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72" r:id="rId5"/>
  </p:sldMasterIdLst>
  <p:notesMasterIdLst>
    <p:notesMasterId r:id="rId48"/>
  </p:notesMasterIdLst>
  <p:handoutMasterIdLst>
    <p:handoutMasterId r:id="rId49"/>
  </p:handoutMasterIdLst>
  <p:sldIdLst>
    <p:sldId id="256" r:id="rId6"/>
    <p:sldId id="257" r:id="rId7"/>
    <p:sldId id="258" r:id="rId8"/>
    <p:sldId id="259" r:id="rId9"/>
    <p:sldId id="260" r:id="rId10"/>
    <p:sldId id="261" r:id="rId11"/>
    <p:sldId id="262" r:id="rId12"/>
    <p:sldId id="309" r:id="rId13"/>
    <p:sldId id="310" r:id="rId14"/>
    <p:sldId id="267" r:id="rId15"/>
    <p:sldId id="268" r:id="rId16"/>
    <p:sldId id="269" r:id="rId17"/>
    <p:sldId id="270" r:id="rId18"/>
    <p:sldId id="271" r:id="rId19"/>
    <p:sldId id="272" r:id="rId20"/>
    <p:sldId id="273" r:id="rId21"/>
    <p:sldId id="307" r:id="rId22"/>
    <p:sldId id="308" r:id="rId23"/>
    <p:sldId id="274" r:id="rId24"/>
    <p:sldId id="278" r:id="rId25"/>
    <p:sldId id="280" r:id="rId26"/>
    <p:sldId id="281" r:id="rId27"/>
    <p:sldId id="282" r:id="rId28"/>
    <p:sldId id="283" r:id="rId29"/>
    <p:sldId id="285" r:id="rId30"/>
    <p:sldId id="286" r:id="rId31"/>
    <p:sldId id="287" r:id="rId32"/>
    <p:sldId id="288" r:id="rId33"/>
    <p:sldId id="289" r:id="rId34"/>
    <p:sldId id="290" r:id="rId35"/>
    <p:sldId id="291" r:id="rId36"/>
    <p:sldId id="293" r:id="rId37"/>
    <p:sldId id="294" r:id="rId38"/>
    <p:sldId id="303" r:id="rId39"/>
    <p:sldId id="295" r:id="rId40"/>
    <p:sldId id="296" r:id="rId41"/>
    <p:sldId id="297" r:id="rId42"/>
    <p:sldId id="298" r:id="rId43"/>
    <p:sldId id="299" r:id="rId44"/>
    <p:sldId id="300" r:id="rId45"/>
    <p:sldId id="301" r:id="rId46"/>
    <p:sldId id="302"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Xusheng Xiao" initials="XX" lastIdx="5" clrIdx="0"/>
  <p:cmAuthor id="1" name="huangjj" initials="h" lastIdx="2"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00FF"/>
    <a:srgbClr val="C26E74"/>
    <a:srgbClr val="008080"/>
    <a:srgbClr val="2B9595"/>
    <a:srgbClr val="7F007F"/>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76993" autoAdjust="0"/>
  </p:normalViewPr>
  <p:slideViewPr>
    <p:cSldViewPr snapToGrid="0">
      <p:cViewPr varScale="1">
        <p:scale>
          <a:sx n="57" d="100"/>
          <a:sy n="57" d="100"/>
        </p:scale>
        <p:origin x="1230" y="60"/>
      </p:cViewPr>
      <p:guideLst>
        <p:guide orient="horz" pos="2160"/>
        <p:guide pos="3840"/>
      </p:guideLst>
    </p:cSldViewPr>
  </p:slideViewPr>
  <p:notesTextViewPr>
    <p:cViewPr>
      <p:scale>
        <a:sx n="1" d="1"/>
        <a:sy n="1" d="1"/>
      </p:scale>
      <p:origin x="0" y="0"/>
    </p:cViewPr>
  </p:notesTextViewPr>
  <p:notesViewPr>
    <p:cSldViewPr snapToGrid="0">
      <p:cViewPr varScale="1">
        <p:scale>
          <a:sx n="56" d="100"/>
          <a:sy n="56" d="100"/>
        </p:scale>
        <p:origin x="2856"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commentAuthors" Target="commentAuthors.xml"/><Relationship Id="rId55"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presProps" Target="presProps.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9223C44-32ED-44C0-8AFA-CAAAFDCE2F6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3FC9868-8B1A-417A-B78F-C1BBC07BBD7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4D016CD-11A8-4159-80C4-7DE336545006}" type="datetimeFigureOut">
              <a:rPr lang="en-US" smtClean="0"/>
              <a:t>10/31/17</a:t>
            </a:fld>
            <a:endParaRPr lang="en-US"/>
          </a:p>
        </p:txBody>
      </p:sp>
      <p:sp>
        <p:nvSpPr>
          <p:cNvPr id="4" name="Footer Placeholder 3">
            <a:extLst>
              <a:ext uri="{FF2B5EF4-FFF2-40B4-BE49-F238E27FC236}">
                <a16:creationId xmlns:a16="http://schemas.microsoft.com/office/drawing/2014/main" id="{5CCFEAF7-0F37-4F61-83FC-9AB926BCB8C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B7364C7-072C-406A-8059-F52F11E0664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9804DA-6D68-412A-959F-F6DAEE8C8CCE}" type="slidenum">
              <a:rPr lang="en-US" smtClean="0"/>
              <a:t>‹#›</a:t>
            </a:fld>
            <a:endParaRPr lang="en-US"/>
          </a:p>
        </p:txBody>
      </p:sp>
    </p:spTree>
    <p:extLst>
      <p:ext uri="{BB962C8B-B14F-4D97-AF65-F5344CB8AC3E}">
        <p14:creationId xmlns:p14="http://schemas.microsoft.com/office/powerpoint/2010/main" val="29697521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0C24B8-5DCD-464C-9384-254518F0F7C6}" type="datetimeFigureOut">
              <a:rPr lang="en-US" smtClean="0"/>
              <a:t>10/31/17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D0E7F6-AA80-4F04-BEAE-3ADF5F85D0EA}" type="slidenum">
              <a:rPr lang="en-US" smtClean="0"/>
              <a:t>‹#›</a:t>
            </a:fld>
            <a:endParaRPr lang="en-US"/>
          </a:p>
        </p:txBody>
      </p:sp>
    </p:spTree>
    <p:extLst>
      <p:ext uri="{BB962C8B-B14F-4D97-AF65-F5344CB8AC3E}">
        <p14:creationId xmlns:p14="http://schemas.microsoft.com/office/powerpoint/2010/main" val="3892443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Good afternoon, everyone. My name is </a:t>
            </a:r>
            <a:r>
              <a:rPr lang="en-US" dirty="0" err="1"/>
              <a:t>Jianjun</a:t>
            </a:r>
            <a:r>
              <a:rPr lang="en-US" baseline="0" dirty="0"/>
              <a:t> Huang, from Purdue University. Today I will present our paper </a:t>
            </a:r>
            <a:r>
              <a:rPr lang="en-US" dirty="0"/>
              <a:t>UI Driven Android Application Reduction.</a:t>
            </a:r>
          </a:p>
        </p:txBody>
      </p:sp>
      <p:sp>
        <p:nvSpPr>
          <p:cNvPr id="4" name="Slide Number Placeholder 3"/>
          <p:cNvSpPr>
            <a:spLocks noGrp="1"/>
          </p:cNvSpPr>
          <p:nvPr>
            <p:ph type="sldNum" sz="quarter" idx="10"/>
          </p:nvPr>
        </p:nvSpPr>
        <p:spPr/>
        <p:txBody>
          <a:bodyPr/>
          <a:lstStyle/>
          <a:p>
            <a:fld id="{A7D0E7F6-AA80-4F04-BEAE-3ADF5F85D0EA}" type="slidenum">
              <a:rPr lang="en-US" smtClean="0"/>
              <a:t>0</a:t>
            </a:fld>
            <a:endParaRPr lang="en-US"/>
          </a:p>
        </p:txBody>
      </p:sp>
    </p:spTree>
    <p:extLst>
      <p:ext uri="{BB962C8B-B14F-4D97-AF65-F5344CB8AC3E}">
        <p14:creationId xmlns:p14="http://schemas.microsoft.com/office/powerpoint/2010/main" val="24463878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Our technique consists of several steps. First, given an app, the user must specify the UI elements related to the unwanted features on the UI. With the information, we discover the program locations that refer to them. We think all program locations using the specified UI elements can be removed, so we track the uses of the UI elements and remove the discovered code elements. In addition, we further think the functionalities that provide data to the UI elements for display can be removed and thus we backwardly track where the data is generated. However, we must ensure the data is exclusively provided to the specified UI elements, instead of to some other UI elements. Therefore we perform forward data tracking to see how the data is used. We collect useful information during the process and perform code removal to produce a reduced app.</a:t>
            </a:r>
          </a:p>
        </p:txBody>
      </p:sp>
      <p:sp>
        <p:nvSpPr>
          <p:cNvPr id="4" name="Slide Number Placeholder 3"/>
          <p:cNvSpPr>
            <a:spLocks noGrp="1"/>
          </p:cNvSpPr>
          <p:nvPr>
            <p:ph type="sldNum" sz="quarter" idx="10"/>
          </p:nvPr>
        </p:nvSpPr>
        <p:spPr/>
        <p:txBody>
          <a:bodyPr/>
          <a:lstStyle/>
          <a:p>
            <a:fld id="{A7D0E7F6-AA80-4F04-BEAE-3ADF5F85D0EA}" type="slidenum">
              <a:rPr lang="en-US" smtClean="0"/>
              <a:t>9</a:t>
            </a:fld>
            <a:endParaRPr lang="en-US"/>
          </a:p>
        </p:txBody>
      </p:sp>
    </p:spTree>
    <p:extLst>
      <p:ext uri="{BB962C8B-B14F-4D97-AF65-F5344CB8AC3E}">
        <p14:creationId xmlns:p14="http://schemas.microsoft.com/office/powerpoint/2010/main" val="17937673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We formalize our approach in a type system. In our approach, each code element is associated with tags. A tag is treated as the type of the code element. We define five types in our approach: </a:t>
            </a:r>
            <a:r>
              <a:rPr lang="en-US" dirty="0" err="1"/>
              <a:t>UIRelated</a:t>
            </a:r>
            <a:r>
              <a:rPr lang="en-US" dirty="0"/>
              <a:t>, </a:t>
            </a:r>
            <a:r>
              <a:rPr lang="en-US" dirty="0" err="1"/>
              <a:t>UIData</a:t>
            </a:r>
            <a:r>
              <a:rPr lang="en-US" dirty="0"/>
              <a:t>, </a:t>
            </a:r>
            <a:r>
              <a:rPr lang="en-US" dirty="0" err="1"/>
              <a:t>InputUIData</a:t>
            </a:r>
            <a:r>
              <a:rPr lang="en-US" dirty="0"/>
              <a:t>, Removable and Unremovable. Notice that </a:t>
            </a:r>
            <a:r>
              <a:rPr lang="en-US" dirty="0" err="1"/>
              <a:t>InputUIData</a:t>
            </a:r>
            <a:r>
              <a:rPr lang="en-US" dirty="0"/>
              <a:t> is parameterized with a data generation point to distinguish the types among multiple data generation points. We build different type contexts at different stages. Our analysis is context-sensitive and thus each code element is tagged with a subscript to indicate the calling context during analysis. But I may omit the context in my talk.</a:t>
            </a:r>
          </a:p>
        </p:txBody>
      </p:sp>
      <p:sp>
        <p:nvSpPr>
          <p:cNvPr id="4" name="Slide Number Placeholder 3"/>
          <p:cNvSpPr>
            <a:spLocks noGrp="1"/>
          </p:cNvSpPr>
          <p:nvPr>
            <p:ph type="sldNum" sz="quarter" idx="10"/>
          </p:nvPr>
        </p:nvSpPr>
        <p:spPr/>
        <p:txBody>
          <a:bodyPr/>
          <a:lstStyle/>
          <a:p>
            <a:fld id="{A7D0E7F6-AA80-4F04-BEAE-3ADF5F85D0EA}" type="slidenum">
              <a:rPr lang="en-US" smtClean="0"/>
              <a:t>10</a:t>
            </a:fld>
            <a:endParaRPr lang="en-US"/>
          </a:p>
        </p:txBody>
      </p:sp>
    </p:spTree>
    <p:extLst>
      <p:ext uri="{BB962C8B-B14F-4D97-AF65-F5344CB8AC3E}">
        <p14:creationId xmlns:p14="http://schemas.microsoft.com/office/powerpoint/2010/main" val="12162113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To exemplify the approach details, we use this code example throughout the talk. Assume that id0 and id1 refer to unwanted UI elements. Class B initiates a background task that obtains data from some outside source and then displays the data on UI. Class C also launches the background task and displays the data on UI.</a:t>
            </a:r>
          </a:p>
        </p:txBody>
      </p:sp>
      <p:sp>
        <p:nvSpPr>
          <p:cNvPr id="4" name="Slide Number Placeholder 3"/>
          <p:cNvSpPr>
            <a:spLocks noGrp="1"/>
          </p:cNvSpPr>
          <p:nvPr>
            <p:ph type="sldNum" sz="quarter" idx="10"/>
          </p:nvPr>
        </p:nvSpPr>
        <p:spPr/>
        <p:txBody>
          <a:bodyPr/>
          <a:lstStyle/>
          <a:p>
            <a:fld id="{A7D0E7F6-AA80-4F04-BEAE-3ADF5F85D0EA}" type="slidenum">
              <a:rPr lang="en-US" smtClean="0"/>
              <a:t>11</a:t>
            </a:fld>
            <a:endParaRPr lang="en-US"/>
          </a:p>
        </p:txBody>
      </p:sp>
    </p:spTree>
    <p:extLst>
      <p:ext uri="{BB962C8B-B14F-4D97-AF65-F5344CB8AC3E}">
        <p14:creationId xmlns:p14="http://schemas.microsoft.com/office/powerpoint/2010/main" val="21453907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We first try to discover the code elements that refer to the unwanted UI elements. We focus on two API functions, </a:t>
            </a:r>
            <a:r>
              <a:rPr lang="en-US" dirty="0" err="1"/>
              <a:t>findViewById</a:t>
            </a:r>
            <a:r>
              <a:rPr lang="en-US" dirty="0"/>
              <a:t> and inflate, one for retrieving UI elements and the other for rendering a statically defined layout file. When encountering a call to </a:t>
            </a:r>
            <a:r>
              <a:rPr lang="en-US" dirty="0" err="1"/>
              <a:t>findViewById</a:t>
            </a:r>
            <a:r>
              <a:rPr lang="en-US" dirty="0"/>
              <a:t>, if the given id is related to the specified UI elements, we type the statement and the resultant variable with </a:t>
            </a:r>
            <a:r>
              <a:rPr lang="en-US" dirty="0" err="1"/>
              <a:t>UIRelated</a:t>
            </a:r>
            <a:r>
              <a:rPr lang="en-US" dirty="0"/>
              <a:t>.</a:t>
            </a:r>
          </a:p>
        </p:txBody>
      </p:sp>
      <p:sp>
        <p:nvSpPr>
          <p:cNvPr id="4" name="Slide Number Placeholder 3"/>
          <p:cNvSpPr>
            <a:spLocks noGrp="1"/>
          </p:cNvSpPr>
          <p:nvPr>
            <p:ph type="sldNum" sz="quarter" idx="10"/>
          </p:nvPr>
        </p:nvSpPr>
        <p:spPr/>
        <p:txBody>
          <a:bodyPr/>
          <a:lstStyle/>
          <a:p>
            <a:fld id="{A7D0E7F6-AA80-4F04-BEAE-3ADF5F85D0EA}" type="slidenum">
              <a:rPr lang="en-US" smtClean="0"/>
              <a:t>12</a:t>
            </a:fld>
            <a:endParaRPr lang="en-US"/>
          </a:p>
        </p:txBody>
      </p:sp>
    </p:spTree>
    <p:extLst>
      <p:ext uri="{BB962C8B-B14F-4D97-AF65-F5344CB8AC3E}">
        <p14:creationId xmlns:p14="http://schemas.microsoft.com/office/powerpoint/2010/main" val="24104839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In our example, we can find two locations relevant to the specified UI elements. Therefore, we type variables tv0 and tv1, and lines 7 and 18 with </a:t>
            </a:r>
            <a:r>
              <a:rPr lang="en-US" dirty="0" err="1"/>
              <a:t>UIRelated</a:t>
            </a:r>
            <a:r>
              <a:rPr lang="en-US" dirty="0"/>
              <a:t>.</a:t>
            </a:r>
          </a:p>
        </p:txBody>
      </p:sp>
      <p:sp>
        <p:nvSpPr>
          <p:cNvPr id="4" name="Slide Number Placeholder 3"/>
          <p:cNvSpPr>
            <a:spLocks noGrp="1"/>
          </p:cNvSpPr>
          <p:nvPr>
            <p:ph type="sldNum" sz="quarter" idx="10"/>
          </p:nvPr>
        </p:nvSpPr>
        <p:spPr/>
        <p:txBody>
          <a:bodyPr/>
          <a:lstStyle/>
          <a:p>
            <a:fld id="{A7D0E7F6-AA80-4F04-BEAE-3ADF5F85D0EA}" type="slidenum">
              <a:rPr lang="en-US" smtClean="0"/>
              <a:t>13</a:t>
            </a:fld>
            <a:endParaRPr lang="en-US"/>
          </a:p>
        </p:txBody>
      </p:sp>
    </p:spTree>
    <p:extLst>
      <p:ext uri="{BB962C8B-B14F-4D97-AF65-F5344CB8AC3E}">
        <p14:creationId xmlns:p14="http://schemas.microsoft.com/office/powerpoint/2010/main" val="30644686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With all the discovered variables holding the specified UI elements, we track the uses of the variables. All correlated code elements are typed with </a:t>
            </a:r>
            <a:r>
              <a:rPr lang="en-US" dirty="0" err="1"/>
              <a:t>UIRelated</a:t>
            </a:r>
            <a:r>
              <a:rPr lang="en-US" dirty="0"/>
              <a:t>. For an API call with the receiver object typed with </a:t>
            </a:r>
            <a:r>
              <a:rPr lang="en-US" dirty="0" err="1"/>
              <a:t>UIRelated</a:t>
            </a:r>
            <a:r>
              <a:rPr lang="en-US" dirty="0"/>
              <a:t>, we propagate the type to the statement and the resultant variable.</a:t>
            </a:r>
          </a:p>
        </p:txBody>
      </p:sp>
      <p:sp>
        <p:nvSpPr>
          <p:cNvPr id="4" name="Slide Number Placeholder 3"/>
          <p:cNvSpPr>
            <a:spLocks noGrp="1"/>
          </p:cNvSpPr>
          <p:nvPr>
            <p:ph type="sldNum" sz="quarter" idx="10"/>
          </p:nvPr>
        </p:nvSpPr>
        <p:spPr/>
        <p:txBody>
          <a:bodyPr/>
          <a:lstStyle/>
          <a:p>
            <a:fld id="{A7D0E7F6-AA80-4F04-BEAE-3ADF5F85D0EA}" type="slidenum">
              <a:rPr lang="en-US" smtClean="0"/>
              <a:t>14</a:t>
            </a:fld>
            <a:endParaRPr lang="en-US"/>
          </a:p>
        </p:txBody>
      </p:sp>
    </p:spTree>
    <p:extLst>
      <p:ext uri="{BB962C8B-B14F-4D97-AF65-F5344CB8AC3E}">
        <p14:creationId xmlns:p14="http://schemas.microsoft.com/office/powerpoint/2010/main" val="15908575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For our example, in Class B, we can then type line 8 with </a:t>
            </a:r>
            <a:r>
              <a:rPr lang="en-US" dirty="0" err="1"/>
              <a:t>UIRelated</a:t>
            </a:r>
            <a:r>
              <a:rPr lang="en-US" dirty="0"/>
              <a:t> because of variable tv0. Similarly, we type line 19 in class C with </a:t>
            </a:r>
            <a:r>
              <a:rPr lang="en-US" dirty="0" err="1"/>
              <a:t>UIRelated</a:t>
            </a:r>
            <a:r>
              <a:rPr lang="en-US" dirty="0"/>
              <a:t>.</a:t>
            </a:r>
          </a:p>
        </p:txBody>
      </p:sp>
      <p:sp>
        <p:nvSpPr>
          <p:cNvPr id="4" name="Slide Number Placeholder 3"/>
          <p:cNvSpPr>
            <a:spLocks noGrp="1"/>
          </p:cNvSpPr>
          <p:nvPr>
            <p:ph type="sldNum" sz="quarter" idx="10"/>
          </p:nvPr>
        </p:nvSpPr>
        <p:spPr/>
        <p:txBody>
          <a:bodyPr/>
          <a:lstStyle/>
          <a:p>
            <a:fld id="{A7D0E7F6-AA80-4F04-BEAE-3ADF5F85D0EA}" type="slidenum">
              <a:rPr lang="en-US" smtClean="0"/>
              <a:t>15</a:t>
            </a:fld>
            <a:endParaRPr lang="en-US"/>
          </a:p>
        </p:txBody>
      </p:sp>
    </p:spTree>
    <p:extLst>
      <p:ext uri="{BB962C8B-B14F-4D97-AF65-F5344CB8AC3E}">
        <p14:creationId xmlns:p14="http://schemas.microsoft.com/office/powerpoint/2010/main" val="10044339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When we track the UI elements, we may encounter program locations that put data to the UI elements for display. If we see such an API method call and both the statement and the receiver object have been typed with </a:t>
            </a:r>
            <a:r>
              <a:rPr lang="en-US" dirty="0" err="1"/>
              <a:t>UIRelated</a:t>
            </a:r>
            <a:r>
              <a:rPr lang="en-US" dirty="0"/>
              <a:t>, we say the argument should be typed with </a:t>
            </a:r>
            <a:r>
              <a:rPr lang="en-US" dirty="0" err="1"/>
              <a:t>UIData</a:t>
            </a:r>
            <a:r>
              <a:rPr lang="en-US" dirty="0"/>
              <a:t> such that we can then track the functionalities providing the data.</a:t>
            </a:r>
          </a:p>
        </p:txBody>
      </p:sp>
      <p:sp>
        <p:nvSpPr>
          <p:cNvPr id="4" name="Slide Number Placeholder 3"/>
          <p:cNvSpPr>
            <a:spLocks noGrp="1"/>
          </p:cNvSpPr>
          <p:nvPr>
            <p:ph type="sldNum" sz="quarter" idx="10"/>
          </p:nvPr>
        </p:nvSpPr>
        <p:spPr/>
        <p:txBody>
          <a:bodyPr/>
          <a:lstStyle/>
          <a:p>
            <a:fld id="{A7D0E7F6-AA80-4F04-BEAE-3ADF5F85D0EA}" type="slidenum">
              <a:rPr lang="en-US" smtClean="0"/>
              <a:t>16</a:t>
            </a:fld>
            <a:endParaRPr lang="en-US"/>
          </a:p>
        </p:txBody>
      </p:sp>
    </p:spTree>
    <p:extLst>
      <p:ext uri="{BB962C8B-B14F-4D97-AF65-F5344CB8AC3E}">
        <p14:creationId xmlns:p14="http://schemas.microsoft.com/office/powerpoint/2010/main" val="27403650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We have two locations putting data to the specified UI elements. One is at line 8 and the argument variable data is defined at line 28. We type the corresponding variable data in proper context with </a:t>
            </a:r>
            <a:r>
              <a:rPr lang="en-US" dirty="0" err="1"/>
              <a:t>UIData</a:t>
            </a:r>
            <a:r>
              <a:rPr lang="en-US" dirty="0"/>
              <a:t>. The other location is at line 19 and we type the variable </a:t>
            </a:r>
            <a:r>
              <a:rPr lang="en-US" dirty="0" err="1"/>
              <a:t>ss</a:t>
            </a:r>
            <a:r>
              <a:rPr lang="en-US" dirty="0"/>
              <a:t> with </a:t>
            </a:r>
            <a:r>
              <a:rPr lang="en-US" dirty="0" err="1"/>
              <a:t>UIData</a:t>
            </a:r>
            <a:r>
              <a:rPr lang="en-US" dirty="0"/>
              <a:t>.</a:t>
            </a:r>
          </a:p>
        </p:txBody>
      </p:sp>
      <p:sp>
        <p:nvSpPr>
          <p:cNvPr id="4" name="Slide Number Placeholder 3"/>
          <p:cNvSpPr>
            <a:spLocks noGrp="1"/>
          </p:cNvSpPr>
          <p:nvPr>
            <p:ph type="sldNum" sz="quarter" idx="10"/>
          </p:nvPr>
        </p:nvSpPr>
        <p:spPr/>
        <p:txBody>
          <a:bodyPr/>
          <a:lstStyle/>
          <a:p>
            <a:fld id="{A7D0E7F6-AA80-4F04-BEAE-3ADF5F85D0EA}" type="slidenum">
              <a:rPr lang="en-US" smtClean="0"/>
              <a:t>17</a:t>
            </a:fld>
            <a:endParaRPr lang="en-US"/>
          </a:p>
        </p:txBody>
      </p:sp>
    </p:spTree>
    <p:extLst>
      <p:ext uri="{BB962C8B-B14F-4D97-AF65-F5344CB8AC3E}">
        <p14:creationId xmlns:p14="http://schemas.microsoft.com/office/powerpoint/2010/main" val="13074450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So far, we have identified data use on the specified UI elements. We want to discover the associated functionalities providing the data and remove those functionalities. We backwardly track where the data is generated and type all correlated code elements with </a:t>
            </a:r>
            <a:r>
              <a:rPr lang="en-US" dirty="0" err="1"/>
              <a:t>UIData</a:t>
            </a:r>
            <a:r>
              <a:rPr lang="en-US" dirty="0"/>
              <a:t>. For an API call, if the resultant variable has been typed with </a:t>
            </a:r>
            <a:r>
              <a:rPr lang="en-US" dirty="0" err="1"/>
              <a:t>UIData</a:t>
            </a:r>
            <a:r>
              <a:rPr lang="en-US" dirty="0"/>
              <a:t>, we rely on models of the API function to type the receiver object and the argument variable.</a:t>
            </a:r>
          </a:p>
        </p:txBody>
      </p:sp>
      <p:sp>
        <p:nvSpPr>
          <p:cNvPr id="4" name="Slide Number Placeholder 3"/>
          <p:cNvSpPr>
            <a:spLocks noGrp="1"/>
          </p:cNvSpPr>
          <p:nvPr>
            <p:ph type="sldNum" sz="quarter" idx="10"/>
          </p:nvPr>
        </p:nvSpPr>
        <p:spPr/>
        <p:txBody>
          <a:bodyPr/>
          <a:lstStyle/>
          <a:p>
            <a:fld id="{A7D0E7F6-AA80-4F04-BEAE-3ADF5F85D0EA}" type="slidenum">
              <a:rPr lang="en-US" smtClean="0"/>
              <a:t>18</a:t>
            </a:fld>
            <a:endParaRPr lang="en-US"/>
          </a:p>
        </p:txBody>
      </p:sp>
    </p:spTree>
    <p:extLst>
      <p:ext uri="{BB962C8B-B14F-4D97-AF65-F5344CB8AC3E}">
        <p14:creationId xmlns:p14="http://schemas.microsoft.com/office/powerpoint/2010/main" val="1078881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Nowadays, while mobile apps have been an integral part of our life, the apps tend to contain a lot of rarely used functionalities. For example, studies have found that more than 50% of Android apps contain advertisements. Besides, apps may contain extra features that are </a:t>
            </a:r>
            <a:r>
              <a:rPr lang="en-US" sz="1200" b="0" i="0" kern="1200" dirty="0">
                <a:solidFill>
                  <a:schemeClr val="tx1"/>
                </a:solidFill>
                <a:effectLst/>
                <a:latin typeface="+mn-lt"/>
                <a:ea typeface="+mn-ea"/>
                <a:cs typeface="+mn-cs"/>
              </a:rPr>
              <a:t>considered redundant or distracting by the users.</a:t>
            </a:r>
            <a:endParaRPr lang="en-US" dirty="0"/>
          </a:p>
        </p:txBody>
      </p:sp>
      <p:sp>
        <p:nvSpPr>
          <p:cNvPr id="4" name="Slide Number Placeholder 3"/>
          <p:cNvSpPr>
            <a:spLocks noGrp="1"/>
          </p:cNvSpPr>
          <p:nvPr>
            <p:ph type="sldNum" sz="quarter" idx="10"/>
          </p:nvPr>
        </p:nvSpPr>
        <p:spPr/>
        <p:txBody>
          <a:bodyPr/>
          <a:lstStyle/>
          <a:p>
            <a:fld id="{A7D0E7F6-AA80-4F04-BEAE-3ADF5F85D0EA}" type="slidenum">
              <a:rPr lang="en-US" smtClean="0"/>
              <a:t>1</a:t>
            </a:fld>
            <a:endParaRPr lang="en-US"/>
          </a:p>
        </p:txBody>
      </p:sp>
    </p:spTree>
    <p:extLst>
      <p:ext uri="{BB962C8B-B14F-4D97-AF65-F5344CB8AC3E}">
        <p14:creationId xmlns:p14="http://schemas.microsoft.com/office/powerpoint/2010/main" val="35136784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We know that variable </a:t>
            </a:r>
            <a:r>
              <a:rPr lang="en-US" dirty="0" err="1"/>
              <a:t>ss</a:t>
            </a:r>
            <a:r>
              <a:rPr lang="en-US" dirty="0"/>
              <a:t> is typed with </a:t>
            </a:r>
            <a:r>
              <a:rPr lang="en-US" dirty="0" err="1"/>
              <a:t>UIData</a:t>
            </a:r>
            <a:r>
              <a:rPr lang="en-US" dirty="0"/>
              <a:t>. For the API call </a:t>
            </a:r>
            <a:r>
              <a:rPr lang="en-US" dirty="0" err="1"/>
              <a:t>String.split</a:t>
            </a:r>
            <a:r>
              <a:rPr lang="en-US" dirty="0"/>
              <a:t> at line 17, we further type the receiver object, variable data defined at line 28 in certain context, with </a:t>
            </a:r>
            <a:r>
              <a:rPr lang="en-US" dirty="0" err="1"/>
              <a:t>UIData</a:t>
            </a:r>
            <a:r>
              <a:rPr lang="en-US" dirty="0"/>
              <a:t>.</a:t>
            </a:r>
          </a:p>
        </p:txBody>
      </p:sp>
      <p:sp>
        <p:nvSpPr>
          <p:cNvPr id="4" name="Slide Number Placeholder 3"/>
          <p:cNvSpPr>
            <a:spLocks noGrp="1"/>
          </p:cNvSpPr>
          <p:nvPr>
            <p:ph type="sldNum" sz="quarter" idx="10"/>
          </p:nvPr>
        </p:nvSpPr>
        <p:spPr/>
        <p:txBody>
          <a:bodyPr/>
          <a:lstStyle/>
          <a:p>
            <a:fld id="{A7D0E7F6-AA80-4F04-BEAE-3ADF5F85D0EA}" type="slidenum">
              <a:rPr lang="en-US" smtClean="0"/>
              <a:t>19</a:t>
            </a:fld>
            <a:endParaRPr lang="en-US"/>
          </a:p>
        </p:txBody>
      </p:sp>
    </p:spTree>
    <p:extLst>
      <p:ext uri="{BB962C8B-B14F-4D97-AF65-F5344CB8AC3E}">
        <p14:creationId xmlns:p14="http://schemas.microsoft.com/office/powerpoint/2010/main" val="19312837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If we reach a data generation point through backward data tracking, we want to make sure the functionality exclusively provides data to the specified UI elements. Those functionalities providing data to the other UI elements should not be removed. So we forwardly track the data uses and type the correlated code elements with a proper </a:t>
            </a:r>
            <a:r>
              <a:rPr lang="en-US" dirty="0" err="1"/>
              <a:t>InputUIData</a:t>
            </a:r>
            <a:r>
              <a:rPr lang="en-US" dirty="0"/>
              <a:t> parameterized with that data generation point.</a:t>
            </a:r>
          </a:p>
        </p:txBody>
      </p:sp>
      <p:sp>
        <p:nvSpPr>
          <p:cNvPr id="4" name="Slide Number Placeholder 3"/>
          <p:cNvSpPr>
            <a:spLocks noGrp="1"/>
          </p:cNvSpPr>
          <p:nvPr>
            <p:ph type="sldNum" sz="quarter" idx="10"/>
          </p:nvPr>
        </p:nvSpPr>
        <p:spPr/>
        <p:txBody>
          <a:bodyPr/>
          <a:lstStyle/>
          <a:p>
            <a:fld id="{A7D0E7F6-AA80-4F04-BEAE-3ADF5F85D0EA}" type="slidenum">
              <a:rPr lang="en-US" smtClean="0"/>
              <a:t>20</a:t>
            </a:fld>
            <a:endParaRPr lang="en-US"/>
          </a:p>
        </p:txBody>
      </p:sp>
    </p:spTree>
    <p:extLst>
      <p:ext uri="{BB962C8B-B14F-4D97-AF65-F5344CB8AC3E}">
        <p14:creationId xmlns:p14="http://schemas.microsoft.com/office/powerpoint/2010/main" val="26995413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We say we encounter a UI related data generation point if the method call is an API function getting input data and the resultant variable has been typed with </a:t>
            </a:r>
            <a:r>
              <a:rPr lang="en-US" dirty="0" err="1"/>
              <a:t>UIData</a:t>
            </a:r>
            <a:r>
              <a:rPr lang="en-US" dirty="0"/>
              <a:t>. We then type both the statement and the resultant variable with a proper </a:t>
            </a:r>
            <a:r>
              <a:rPr lang="en-US" dirty="0" err="1"/>
              <a:t>InputUIData</a:t>
            </a:r>
            <a:r>
              <a:rPr lang="en-US" dirty="0"/>
              <a:t>.</a:t>
            </a:r>
          </a:p>
        </p:txBody>
      </p:sp>
      <p:sp>
        <p:nvSpPr>
          <p:cNvPr id="4" name="Slide Number Placeholder 3"/>
          <p:cNvSpPr>
            <a:spLocks noGrp="1"/>
          </p:cNvSpPr>
          <p:nvPr>
            <p:ph type="sldNum" sz="quarter" idx="10"/>
          </p:nvPr>
        </p:nvSpPr>
        <p:spPr/>
        <p:txBody>
          <a:bodyPr/>
          <a:lstStyle/>
          <a:p>
            <a:fld id="{A7D0E7F6-AA80-4F04-BEAE-3ADF5F85D0EA}" type="slidenum">
              <a:rPr lang="en-US" smtClean="0"/>
              <a:t>21</a:t>
            </a:fld>
            <a:endParaRPr lang="en-US"/>
          </a:p>
        </p:txBody>
      </p:sp>
    </p:spTree>
    <p:extLst>
      <p:ext uri="{BB962C8B-B14F-4D97-AF65-F5344CB8AC3E}">
        <p14:creationId xmlns:p14="http://schemas.microsoft.com/office/powerpoint/2010/main" val="39093548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We have only one data generation point but it is invoked in two calling contexts. We type the variable and the statement in each context with </a:t>
            </a:r>
            <a:r>
              <a:rPr lang="en-US" dirty="0" err="1"/>
              <a:t>InputUIData</a:t>
            </a:r>
            <a:r>
              <a:rPr lang="en-US" dirty="0"/>
              <a:t>.</a:t>
            </a:r>
          </a:p>
        </p:txBody>
      </p:sp>
      <p:sp>
        <p:nvSpPr>
          <p:cNvPr id="4" name="Slide Number Placeholder 3"/>
          <p:cNvSpPr>
            <a:spLocks noGrp="1"/>
          </p:cNvSpPr>
          <p:nvPr>
            <p:ph type="sldNum" sz="quarter" idx="10"/>
          </p:nvPr>
        </p:nvSpPr>
        <p:spPr/>
        <p:txBody>
          <a:bodyPr/>
          <a:lstStyle/>
          <a:p>
            <a:fld id="{A7D0E7F6-AA80-4F04-BEAE-3ADF5F85D0EA}" type="slidenum">
              <a:rPr lang="en-US" smtClean="0"/>
              <a:t>22</a:t>
            </a:fld>
            <a:endParaRPr lang="en-US"/>
          </a:p>
        </p:txBody>
      </p:sp>
    </p:spTree>
    <p:extLst>
      <p:ext uri="{BB962C8B-B14F-4D97-AF65-F5344CB8AC3E}">
        <p14:creationId xmlns:p14="http://schemas.microsoft.com/office/powerpoint/2010/main" val="2697296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Then we can forwardly propagate the type, and for the data generation related to class B, we further type line 8 with </a:t>
            </a:r>
            <a:r>
              <a:rPr lang="en-US" dirty="0" err="1"/>
              <a:t>InputUIData</a:t>
            </a:r>
            <a:r>
              <a:rPr lang="en-US" dirty="0"/>
              <a:t>.</a:t>
            </a:r>
          </a:p>
        </p:txBody>
      </p:sp>
      <p:sp>
        <p:nvSpPr>
          <p:cNvPr id="4" name="Slide Number Placeholder 3"/>
          <p:cNvSpPr>
            <a:spLocks noGrp="1"/>
          </p:cNvSpPr>
          <p:nvPr>
            <p:ph type="sldNum" sz="quarter" idx="10"/>
          </p:nvPr>
        </p:nvSpPr>
        <p:spPr/>
        <p:txBody>
          <a:bodyPr/>
          <a:lstStyle/>
          <a:p>
            <a:fld id="{A7D0E7F6-AA80-4F04-BEAE-3ADF5F85D0EA}" type="slidenum">
              <a:rPr lang="en-US" smtClean="0"/>
              <a:t>23</a:t>
            </a:fld>
            <a:endParaRPr lang="en-US"/>
          </a:p>
        </p:txBody>
      </p:sp>
    </p:spTree>
    <p:extLst>
      <p:ext uri="{BB962C8B-B14F-4D97-AF65-F5344CB8AC3E}">
        <p14:creationId xmlns:p14="http://schemas.microsoft.com/office/powerpoint/2010/main" val="39413324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While for the data generation related to class C, we type line 17 with </a:t>
            </a:r>
            <a:r>
              <a:rPr lang="en-US" dirty="0" err="1"/>
              <a:t>InputUIData</a:t>
            </a:r>
            <a:r>
              <a:rPr lang="en-US" dirty="0"/>
              <a:t> and then lines 19 and 21 with </a:t>
            </a:r>
            <a:r>
              <a:rPr lang="en-US" dirty="0" err="1"/>
              <a:t>InputUIData</a:t>
            </a:r>
            <a:r>
              <a:rPr lang="en-US" dirty="0"/>
              <a:t>.</a:t>
            </a:r>
          </a:p>
        </p:txBody>
      </p:sp>
      <p:sp>
        <p:nvSpPr>
          <p:cNvPr id="4" name="Slide Number Placeholder 3"/>
          <p:cNvSpPr>
            <a:spLocks noGrp="1"/>
          </p:cNvSpPr>
          <p:nvPr>
            <p:ph type="sldNum" sz="quarter" idx="10"/>
          </p:nvPr>
        </p:nvSpPr>
        <p:spPr/>
        <p:txBody>
          <a:bodyPr/>
          <a:lstStyle/>
          <a:p>
            <a:fld id="{A7D0E7F6-AA80-4F04-BEAE-3ADF5F85D0EA}" type="slidenum">
              <a:rPr lang="en-US" smtClean="0"/>
              <a:t>24</a:t>
            </a:fld>
            <a:endParaRPr lang="en-US"/>
          </a:p>
        </p:txBody>
      </p:sp>
    </p:spTree>
    <p:extLst>
      <p:ext uri="{BB962C8B-B14F-4D97-AF65-F5344CB8AC3E}">
        <p14:creationId xmlns:p14="http://schemas.microsoft.com/office/powerpoint/2010/main" val="8548731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During this process, we may see unexpected data use. Specifically, the data generated from the UI related data generation point is used in some UI elements other than the user specified UI elements. In this case, we say the corresponding data generation point must be retained. In other words, it cannot be removed even if its data is also used in user specified UI elements.</a:t>
            </a:r>
          </a:p>
        </p:txBody>
      </p:sp>
      <p:sp>
        <p:nvSpPr>
          <p:cNvPr id="4" name="Slide Number Placeholder 3"/>
          <p:cNvSpPr>
            <a:spLocks noGrp="1"/>
          </p:cNvSpPr>
          <p:nvPr>
            <p:ph type="sldNum" sz="quarter" idx="10"/>
          </p:nvPr>
        </p:nvSpPr>
        <p:spPr/>
        <p:txBody>
          <a:bodyPr/>
          <a:lstStyle/>
          <a:p>
            <a:fld id="{A7D0E7F6-AA80-4F04-BEAE-3ADF5F85D0EA}" type="slidenum">
              <a:rPr lang="en-US" smtClean="0"/>
              <a:t>25</a:t>
            </a:fld>
            <a:endParaRPr lang="en-US"/>
          </a:p>
        </p:txBody>
      </p:sp>
    </p:spTree>
    <p:extLst>
      <p:ext uri="{BB962C8B-B14F-4D97-AF65-F5344CB8AC3E}">
        <p14:creationId xmlns:p14="http://schemas.microsoft.com/office/powerpoint/2010/main" val="20396299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In the example, we see such a data use at line 21 where variable tv2 is not related to user specified UI elements but the argument </a:t>
            </a:r>
            <a:r>
              <a:rPr lang="en-US" dirty="0" err="1"/>
              <a:t>ss</a:t>
            </a:r>
            <a:r>
              <a:rPr lang="en-US" dirty="0"/>
              <a:t> comes from a data generation point at line 28. Therefore, line 28 should not be removed.</a:t>
            </a:r>
          </a:p>
        </p:txBody>
      </p:sp>
      <p:sp>
        <p:nvSpPr>
          <p:cNvPr id="4" name="Slide Number Placeholder 3"/>
          <p:cNvSpPr>
            <a:spLocks noGrp="1"/>
          </p:cNvSpPr>
          <p:nvPr>
            <p:ph type="sldNum" sz="quarter" idx="10"/>
          </p:nvPr>
        </p:nvSpPr>
        <p:spPr/>
        <p:txBody>
          <a:bodyPr/>
          <a:lstStyle/>
          <a:p>
            <a:fld id="{A7D0E7F6-AA80-4F04-BEAE-3ADF5F85D0EA}" type="slidenum">
              <a:rPr lang="en-US" smtClean="0"/>
              <a:t>26</a:t>
            </a:fld>
            <a:endParaRPr lang="en-US"/>
          </a:p>
        </p:txBody>
      </p:sp>
    </p:spTree>
    <p:extLst>
      <p:ext uri="{BB962C8B-B14F-4D97-AF65-F5344CB8AC3E}">
        <p14:creationId xmlns:p14="http://schemas.microsoft.com/office/powerpoint/2010/main" val="36762300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We iteratively apply the rules until a fixed point is reached. We already have all the related code elements well typed. Then we can determine which code elements are removable or not, based on the collected type information. </a:t>
            </a:r>
          </a:p>
        </p:txBody>
      </p:sp>
      <p:sp>
        <p:nvSpPr>
          <p:cNvPr id="4" name="Slide Number Placeholder 3"/>
          <p:cNvSpPr>
            <a:spLocks noGrp="1"/>
          </p:cNvSpPr>
          <p:nvPr>
            <p:ph type="sldNum" sz="quarter" idx="10"/>
          </p:nvPr>
        </p:nvSpPr>
        <p:spPr/>
        <p:txBody>
          <a:bodyPr/>
          <a:lstStyle/>
          <a:p>
            <a:fld id="{A7D0E7F6-AA80-4F04-BEAE-3ADF5F85D0EA}" type="slidenum">
              <a:rPr lang="en-US" smtClean="0"/>
              <a:t>27</a:t>
            </a:fld>
            <a:endParaRPr lang="en-US"/>
          </a:p>
        </p:txBody>
      </p:sp>
    </p:spTree>
    <p:extLst>
      <p:ext uri="{BB962C8B-B14F-4D97-AF65-F5344CB8AC3E}">
        <p14:creationId xmlns:p14="http://schemas.microsoft.com/office/powerpoint/2010/main" val="34794963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If a statement in all contexts is directly related to the specified UI elements, it is absolutely removable. If it is not directly related to the specified UI elements, but one instance of the statement in certain context is typed with </a:t>
            </a:r>
            <a:r>
              <a:rPr lang="en-US" dirty="0" err="1"/>
              <a:t>InputUIData</a:t>
            </a:r>
            <a:r>
              <a:rPr lang="en-US" dirty="0"/>
              <a:t> and the corresponding data generation point must be retained, we say the statement is Unremovable. For a statement not typed with Unremovable but its instances have been typed with </a:t>
            </a:r>
            <a:r>
              <a:rPr lang="en-US" dirty="0" err="1"/>
              <a:t>InputUIData</a:t>
            </a:r>
            <a:r>
              <a:rPr lang="en-US" dirty="0"/>
              <a:t> and the corresponding data generation point is not necessarily to be retained, the statement is removable. </a:t>
            </a:r>
          </a:p>
        </p:txBody>
      </p:sp>
      <p:sp>
        <p:nvSpPr>
          <p:cNvPr id="4" name="Slide Number Placeholder 3"/>
          <p:cNvSpPr>
            <a:spLocks noGrp="1"/>
          </p:cNvSpPr>
          <p:nvPr>
            <p:ph type="sldNum" sz="quarter" idx="10"/>
          </p:nvPr>
        </p:nvSpPr>
        <p:spPr/>
        <p:txBody>
          <a:bodyPr/>
          <a:lstStyle/>
          <a:p>
            <a:fld id="{A7D0E7F6-AA80-4F04-BEAE-3ADF5F85D0EA}" type="slidenum">
              <a:rPr lang="en-US" smtClean="0"/>
              <a:t>28</a:t>
            </a:fld>
            <a:endParaRPr lang="en-US"/>
          </a:p>
        </p:txBody>
      </p:sp>
    </p:spTree>
    <p:extLst>
      <p:ext uri="{BB962C8B-B14F-4D97-AF65-F5344CB8AC3E}">
        <p14:creationId xmlns:p14="http://schemas.microsoft.com/office/powerpoint/2010/main" val="2306873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A weather app may contain features other than real-time weather condition; a news app usually has advertisements at the end of each news page; and even a calendar app includes news-like sections that are totally irrelevant.</a:t>
            </a:r>
          </a:p>
        </p:txBody>
      </p:sp>
      <p:sp>
        <p:nvSpPr>
          <p:cNvPr id="4" name="Slide Number Placeholder 3"/>
          <p:cNvSpPr>
            <a:spLocks noGrp="1"/>
          </p:cNvSpPr>
          <p:nvPr>
            <p:ph type="sldNum" sz="quarter" idx="10"/>
          </p:nvPr>
        </p:nvSpPr>
        <p:spPr/>
        <p:txBody>
          <a:bodyPr/>
          <a:lstStyle/>
          <a:p>
            <a:fld id="{A7D0E7F6-AA80-4F04-BEAE-3ADF5F85D0EA}" type="slidenum">
              <a:rPr lang="en-US" smtClean="0"/>
              <a:t>2</a:t>
            </a:fld>
            <a:endParaRPr lang="en-US"/>
          </a:p>
        </p:txBody>
      </p:sp>
    </p:spTree>
    <p:extLst>
      <p:ext uri="{BB962C8B-B14F-4D97-AF65-F5344CB8AC3E}">
        <p14:creationId xmlns:p14="http://schemas.microsoft.com/office/powerpoint/2010/main" val="33578881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Applying the rules to our example, we say lines 7, 8, 18 and 19 are removable because they are directly related to the user specified UI elements.</a:t>
            </a:r>
          </a:p>
        </p:txBody>
      </p:sp>
      <p:sp>
        <p:nvSpPr>
          <p:cNvPr id="4" name="Slide Number Placeholder 3"/>
          <p:cNvSpPr>
            <a:spLocks noGrp="1"/>
          </p:cNvSpPr>
          <p:nvPr>
            <p:ph type="sldNum" sz="quarter" idx="10"/>
          </p:nvPr>
        </p:nvSpPr>
        <p:spPr/>
        <p:txBody>
          <a:bodyPr/>
          <a:lstStyle/>
          <a:p>
            <a:fld id="{A7D0E7F6-AA80-4F04-BEAE-3ADF5F85D0EA}" type="slidenum">
              <a:rPr lang="en-US" smtClean="0"/>
              <a:t>29</a:t>
            </a:fld>
            <a:endParaRPr lang="en-US"/>
          </a:p>
        </p:txBody>
      </p:sp>
    </p:spTree>
    <p:extLst>
      <p:ext uri="{BB962C8B-B14F-4D97-AF65-F5344CB8AC3E}">
        <p14:creationId xmlns:p14="http://schemas.microsoft.com/office/powerpoint/2010/main" val="28814390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Similarly, </a:t>
            </a:r>
            <a:r>
              <a:rPr lang="en-US"/>
              <a:t>lines 17, </a:t>
            </a:r>
            <a:r>
              <a:rPr lang="en-US" dirty="0"/>
              <a:t>21 and 28 are unremovable.</a:t>
            </a:r>
          </a:p>
        </p:txBody>
      </p:sp>
      <p:sp>
        <p:nvSpPr>
          <p:cNvPr id="4" name="Slide Number Placeholder 3"/>
          <p:cNvSpPr>
            <a:spLocks noGrp="1"/>
          </p:cNvSpPr>
          <p:nvPr>
            <p:ph type="sldNum" sz="quarter" idx="10"/>
          </p:nvPr>
        </p:nvSpPr>
        <p:spPr/>
        <p:txBody>
          <a:bodyPr/>
          <a:lstStyle/>
          <a:p>
            <a:fld id="{A7D0E7F6-AA80-4F04-BEAE-3ADF5F85D0EA}" type="slidenum">
              <a:rPr lang="en-US" smtClean="0"/>
              <a:t>30</a:t>
            </a:fld>
            <a:endParaRPr lang="en-US"/>
          </a:p>
        </p:txBody>
      </p:sp>
    </p:spTree>
    <p:extLst>
      <p:ext uri="{BB962C8B-B14F-4D97-AF65-F5344CB8AC3E}">
        <p14:creationId xmlns:p14="http://schemas.microsoft.com/office/powerpoint/2010/main" val="2249664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Since we do not remove the data generation point. For class B, the data access still occurs, causing additional consumption of bandwidth and CPU cycles. We use some heuristics to find out the corresponding trigger site of the background task and then remove the trigger site to disable the corresponding data generation.</a:t>
            </a:r>
          </a:p>
        </p:txBody>
      </p:sp>
      <p:sp>
        <p:nvSpPr>
          <p:cNvPr id="4" name="Slide Number Placeholder 3"/>
          <p:cNvSpPr>
            <a:spLocks noGrp="1"/>
          </p:cNvSpPr>
          <p:nvPr>
            <p:ph type="sldNum" sz="quarter" idx="10"/>
          </p:nvPr>
        </p:nvSpPr>
        <p:spPr/>
        <p:txBody>
          <a:bodyPr/>
          <a:lstStyle/>
          <a:p>
            <a:fld id="{A7D0E7F6-AA80-4F04-BEAE-3ADF5F85D0EA}" type="slidenum">
              <a:rPr lang="en-US" smtClean="0"/>
              <a:t>31</a:t>
            </a:fld>
            <a:endParaRPr lang="en-US"/>
          </a:p>
        </p:txBody>
      </p:sp>
    </p:spTree>
    <p:extLst>
      <p:ext uri="{BB962C8B-B14F-4D97-AF65-F5344CB8AC3E}">
        <p14:creationId xmlns:p14="http://schemas.microsoft.com/office/powerpoint/2010/main" val="2510988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Therefore, line 4 which launches the background task for class B is marked removable.</a:t>
            </a:r>
          </a:p>
        </p:txBody>
      </p:sp>
      <p:sp>
        <p:nvSpPr>
          <p:cNvPr id="4" name="Slide Number Placeholder 3"/>
          <p:cNvSpPr>
            <a:spLocks noGrp="1"/>
          </p:cNvSpPr>
          <p:nvPr>
            <p:ph type="sldNum" sz="quarter" idx="10"/>
          </p:nvPr>
        </p:nvSpPr>
        <p:spPr/>
        <p:txBody>
          <a:bodyPr/>
          <a:lstStyle/>
          <a:p>
            <a:fld id="{A7D0E7F6-AA80-4F04-BEAE-3ADF5F85D0EA}" type="slidenum">
              <a:rPr lang="en-US" smtClean="0"/>
              <a:t>32</a:t>
            </a:fld>
            <a:endParaRPr lang="en-US"/>
          </a:p>
        </p:txBody>
      </p:sp>
    </p:spTree>
    <p:extLst>
      <p:ext uri="{BB962C8B-B14F-4D97-AF65-F5344CB8AC3E}">
        <p14:creationId xmlns:p14="http://schemas.microsoft.com/office/powerpoint/2010/main" val="27563974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Eventually, we have 5 lines to remove, line 4, lines 7 and 8, and lines 18 and 19.</a:t>
            </a:r>
          </a:p>
        </p:txBody>
      </p:sp>
      <p:sp>
        <p:nvSpPr>
          <p:cNvPr id="4" name="Slide Number Placeholder 3"/>
          <p:cNvSpPr>
            <a:spLocks noGrp="1"/>
          </p:cNvSpPr>
          <p:nvPr>
            <p:ph type="sldNum" sz="quarter" idx="10"/>
          </p:nvPr>
        </p:nvSpPr>
        <p:spPr/>
        <p:txBody>
          <a:bodyPr/>
          <a:lstStyle/>
          <a:p>
            <a:fld id="{A7D0E7F6-AA80-4F04-BEAE-3ADF5F85D0EA}" type="slidenum">
              <a:rPr lang="en-US" smtClean="0"/>
              <a:t>33</a:t>
            </a:fld>
            <a:endParaRPr lang="en-US"/>
          </a:p>
        </p:txBody>
      </p:sp>
    </p:spTree>
    <p:extLst>
      <p:ext uri="{BB962C8B-B14F-4D97-AF65-F5344CB8AC3E}">
        <p14:creationId xmlns:p14="http://schemas.microsoft.com/office/powerpoint/2010/main" val="3052613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We build a prototype on top of Soot and select 10 popular Android apps to evaluate our technique. We specify the unwanted features based on our understanding of the expected app behavior. The unwanted features include relevant but undesirable functionalities of the apps, irrelevant functionalities and also advertisements. We run the original apps and the modified versions on a Nexus 6P for 10 to 30 minutes and collect data usage and battery usage information. The battery usage includes the total CPU time, Wi-Fi running time and computed power use.</a:t>
            </a:r>
          </a:p>
        </p:txBody>
      </p:sp>
      <p:sp>
        <p:nvSpPr>
          <p:cNvPr id="4" name="Slide Number Placeholder 3"/>
          <p:cNvSpPr>
            <a:spLocks noGrp="1"/>
          </p:cNvSpPr>
          <p:nvPr>
            <p:ph type="sldNum" sz="quarter" idx="10"/>
          </p:nvPr>
        </p:nvSpPr>
        <p:spPr/>
        <p:txBody>
          <a:bodyPr/>
          <a:lstStyle/>
          <a:p>
            <a:fld id="{A7D0E7F6-AA80-4F04-BEAE-3ADF5F85D0EA}" type="slidenum">
              <a:rPr lang="en-US" smtClean="0"/>
              <a:t>34</a:t>
            </a:fld>
            <a:endParaRPr lang="en-US"/>
          </a:p>
        </p:txBody>
      </p:sp>
    </p:spTree>
    <p:extLst>
      <p:ext uri="{BB962C8B-B14F-4D97-AF65-F5344CB8AC3E}">
        <p14:creationId xmlns:p14="http://schemas.microsoft.com/office/powerpoint/2010/main" val="38697973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The results are presented in this table. From the table, we observe that, on average, removing the specified features results in reductions of 28%, 34%, 26% and 37% for data usage, CPU total time, Wi-Fi running time and computed power use.</a:t>
            </a:r>
          </a:p>
        </p:txBody>
      </p:sp>
      <p:sp>
        <p:nvSpPr>
          <p:cNvPr id="4" name="Slide Number Placeholder 3"/>
          <p:cNvSpPr>
            <a:spLocks noGrp="1"/>
          </p:cNvSpPr>
          <p:nvPr>
            <p:ph type="sldNum" sz="quarter" idx="10"/>
          </p:nvPr>
        </p:nvSpPr>
        <p:spPr/>
        <p:txBody>
          <a:bodyPr/>
          <a:lstStyle/>
          <a:p>
            <a:fld id="{A7D0E7F6-AA80-4F04-BEAE-3ADF5F85D0EA}" type="slidenum">
              <a:rPr lang="en-US" smtClean="0"/>
              <a:t>35</a:t>
            </a:fld>
            <a:endParaRPr lang="en-US"/>
          </a:p>
        </p:txBody>
      </p:sp>
    </p:spTree>
    <p:extLst>
      <p:ext uri="{BB962C8B-B14F-4D97-AF65-F5344CB8AC3E}">
        <p14:creationId xmlns:p14="http://schemas.microsoft.com/office/powerpoint/2010/main" val="17739578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The analysis is also efficient. Most of the apps can be finished within 10 minutes. Generally, the analysis time increases as the code size increases and the apps with more complex removable functionalities take longer time to be analyzed. For example, app China Calendar is only specified to disable a button, and the analysis finishes very soon.</a:t>
            </a:r>
          </a:p>
        </p:txBody>
      </p:sp>
      <p:sp>
        <p:nvSpPr>
          <p:cNvPr id="4" name="Slide Number Placeholder 3"/>
          <p:cNvSpPr>
            <a:spLocks noGrp="1"/>
          </p:cNvSpPr>
          <p:nvPr>
            <p:ph type="sldNum" sz="quarter" idx="10"/>
          </p:nvPr>
        </p:nvSpPr>
        <p:spPr/>
        <p:txBody>
          <a:bodyPr/>
          <a:lstStyle/>
          <a:p>
            <a:fld id="{A7D0E7F6-AA80-4F04-BEAE-3ADF5F85D0EA}" type="slidenum">
              <a:rPr lang="en-US" smtClean="0"/>
              <a:t>36</a:t>
            </a:fld>
            <a:endParaRPr lang="en-US"/>
          </a:p>
        </p:txBody>
      </p:sp>
    </p:spTree>
    <p:extLst>
      <p:ext uri="{BB962C8B-B14F-4D97-AF65-F5344CB8AC3E}">
        <p14:creationId xmlns:p14="http://schemas.microsoft.com/office/powerpoint/2010/main" val="38983981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Our approach has some limitations. First, our analysis inherits the limitations of Android app analysis. And the rewriting functionality supported by Soot may produce some </a:t>
            </a:r>
            <a:r>
              <a:rPr lang="en-US" dirty="0" err="1"/>
              <a:t>unrunable</a:t>
            </a:r>
            <a:r>
              <a:rPr lang="en-US" dirty="0"/>
              <a:t> apps. Our current prototype runs on PC, but we plan to make efforts to make the tool more usable for end users, for example, building the tool inside a smartphone. </a:t>
            </a:r>
          </a:p>
        </p:txBody>
      </p:sp>
      <p:sp>
        <p:nvSpPr>
          <p:cNvPr id="4" name="Slide Number Placeholder 3"/>
          <p:cNvSpPr>
            <a:spLocks noGrp="1"/>
          </p:cNvSpPr>
          <p:nvPr>
            <p:ph type="sldNum" sz="quarter" idx="10"/>
          </p:nvPr>
        </p:nvSpPr>
        <p:spPr/>
        <p:txBody>
          <a:bodyPr/>
          <a:lstStyle/>
          <a:p>
            <a:fld id="{A7D0E7F6-AA80-4F04-BEAE-3ADF5F85D0EA}" type="slidenum">
              <a:rPr lang="en-US" smtClean="0"/>
              <a:t>37</a:t>
            </a:fld>
            <a:endParaRPr lang="en-US"/>
          </a:p>
        </p:txBody>
      </p:sp>
    </p:spTree>
    <p:extLst>
      <p:ext uri="{BB962C8B-B14F-4D97-AF65-F5344CB8AC3E}">
        <p14:creationId xmlns:p14="http://schemas.microsoft.com/office/powerpoint/2010/main" val="15696741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As we have mentioned earlier, our technique can be used to help the development team automatically generate various customizations of an app. Besides, the developers can sell the right of customization to the end users such that the customized versions will be signed correctly to avoid possible legal issues.</a:t>
            </a:r>
          </a:p>
        </p:txBody>
      </p:sp>
      <p:sp>
        <p:nvSpPr>
          <p:cNvPr id="4" name="Slide Number Placeholder 3"/>
          <p:cNvSpPr>
            <a:spLocks noGrp="1"/>
          </p:cNvSpPr>
          <p:nvPr>
            <p:ph type="sldNum" sz="quarter" idx="10"/>
          </p:nvPr>
        </p:nvSpPr>
        <p:spPr/>
        <p:txBody>
          <a:bodyPr/>
          <a:lstStyle/>
          <a:p>
            <a:fld id="{A7D0E7F6-AA80-4F04-BEAE-3ADF5F85D0EA}" type="slidenum">
              <a:rPr lang="en-US" smtClean="0"/>
              <a:t>38</a:t>
            </a:fld>
            <a:endParaRPr lang="en-US"/>
          </a:p>
        </p:txBody>
      </p:sp>
    </p:spTree>
    <p:extLst>
      <p:ext uri="{BB962C8B-B14F-4D97-AF65-F5344CB8AC3E}">
        <p14:creationId xmlns:p14="http://schemas.microsoft.com/office/powerpoint/2010/main" val="2983566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Uninteresting users might find those features quite distracting. In addition, researchers have identified sensitive information exposure in ad networks and some advertisements may reach destinations that play an important role in propagating attacks. Studies also have shown that extra features consume a lot of battery power, CPU, network data and so on.</a:t>
            </a:r>
          </a:p>
        </p:txBody>
      </p:sp>
      <p:sp>
        <p:nvSpPr>
          <p:cNvPr id="4" name="Slide Number Placeholder 3"/>
          <p:cNvSpPr>
            <a:spLocks noGrp="1"/>
          </p:cNvSpPr>
          <p:nvPr>
            <p:ph type="sldNum" sz="quarter" idx="10"/>
          </p:nvPr>
        </p:nvSpPr>
        <p:spPr/>
        <p:txBody>
          <a:bodyPr/>
          <a:lstStyle/>
          <a:p>
            <a:fld id="{A7D0E7F6-AA80-4F04-BEAE-3ADF5F85D0EA}" type="slidenum">
              <a:rPr lang="en-US" smtClean="0"/>
              <a:t>3</a:t>
            </a:fld>
            <a:endParaRPr lang="en-US"/>
          </a:p>
        </p:txBody>
      </p:sp>
    </p:spTree>
    <p:extLst>
      <p:ext uri="{BB962C8B-B14F-4D97-AF65-F5344CB8AC3E}">
        <p14:creationId xmlns:p14="http://schemas.microsoft.com/office/powerpoint/2010/main" val="1095553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Some existing studies are related to our work. Some researchers detect third-party libraries, including ad libraries. Some others improve energy efficiency by refactoring the correlated code. These techniques reply on specific code patterns or certain domain knowledge. Our technique, in contrast, removes the features indicated by the users and the energy saving occurs because of the removal of selected unwanted features.</a:t>
            </a:r>
          </a:p>
        </p:txBody>
      </p:sp>
      <p:sp>
        <p:nvSpPr>
          <p:cNvPr id="4" name="Slide Number Placeholder 3"/>
          <p:cNvSpPr>
            <a:spLocks noGrp="1"/>
          </p:cNvSpPr>
          <p:nvPr>
            <p:ph type="sldNum" sz="quarter" idx="10"/>
          </p:nvPr>
        </p:nvSpPr>
        <p:spPr/>
        <p:txBody>
          <a:bodyPr/>
          <a:lstStyle/>
          <a:p>
            <a:fld id="{A7D0E7F6-AA80-4F04-BEAE-3ADF5F85D0EA}" type="slidenum">
              <a:rPr lang="en-US" smtClean="0"/>
              <a:t>39</a:t>
            </a:fld>
            <a:endParaRPr lang="en-US"/>
          </a:p>
        </p:txBody>
      </p:sp>
    </p:spTree>
    <p:extLst>
      <p:ext uri="{BB962C8B-B14F-4D97-AF65-F5344CB8AC3E}">
        <p14:creationId xmlns:p14="http://schemas.microsoft.com/office/powerpoint/2010/main" val="42480391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To conclude my talk, we propose a static technique to remove code elements in Android apps. The users specify the unwanted UI elements and our technique automatically discovers the correlated code elements for removal. The analysis is featured in a type system. We implement a prototype and evaluate it on 10 real-world Android apps. The experiments show that our approach can accurately identify removable code elements and the removal leads to substantial resource savings.</a:t>
            </a:r>
          </a:p>
        </p:txBody>
      </p:sp>
      <p:sp>
        <p:nvSpPr>
          <p:cNvPr id="4" name="Slide Number Placeholder 3"/>
          <p:cNvSpPr>
            <a:spLocks noGrp="1"/>
          </p:cNvSpPr>
          <p:nvPr>
            <p:ph type="sldNum" sz="quarter" idx="10"/>
          </p:nvPr>
        </p:nvSpPr>
        <p:spPr/>
        <p:txBody>
          <a:bodyPr/>
          <a:lstStyle/>
          <a:p>
            <a:fld id="{A7D0E7F6-AA80-4F04-BEAE-3ADF5F85D0EA}" type="slidenum">
              <a:rPr lang="en-US" smtClean="0"/>
              <a:t>40</a:t>
            </a:fld>
            <a:endParaRPr lang="en-US"/>
          </a:p>
        </p:txBody>
      </p:sp>
    </p:spTree>
    <p:extLst>
      <p:ext uri="{BB962C8B-B14F-4D97-AF65-F5344CB8AC3E}">
        <p14:creationId xmlns:p14="http://schemas.microsoft.com/office/powerpoint/2010/main" val="14932438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OK. That’s all my talk. Thanks.</a:t>
            </a:r>
          </a:p>
        </p:txBody>
      </p:sp>
      <p:sp>
        <p:nvSpPr>
          <p:cNvPr id="4" name="Slide Number Placeholder 3"/>
          <p:cNvSpPr>
            <a:spLocks noGrp="1"/>
          </p:cNvSpPr>
          <p:nvPr>
            <p:ph type="sldNum" sz="quarter" idx="10"/>
          </p:nvPr>
        </p:nvSpPr>
        <p:spPr/>
        <p:txBody>
          <a:bodyPr/>
          <a:lstStyle/>
          <a:p>
            <a:fld id="{A7D0E7F6-AA80-4F04-BEAE-3ADF5F85D0EA}" type="slidenum">
              <a:rPr lang="en-US" smtClean="0"/>
              <a:t>41</a:t>
            </a:fld>
            <a:endParaRPr lang="en-US"/>
          </a:p>
        </p:txBody>
      </p:sp>
    </p:spTree>
    <p:extLst>
      <p:ext uri="{BB962C8B-B14F-4D97-AF65-F5344CB8AC3E}">
        <p14:creationId xmlns:p14="http://schemas.microsoft.com/office/powerpoint/2010/main" val="4154193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Therefore, there is a need of customizing the apps to meet the various demands of different user groups. For example, enterprises may want the apps installed on their employee’s devices to not have potentially malicious third-party components. Users that often operate their devices in rough environments may want to minimize battery and data consumption by turning off unnecessary app features. Besides, parents may want to disable components that deliver inappropriate content to their children.</a:t>
            </a:r>
          </a:p>
        </p:txBody>
      </p:sp>
      <p:sp>
        <p:nvSpPr>
          <p:cNvPr id="4" name="Slide Number Placeholder 3"/>
          <p:cNvSpPr>
            <a:spLocks noGrp="1"/>
          </p:cNvSpPr>
          <p:nvPr>
            <p:ph type="sldNum" sz="quarter" idx="10"/>
          </p:nvPr>
        </p:nvSpPr>
        <p:spPr/>
        <p:txBody>
          <a:bodyPr/>
          <a:lstStyle/>
          <a:p>
            <a:fld id="{A7D0E7F6-AA80-4F04-BEAE-3ADF5F85D0EA}" type="slidenum">
              <a:rPr lang="en-US" smtClean="0"/>
              <a:t>4</a:t>
            </a:fld>
            <a:endParaRPr lang="en-US"/>
          </a:p>
        </p:txBody>
      </p:sp>
    </p:spTree>
    <p:extLst>
      <p:ext uri="{BB962C8B-B14F-4D97-AF65-F5344CB8AC3E}">
        <p14:creationId xmlns:p14="http://schemas.microsoft.com/office/powerpoint/2010/main" val="2111553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However, we know that, if no automatic tools are available, app customization and personalization are very expensive in terms of human effort for the development team, due to the potentially diverse needs.</a:t>
            </a:r>
          </a:p>
        </p:txBody>
      </p:sp>
      <p:sp>
        <p:nvSpPr>
          <p:cNvPr id="4" name="Slide Number Placeholder 3"/>
          <p:cNvSpPr>
            <a:spLocks noGrp="1"/>
          </p:cNvSpPr>
          <p:nvPr>
            <p:ph type="sldNum" sz="quarter" idx="10"/>
          </p:nvPr>
        </p:nvSpPr>
        <p:spPr/>
        <p:txBody>
          <a:bodyPr/>
          <a:lstStyle/>
          <a:p>
            <a:fld id="{A7D0E7F6-AA80-4F04-BEAE-3ADF5F85D0EA}" type="slidenum">
              <a:rPr lang="en-US" smtClean="0"/>
              <a:t>5</a:t>
            </a:fld>
            <a:endParaRPr lang="en-US"/>
          </a:p>
        </p:txBody>
      </p:sp>
    </p:spTree>
    <p:extLst>
      <p:ext uri="{BB962C8B-B14F-4D97-AF65-F5344CB8AC3E}">
        <p14:creationId xmlns:p14="http://schemas.microsoft.com/office/powerpoint/2010/main" val="519268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To address this issue, we present an approach that customizes an app to meet different user needs by specifying what features are not needed on the UI. With the specified UI elements, we identify the correlated code elements, including the corresponding background functionalities, and then conduct proper code reduction to remove the unwanted features.</a:t>
            </a:r>
          </a:p>
        </p:txBody>
      </p:sp>
      <p:sp>
        <p:nvSpPr>
          <p:cNvPr id="4" name="Slide Number Placeholder 3"/>
          <p:cNvSpPr>
            <a:spLocks noGrp="1"/>
          </p:cNvSpPr>
          <p:nvPr>
            <p:ph type="sldNum" sz="quarter" idx="10"/>
          </p:nvPr>
        </p:nvSpPr>
        <p:spPr/>
        <p:txBody>
          <a:bodyPr/>
          <a:lstStyle/>
          <a:p>
            <a:fld id="{A7D0E7F6-AA80-4F04-BEAE-3ADF5F85D0EA}" type="slidenum">
              <a:rPr lang="en-US" smtClean="0"/>
              <a:t>6</a:t>
            </a:fld>
            <a:endParaRPr lang="en-US"/>
          </a:p>
        </p:txBody>
      </p:sp>
    </p:spTree>
    <p:extLst>
      <p:ext uri="{BB962C8B-B14F-4D97-AF65-F5344CB8AC3E}">
        <p14:creationId xmlns:p14="http://schemas.microsoft.com/office/powerpoint/2010/main" val="1222462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We use WeatherBug as an example. The app includes real-time weather conditions, weather news, photos and many other features. The users may not want the features other than real-time weather conditions. We take removing the WEATHER NEWS component as an example. </a:t>
            </a:r>
          </a:p>
        </p:txBody>
      </p:sp>
      <p:sp>
        <p:nvSpPr>
          <p:cNvPr id="4" name="Slide Number Placeholder 3"/>
          <p:cNvSpPr>
            <a:spLocks noGrp="1"/>
          </p:cNvSpPr>
          <p:nvPr>
            <p:ph type="sldNum" sz="quarter" idx="10"/>
          </p:nvPr>
        </p:nvSpPr>
        <p:spPr/>
        <p:txBody>
          <a:bodyPr/>
          <a:lstStyle/>
          <a:p>
            <a:fld id="{A7D0E7F6-AA80-4F04-BEAE-3ADF5F85D0EA}" type="slidenum">
              <a:rPr lang="en-US" smtClean="0"/>
              <a:t>7</a:t>
            </a:fld>
            <a:endParaRPr lang="en-US"/>
          </a:p>
        </p:txBody>
      </p:sp>
    </p:spTree>
    <p:extLst>
      <p:ext uri="{BB962C8B-B14F-4D97-AF65-F5344CB8AC3E}">
        <p14:creationId xmlns:p14="http://schemas.microsoft.com/office/powerpoint/2010/main" val="33050331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Based on the specified UI element, we remove the associated functionalities and replace the inflated view for the component with a simple </a:t>
            </a:r>
            <a:r>
              <a:rPr lang="en-US" dirty="0" err="1"/>
              <a:t>TextView</a:t>
            </a:r>
            <a:r>
              <a:rPr lang="en-US" dirty="0"/>
              <a:t>, we get a result like this. According to our experiment, he code reduction leads to 9% of data usage saving and 20% of power use reduction.</a:t>
            </a:r>
          </a:p>
        </p:txBody>
      </p:sp>
      <p:sp>
        <p:nvSpPr>
          <p:cNvPr id="4" name="Slide Number Placeholder 3"/>
          <p:cNvSpPr>
            <a:spLocks noGrp="1"/>
          </p:cNvSpPr>
          <p:nvPr>
            <p:ph type="sldNum" sz="quarter" idx="10"/>
          </p:nvPr>
        </p:nvSpPr>
        <p:spPr/>
        <p:txBody>
          <a:bodyPr/>
          <a:lstStyle/>
          <a:p>
            <a:fld id="{A7D0E7F6-AA80-4F04-BEAE-3ADF5F85D0EA}" type="slidenum">
              <a:rPr lang="en-US" smtClean="0"/>
              <a:t>8</a:t>
            </a:fld>
            <a:endParaRPr lang="en-US"/>
          </a:p>
        </p:txBody>
      </p:sp>
    </p:spTree>
    <p:extLst>
      <p:ext uri="{BB962C8B-B14F-4D97-AF65-F5344CB8AC3E}">
        <p14:creationId xmlns:p14="http://schemas.microsoft.com/office/powerpoint/2010/main" val="3254817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10/31/17</a:t>
            </a:r>
          </a:p>
        </p:txBody>
      </p:sp>
      <p:sp>
        <p:nvSpPr>
          <p:cNvPr id="5" name="Footer Placeholder 4"/>
          <p:cNvSpPr>
            <a:spLocks noGrp="1"/>
          </p:cNvSpPr>
          <p:nvPr>
            <p:ph type="ftr" sz="quarter" idx="11"/>
          </p:nvPr>
        </p:nvSpPr>
        <p:spPr/>
        <p:txBody>
          <a:bodyPr/>
          <a:lstStyle/>
          <a:p>
            <a:r>
              <a:rPr lang="en-US"/>
              <a:t>ASE 2017</a:t>
            </a:r>
          </a:p>
        </p:txBody>
      </p:sp>
      <p:sp>
        <p:nvSpPr>
          <p:cNvPr id="6" name="Slide Number Placeholder 5"/>
          <p:cNvSpPr>
            <a:spLocks noGrp="1"/>
          </p:cNvSpPr>
          <p:nvPr>
            <p:ph type="sldNum" sz="quarter" idx="12"/>
          </p:nvPr>
        </p:nvSpPr>
        <p:spPr/>
        <p:txBody>
          <a:bodyPr/>
          <a:lstStyle/>
          <a:p>
            <a:fld id="{906745D7-5DCD-445B-BDED-754FAF3E7806}" type="slidenum">
              <a:rPr lang="en-US" smtClean="0"/>
              <a:t>‹#›</a:t>
            </a:fld>
            <a:endParaRPr lang="en-US"/>
          </a:p>
        </p:txBody>
      </p:sp>
    </p:spTree>
    <p:extLst>
      <p:ext uri="{BB962C8B-B14F-4D97-AF65-F5344CB8AC3E}">
        <p14:creationId xmlns:p14="http://schemas.microsoft.com/office/powerpoint/2010/main" val="2013300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10/31/17</a:t>
            </a:r>
          </a:p>
        </p:txBody>
      </p:sp>
      <p:sp>
        <p:nvSpPr>
          <p:cNvPr id="5" name="Footer Placeholder 4"/>
          <p:cNvSpPr>
            <a:spLocks noGrp="1"/>
          </p:cNvSpPr>
          <p:nvPr>
            <p:ph type="ftr" sz="quarter" idx="11"/>
          </p:nvPr>
        </p:nvSpPr>
        <p:spPr/>
        <p:txBody>
          <a:bodyPr/>
          <a:lstStyle/>
          <a:p>
            <a:r>
              <a:rPr lang="en-US"/>
              <a:t>ASE 2017</a:t>
            </a:r>
          </a:p>
        </p:txBody>
      </p:sp>
      <p:sp>
        <p:nvSpPr>
          <p:cNvPr id="6" name="Slide Number Placeholder 5"/>
          <p:cNvSpPr>
            <a:spLocks noGrp="1"/>
          </p:cNvSpPr>
          <p:nvPr>
            <p:ph type="sldNum" sz="quarter" idx="12"/>
          </p:nvPr>
        </p:nvSpPr>
        <p:spPr/>
        <p:txBody>
          <a:bodyPr/>
          <a:lstStyle/>
          <a:p>
            <a:fld id="{906745D7-5DCD-445B-BDED-754FAF3E7806}" type="slidenum">
              <a:rPr lang="en-US" smtClean="0"/>
              <a:t>‹#›</a:t>
            </a:fld>
            <a:endParaRPr lang="en-US"/>
          </a:p>
        </p:txBody>
      </p:sp>
    </p:spTree>
    <p:extLst>
      <p:ext uri="{BB962C8B-B14F-4D97-AF65-F5344CB8AC3E}">
        <p14:creationId xmlns:p14="http://schemas.microsoft.com/office/powerpoint/2010/main" val="533466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10/31/17</a:t>
            </a:r>
          </a:p>
        </p:txBody>
      </p:sp>
      <p:sp>
        <p:nvSpPr>
          <p:cNvPr id="5" name="Footer Placeholder 4"/>
          <p:cNvSpPr>
            <a:spLocks noGrp="1"/>
          </p:cNvSpPr>
          <p:nvPr>
            <p:ph type="ftr" sz="quarter" idx="11"/>
          </p:nvPr>
        </p:nvSpPr>
        <p:spPr/>
        <p:txBody>
          <a:bodyPr/>
          <a:lstStyle/>
          <a:p>
            <a:r>
              <a:rPr lang="en-US"/>
              <a:t>ASE 2017</a:t>
            </a:r>
          </a:p>
        </p:txBody>
      </p:sp>
      <p:sp>
        <p:nvSpPr>
          <p:cNvPr id="6" name="Slide Number Placeholder 5"/>
          <p:cNvSpPr>
            <a:spLocks noGrp="1"/>
          </p:cNvSpPr>
          <p:nvPr>
            <p:ph type="sldNum" sz="quarter" idx="12"/>
          </p:nvPr>
        </p:nvSpPr>
        <p:spPr/>
        <p:txBody>
          <a:bodyPr/>
          <a:lstStyle/>
          <a:p>
            <a:fld id="{906745D7-5DCD-445B-BDED-754FAF3E7806}" type="slidenum">
              <a:rPr lang="en-US" smtClean="0"/>
              <a:t>‹#›</a:t>
            </a:fld>
            <a:endParaRPr lang="en-US"/>
          </a:p>
        </p:txBody>
      </p:sp>
    </p:spTree>
    <p:extLst>
      <p:ext uri="{BB962C8B-B14F-4D97-AF65-F5344CB8AC3E}">
        <p14:creationId xmlns:p14="http://schemas.microsoft.com/office/powerpoint/2010/main" val="3654391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10/31/17</a:t>
            </a:r>
          </a:p>
        </p:txBody>
      </p:sp>
      <p:sp>
        <p:nvSpPr>
          <p:cNvPr id="5" name="Footer Placeholder 4"/>
          <p:cNvSpPr>
            <a:spLocks noGrp="1"/>
          </p:cNvSpPr>
          <p:nvPr>
            <p:ph type="ftr" sz="quarter" idx="11"/>
          </p:nvPr>
        </p:nvSpPr>
        <p:spPr/>
        <p:txBody>
          <a:bodyPr/>
          <a:lstStyle/>
          <a:p>
            <a:r>
              <a:rPr lang="en-US"/>
              <a:t>ASE 2017</a:t>
            </a:r>
          </a:p>
        </p:txBody>
      </p:sp>
      <p:sp>
        <p:nvSpPr>
          <p:cNvPr id="6" name="Slide Number Placeholder 5"/>
          <p:cNvSpPr>
            <a:spLocks noGrp="1"/>
          </p:cNvSpPr>
          <p:nvPr>
            <p:ph type="sldNum" sz="quarter" idx="12"/>
          </p:nvPr>
        </p:nvSpPr>
        <p:spPr/>
        <p:txBody>
          <a:bodyPr/>
          <a:lstStyle/>
          <a:p>
            <a:fld id="{906745D7-5DCD-445B-BDED-754FAF3E7806}" type="slidenum">
              <a:rPr lang="en-US" smtClean="0"/>
              <a:t>‹#›</a:t>
            </a:fld>
            <a:endParaRPr lang="en-US"/>
          </a:p>
        </p:txBody>
      </p:sp>
    </p:spTree>
    <p:extLst>
      <p:ext uri="{BB962C8B-B14F-4D97-AF65-F5344CB8AC3E}">
        <p14:creationId xmlns:p14="http://schemas.microsoft.com/office/powerpoint/2010/main" val="2317684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10/31/17</a:t>
            </a:r>
          </a:p>
        </p:txBody>
      </p:sp>
      <p:sp>
        <p:nvSpPr>
          <p:cNvPr id="5" name="Footer Placeholder 4"/>
          <p:cNvSpPr>
            <a:spLocks noGrp="1"/>
          </p:cNvSpPr>
          <p:nvPr>
            <p:ph type="ftr" sz="quarter" idx="11"/>
          </p:nvPr>
        </p:nvSpPr>
        <p:spPr/>
        <p:txBody>
          <a:bodyPr/>
          <a:lstStyle/>
          <a:p>
            <a:r>
              <a:rPr lang="en-US"/>
              <a:t>ASE 2017</a:t>
            </a:r>
          </a:p>
        </p:txBody>
      </p:sp>
      <p:sp>
        <p:nvSpPr>
          <p:cNvPr id="6" name="Slide Number Placeholder 5"/>
          <p:cNvSpPr>
            <a:spLocks noGrp="1"/>
          </p:cNvSpPr>
          <p:nvPr>
            <p:ph type="sldNum" sz="quarter" idx="12"/>
          </p:nvPr>
        </p:nvSpPr>
        <p:spPr/>
        <p:txBody>
          <a:bodyPr/>
          <a:lstStyle/>
          <a:p>
            <a:fld id="{906745D7-5DCD-445B-BDED-754FAF3E7806}" type="slidenum">
              <a:rPr lang="en-US" smtClean="0"/>
              <a:t>‹#›</a:t>
            </a:fld>
            <a:endParaRPr lang="en-US"/>
          </a:p>
        </p:txBody>
      </p:sp>
    </p:spTree>
    <p:extLst>
      <p:ext uri="{BB962C8B-B14F-4D97-AF65-F5344CB8AC3E}">
        <p14:creationId xmlns:p14="http://schemas.microsoft.com/office/powerpoint/2010/main" val="554061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10/31/17</a:t>
            </a:r>
          </a:p>
        </p:txBody>
      </p:sp>
      <p:sp>
        <p:nvSpPr>
          <p:cNvPr id="6" name="Footer Placeholder 5"/>
          <p:cNvSpPr>
            <a:spLocks noGrp="1"/>
          </p:cNvSpPr>
          <p:nvPr>
            <p:ph type="ftr" sz="quarter" idx="11"/>
          </p:nvPr>
        </p:nvSpPr>
        <p:spPr/>
        <p:txBody>
          <a:bodyPr/>
          <a:lstStyle/>
          <a:p>
            <a:r>
              <a:rPr lang="en-US"/>
              <a:t>ASE 2017</a:t>
            </a:r>
          </a:p>
        </p:txBody>
      </p:sp>
      <p:sp>
        <p:nvSpPr>
          <p:cNvPr id="7" name="Slide Number Placeholder 6"/>
          <p:cNvSpPr>
            <a:spLocks noGrp="1"/>
          </p:cNvSpPr>
          <p:nvPr>
            <p:ph type="sldNum" sz="quarter" idx="12"/>
          </p:nvPr>
        </p:nvSpPr>
        <p:spPr/>
        <p:txBody>
          <a:bodyPr/>
          <a:lstStyle/>
          <a:p>
            <a:fld id="{906745D7-5DCD-445B-BDED-754FAF3E7806}" type="slidenum">
              <a:rPr lang="en-US" smtClean="0"/>
              <a:t>‹#›</a:t>
            </a:fld>
            <a:endParaRPr lang="en-US"/>
          </a:p>
        </p:txBody>
      </p:sp>
    </p:spTree>
    <p:extLst>
      <p:ext uri="{BB962C8B-B14F-4D97-AF65-F5344CB8AC3E}">
        <p14:creationId xmlns:p14="http://schemas.microsoft.com/office/powerpoint/2010/main" val="3824352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10/31/17</a:t>
            </a:r>
          </a:p>
        </p:txBody>
      </p:sp>
      <p:sp>
        <p:nvSpPr>
          <p:cNvPr id="8" name="Footer Placeholder 7"/>
          <p:cNvSpPr>
            <a:spLocks noGrp="1"/>
          </p:cNvSpPr>
          <p:nvPr>
            <p:ph type="ftr" sz="quarter" idx="11"/>
          </p:nvPr>
        </p:nvSpPr>
        <p:spPr/>
        <p:txBody>
          <a:bodyPr/>
          <a:lstStyle/>
          <a:p>
            <a:r>
              <a:rPr lang="en-US"/>
              <a:t>ASE 2017</a:t>
            </a:r>
          </a:p>
        </p:txBody>
      </p:sp>
      <p:sp>
        <p:nvSpPr>
          <p:cNvPr id="9" name="Slide Number Placeholder 8"/>
          <p:cNvSpPr>
            <a:spLocks noGrp="1"/>
          </p:cNvSpPr>
          <p:nvPr>
            <p:ph type="sldNum" sz="quarter" idx="12"/>
          </p:nvPr>
        </p:nvSpPr>
        <p:spPr/>
        <p:txBody>
          <a:bodyPr/>
          <a:lstStyle/>
          <a:p>
            <a:fld id="{906745D7-5DCD-445B-BDED-754FAF3E7806}" type="slidenum">
              <a:rPr lang="en-US" smtClean="0"/>
              <a:t>‹#›</a:t>
            </a:fld>
            <a:endParaRPr lang="en-US"/>
          </a:p>
        </p:txBody>
      </p:sp>
    </p:spTree>
    <p:extLst>
      <p:ext uri="{BB962C8B-B14F-4D97-AF65-F5344CB8AC3E}">
        <p14:creationId xmlns:p14="http://schemas.microsoft.com/office/powerpoint/2010/main" val="2724611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10/31/17</a:t>
            </a:r>
          </a:p>
        </p:txBody>
      </p:sp>
      <p:sp>
        <p:nvSpPr>
          <p:cNvPr id="4" name="Footer Placeholder 3"/>
          <p:cNvSpPr>
            <a:spLocks noGrp="1"/>
          </p:cNvSpPr>
          <p:nvPr>
            <p:ph type="ftr" sz="quarter" idx="11"/>
          </p:nvPr>
        </p:nvSpPr>
        <p:spPr/>
        <p:txBody>
          <a:bodyPr/>
          <a:lstStyle/>
          <a:p>
            <a:r>
              <a:rPr lang="en-US"/>
              <a:t>ASE 2017</a:t>
            </a:r>
          </a:p>
        </p:txBody>
      </p:sp>
      <p:sp>
        <p:nvSpPr>
          <p:cNvPr id="5" name="Slide Number Placeholder 4"/>
          <p:cNvSpPr>
            <a:spLocks noGrp="1"/>
          </p:cNvSpPr>
          <p:nvPr>
            <p:ph type="sldNum" sz="quarter" idx="12"/>
          </p:nvPr>
        </p:nvSpPr>
        <p:spPr/>
        <p:txBody>
          <a:bodyPr/>
          <a:lstStyle/>
          <a:p>
            <a:fld id="{906745D7-5DCD-445B-BDED-754FAF3E7806}" type="slidenum">
              <a:rPr lang="en-US" smtClean="0"/>
              <a:t>‹#›</a:t>
            </a:fld>
            <a:endParaRPr lang="en-US"/>
          </a:p>
        </p:txBody>
      </p:sp>
    </p:spTree>
    <p:extLst>
      <p:ext uri="{BB962C8B-B14F-4D97-AF65-F5344CB8AC3E}">
        <p14:creationId xmlns:p14="http://schemas.microsoft.com/office/powerpoint/2010/main" val="3949496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10/31/17</a:t>
            </a:r>
          </a:p>
        </p:txBody>
      </p:sp>
      <p:sp>
        <p:nvSpPr>
          <p:cNvPr id="3" name="Footer Placeholder 2"/>
          <p:cNvSpPr>
            <a:spLocks noGrp="1"/>
          </p:cNvSpPr>
          <p:nvPr>
            <p:ph type="ftr" sz="quarter" idx="11"/>
          </p:nvPr>
        </p:nvSpPr>
        <p:spPr/>
        <p:txBody>
          <a:bodyPr/>
          <a:lstStyle/>
          <a:p>
            <a:r>
              <a:rPr lang="en-US"/>
              <a:t>ASE 2017</a:t>
            </a:r>
          </a:p>
        </p:txBody>
      </p:sp>
      <p:sp>
        <p:nvSpPr>
          <p:cNvPr id="4" name="Slide Number Placeholder 3"/>
          <p:cNvSpPr>
            <a:spLocks noGrp="1"/>
          </p:cNvSpPr>
          <p:nvPr>
            <p:ph type="sldNum" sz="quarter" idx="12"/>
          </p:nvPr>
        </p:nvSpPr>
        <p:spPr/>
        <p:txBody>
          <a:bodyPr/>
          <a:lstStyle/>
          <a:p>
            <a:fld id="{906745D7-5DCD-445B-BDED-754FAF3E7806}" type="slidenum">
              <a:rPr lang="en-US" smtClean="0"/>
              <a:t>‹#›</a:t>
            </a:fld>
            <a:endParaRPr lang="en-US"/>
          </a:p>
        </p:txBody>
      </p:sp>
    </p:spTree>
    <p:extLst>
      <p:ext uri="{BB962C8B-B14F-4D97-AF65-F5344CB8AC3E}">
        <p14:creationId xmlns:p14="http://schemas.microsoft.com/office/powerpoint/2010/main" val="2057950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10/31/17</a:t>
            </a:r>
          </a:p>
        </p:txBody>
      </p:sp>
      <p:sp>
        <p:nvSpPr>
          <p:cNvPr id="6" name="Footer Placeholder 5"/>
          <p:cNvSpPr>
            <a:spLocks noGrp="1"/>
          </p:cNvSpPr>
          <p:nvPr>
            <p:ph type="ftr" sz="quarter" idx="11"/>
          </p:nvPr>
        </p:nvSpPr>
        <p:spPr/>
        <p:txBody>
          <a:bodyPr/>
          <a:lstStyle/>
          <a:p>
            <a:r>
              <a:rPr lang="en-US"/>
              <a:t>ASE 2017</a:t>
            </a:r>
          </a:p>
        </p:txBody>
      </p:sp>
      <p:sp>
        <p:nvSpPr>
          <p:cNvPr id="7" name="Slide Number Placeholder 6"/>
          <p:cNvSpPr>
            <a:spLocks noGrp="1"/>
          </p:cNvSpPr>
          <p:nvPr>
            <p:ph type="sldNum" sz="quarter" idx="12"/>
          </p:nvPr>
        </p:nvSpPr>
        <p:spPr/>
        <p:txBody>
          <a:bodyPr/>
          <a:lstStyle/>
          <a:p>
            <a:fld id="{906745D7-5DCD-445B-BDED-754FAF3E7806}" type="slidenum">
              <a:rPr lang="en-US" smtClean="0"/>
              <a:t>‹#›</a:t>
            </a:fld>
            <a:endParaRPr lang="en-US"/>
          </a:p>
        </p:txBody>
      </p:sp>
    </p:spTree>
    <p:extLst>
      <p:ext uri="{BB962C8B-B14F-4D97-AF65-F5344CB8AC3E}">
        <p14:creationId xmlns:p14="http://schemas.microsoft.com/office/powerpoint/2010/main" val="256383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10/31/17</a:t>
            </a:r>
          </a:p>
        </p:txBody>
      </p:sp>
      <p:sp>
        <p:nvSpPr>
          <p:cNvPr id="6" name="Footer Placeholder 5"/>
          <p:cNvSpPr>
            <a:spLocks noGrp="1"/>
          </p:cNvSpPr>
          <p:nvPr>
            <p:ph type="ftr" sz="quarter" idx="11"/>
          </p:nvPr>
        </p:nvSpPr>
        <p:spPr/>
        <p:txBody>
          <a:bodyPr/>
          <a:lstStyle/>
          <a:p>
            <a:r>
              <a:rPr lang="en-US"/>
              <a:t>ASE 2017</a:t>
            </a:r>
          </a:p>
        </p:txBody>
      </p:sp>
      <p:sp>
        <p:nvSpPr>
          <p:cNvPr id="7" name="Slide Number Placeholder 6"/>
          <p:cNvSpPr>
            <a:spLocks noGrp="1"/>
          </p:cNvSpPr>
          <p:nvPr>
            <p:ph type="sldNum" sz="quarter" idx="12"/>
          </p:nvPr>
        </p:nvSpPr>
        <p:spPr/>
        <p:txBody>
          <a:bodyPr/>
          <a:lstStyle/>
          <a:p>
            <a:fld id="{906745D7-5DCD-445B-BDED-754FAF3E7806}" type="slidenum">
              <a:rPr lang="en-US" smtClean="0"/>
              <a:t>‹#›</a:t>
            </a:fld>
            <a:endParaRPr lang="en-US"/>
          </a:p>
        </p:txBody>
      </p:sp>
    </p:spTree>
    <p:extLst>
      <p:ext uri="{BB962C8B-B14F-4D97-AF65-F5344CB8AC3E}">
        <p14:creationId xmlns:p14="http://schemas.microsoft.com/office/powerpoint/2010/main" val="696209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10/31/17</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ASE 2017</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6745D7-5DCD-445B-BDED-754FAF3E7806}" type="slidenum">
              <a:rPr lang="en-US" smtClean="0"/>
              <a:t>‹#›</a:t>
            </a:fld>
            <a:endParaRPr lang="en-US"/>
          </a:p>
        </p:txBody>
      </p:sp>
    </p:spTree>
    <p:extLst>
      <p:ext uri="{BB962C8B-B14F-4D97-AF65-F5344CB8AC3E}">
        <p14:creationId xmlns:p14="http://schemas.microsoft.com/office/powerpoint/2010/main" val="24556924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0.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0.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0.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0.png"/></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B6ED2-C821-4D17-B7B2-9DE585571FBF}"/>
              </a:ext>
            </a:extLst>
          </p:cNvPr>
          <p:cNvSpPr>
            <a:spLocks noGrp="1"/>
          </p:cNvSpPr>
          <p:nvPr>
            <p:ph type="ctrTitle"/>
          </p:nvPr>
        </p:nvSpPr>
        <p:spPr>
          <a:xfrm>
            <a:off x="2209800" y="916299"/>
            <a:ext cx="7772400" cy="2387600"/>
          </a:xfrm>
        </p:spPr>
        <p:txBody>
          <a:bodyPr/>
          <a:lstStyle/>
          <a:p>
            <a:r>
              <a:rPr lang="en-US" dirty="0"/>
              <a:t>UI Driven Android Application Reduction </a:t>
            </a:r>
          </a:p>
        </p:txBody>
      </p:sp>
      <p:sp>
        <p:nvSpPr>
          <p:cNvPr id="3" name="Subtitle 2">
            <a:extLst>
              <a:ext uri="{FF2B5EF4-FFF2-40B4-BE49-F238E27FC236}">
                <a16:creationId xmlns:a16="http://schemas.microsoft.com/office/drawing/2014/main" id="{6790ADD3-DF1B-4165-A436-AAF51110C980}"/>
              </a:ext>
            </a:extLst>
          </p:cNvPr>
          <p:cNvSpPr>
            <a:spLocks noGrp="1"/>
          </p:cNvSpPr>
          <p:nvPr>
            <p:ph type="subTitle" idx="1"/>
          </p:nvPr>
        </p:nvSpPr>
        <p:spPr>
          <a:xfrm>
            <a:off x="2667000" y="3748999"/>
            <a:ext cx="6858000" cy="969962"/>
          </a:xfrm>
        </p:spPr>
        <p:txBody>
          <a:bodyPr/>
          <a:lstStyle/>
          <a:p>
            <a:r>
              <a:rPr lang="en-US" b="1" dirty="0" err="1"/>
              <a:t>Jianjun</a:t>
            </a:r>
            <a:r>
              <a:rPr lang="en-US" b="1" dirty="0"/>
              <a:t> Huang</a:t>
            </a:r>
            <a:r>
              <a:rPr lang="en-US" dirty="0"/>
              <a:t>, </a:t>
            </a:r>
            <a:r>
              <a:rPr lang="en-US" dirty="0" err="1"/>
              <a:t>Yousra</a:t>
            </a:r>
            <a:r>
              <a:rPr lang="en-US" dirty="0"/>
              <a:t> </a:t>
            </a:r>
            <a:r>
              <a:rPr lang="en-US" dirty="0" err="1"/>
              <a:t>Aafer</a:t>
            </a:r>
            <a:r>
              <a:rPr lang="en-US" dirty="0"/>
              <a:t>, David Perry,  </a:t>
            </a:r>
            <a:br>
              <a:rPr lang="en-US" dirty="0"/>
            </a:br>
            <a:r>
              <a:rPr lang="en-US" dirty="0" err="1"/>
              <a:t>Xiangyu</a:t>
            </a:r>
            <a:r>
              <a:rPr lang="en-US" dirty="0"/>
              <a:t> Zhang, Chen Tian</a:t>
            </a:r>
          </a:p>
        </p:txBody>
      </p:sp>
      <p:pic>
        <p:nvPicPr>
          <p:cNvPr id="4" name="Picture 3" descr="PU_sig132.eps">
            <a:extLst>
              <a:ext uri="{FF2B5EF4-FFF2-40B4-BE49-F238E27FC236}">
                <a16:creationId xmlns:a16="http://schemas.microsoft.com/office/drawing/2014/main" id="{0750F786-692A-442E-BC42-2000B099B2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1819" y="5410200"/>
            <a:ext cx="2070857" cy="804572"/>
          </a:xfrm>
          <a:prstGeom prst="rect">
            <a:avLst/>
          </a:prstGeom>
        </p:spPr>
      </p:pic>
      <p:pic>
        <p:nvPicPr>
          <p:cNvPr id="5" name="Graphic 4">
            <a:extLst>
              <a:ext uri="{FF2B5EF4-FFF2-40B4-BE49-F238E27FC236}">
                <a16:creationId xmlns:a16="http://schemas.microsoft.com/office/drawing/2014/main" id="{D7164230-5F99-4EB9-AEB7-C06FC633768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00800" y="5491263"/>
            <a:ext cx="2076450" cy="476250"/>
          </a:xfrm>
          <a:prstGeom prst="rect">
            <a:avLst/>
          </a:prstGeom>
        </p:spPr>
      </p:pic>
    </p:spTree>
    <p:extLst>
      <p:ext uri="{BB962C8B-B14F-4D97-AF65-F5344CB8AC3E}">
        <p14:creationId xmlns:p14="http://schemas.microsoft.com/office/powerpoint/2010/main" val="24234377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F287F-48FD-429E-B056-3EBC812EDAAE}"/>
              </a:ext>
            </a:extLst>
          </p:cNvPr>
          <p:cNvSpPr>
            <a:spLocks noGrp="1"/>
          </p:cNvSpPr>
          <p:nvPr>
            <p:ph type="title"/>
          </p:nvPr>
        </p:nvSpPr>
        <p:spPr/>
        <p:txBody>
          <a:bodyPr/>
          <a:lstStyle/>
          <a:p>
            <a:r>
              <a:rPr lang="en-US" dirty="0"/>
              <a:t>Technique Overview</a:t>
            </a:r>
          </a:p>
        </p:txBody>
      </p:sp>
      <p:sp>
        <p:nvSpPr>
          <p:cNvPr id="4" name="Date Placeholder 3">
            <a:extLst>
              <a:ext uri="{FF2B5EF4-FFF2-40B4-BE49-F238E27FC236}">
                <a16:creationId xmlns:a16="http://schemas.microsoft.com/office/drawing/2014/main" id="{7A10F0AD-9FE7-4B12-912B-5305457420F6}"/>
              </a:ext>
            </a:extLst>
          </p:cNvPr>
          <p:cNvSpPr>
            <a:spLocks noGrp="1"/>
          </p:cNvSpPr>
          <p:nvPr>
            <p:ph type="dt" sz="half" idx="10"/>
          </p:nvPr>
        </p:nvSpPr>
        <p:spPr/>
        <p:txBody>
          <a:bodyPr/>
          <a:lstStyle/>
          <a:p>
            <a:r>
              <a:rPr lang="en-US"/>
              <a:t>10/31/17</a:t>
            </a:r>
          </a:p>
        </p:txBody>
      </p:sp>
      <p:sp>
        <p:nvSpPr>
          <p:cNvPr id="5" name="Footer Placeholder 4">
            <a:extLst>
              <a:ext uri="{FF2B5EF4-FFF2-40B4-BE49-F238E27FC236}">
                <a16:creationId xmlns:a16="http://schemas.microsoft.com/office/drawing/2014/main" id="{CBF20BFD-1A22-473C-8C26-520A78EDFB0A}"/>
              </a:ext>
            </a:extLst>
          </p:cNvPr>
          <p:cNvSpPr>
            <a:spLocks noGrp="1"/>
          </p:cNvSpPr>
          <p:nvPr>
            <p:ph type="ftr" sz="quarter" idx="11"/>
          </p:nvPr>
        </p:nvSpPr>
        <p:spPr/>
        <p:txBody>
          <a:bodyPr/>
          <a:lstStyle/>
          <a:p>
            <a:r>
              <a:rPr lang="en-US"/>
              <a:t>ASE 2017</a:t>
            </a:r>
          </a:p>
        </p:txBody>
      </p:sp>
      <p:sp>
        <p:nvSpPr>
          <p:cNvPr id="6" name="Slide Number Placeholder 5">
            <a:extLst>
              <a:ext uri="{FF2B5EF4-FFF2-40B4-BE49-F238E27FC236}">
                <a16:creationId xmlns:a16="http://schemas.microsoft.com/office/drawing/2014/main" id="{CD1EE30E-B180-4010-91CC-0AAEE2873483}"/>
              </a:ext>
            </a:extLst>
          </p:cNvPr>
          <p:cNvSpPr>
            <a:spLocks noGrp="1"/>
          </p:cNvSpPr>
          <p:nvPr>
            <p:ph type="sldNum" sz="quarter" idx="12"/>
          </p:nvPr>
        </p:nvSpPr>
        <p:spPr/>
        <p:txBody>
          <a:bodyPr/>
          <a:lstStyle/>
          <a:p>
            <a:fld id="{906745D7-5DCD-445B-BDED-754FAF3E7806}" type="slidenum">
              <a:rPr lang="en-US" smtClean="0"/>
              <a:t>9</a:t>
            </a:fld>
            <a:endParaRPr lang="en-US"/>
          </a:p>
        </p:txBody>
      </p:sp>
      <p:pic>
        <p:nvPicPr>
          <p:cNvPr id="8" name="Picture 2" descr="Android robot.svg">
            <a:extLst>
              <a:ext uri="{FF2B5EF4-FFF2-40B4-BE49-F238E27FC236}">
                <a16:creationId xmlns:a16="http://schemas.microsoft.com/office/drawing/2014/main" id="{FDDDE9B6-3292-4DC0-8CB8-6D37A0366F2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00504" y="1393845"/>
            <a:ext cx="829056" cy="97316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3C5D411D-1A4B-4FC6-BC7A-DE1A3949B3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53411" y="2921883"/>
            <a:ext cx="723242" cy="947696"/>
          </a:xfrm>
          <a:prstGeom prst="rect">
            <a:avLst/>
          </a:prstGeom>
        </p:spPr>
      </p:pic>
      <p:sp>
        <p:nvSpPr>
          <p:cNvPr id="10" name="TextBox 9">
            <a:extLst>
              <a:ext uri="{FF2B5EF4-FFF2-40B4-BE49-F238E27FC236}">
                <a16:creationId xmlns:a16="http://schemas.microsoft.com/office/drawing/2014/main" id="{D80102AE-24BF-498E-AE78-C94392D4C2D0}"/>
              </a:ext>
            </a:extLst>
          </p:cNvPr>
          <p:cNvSpPr txBox="1"/>
          <p:nvPr/>
        </p:nvSpPr>
        <p:spPr>
          <a:xfrm>
            <a:off x="2113884" y="1779749"/>
            <a:ext cx="776149" cy="369332"/>
          </a:xfrm>
          <a:prstGeom prst="rect">
            <a:avLst/>
          </a:prstGeom>
          <a:noFill/>
        </p:spPr>
        <p:txBody>
          <a:bodyPr wrap="square" rtlCol="0">
            <a:spAutoFit/>
          </a:bodyPr>
          <a:lstStyle/>
          <a:p>
            <a:pPr algn="ctr"/>
            <a:r>
              <a:rPr lang="en-US" dirty="0"/>
              <a:t>app</a:t>
            </a:r>
          </a:p>
        </p:txBody>
      </p:sp>
      <p:sp>
        <p:nvSpPr>
          <p:cNvPr id="11" name="TextBox 10">
            <a:extLst>
              <a:ext uri="{FF2B5EF4-FFF2-40B4-BE49-F238E27FC236}">
                <a16:creationId xmlns:a16="http://schemas.microsoft.com/office/drawing/2014/main" id="{D926D9C0-A879-4F72-BAC2-EFEA40ED4E81}"/>
              </a:ext>
            </a:extLst>
          </p:cNvPr>
          <p:cNvSpPr txBox="1"/>
          <p:nvPr/>
        </p:nvSpPr>
        <p:spPr>
          <a:xfrm>
            <a:off x="2124355" y="3211065"/>
            <a:ext cx="776149" cy="369332"/>
          </a:xfrm>
          <a:prstGeom prst="rect">
            <a:avLst/>
          </a:prstGeom>
          <a:noFill/>
        </p:spPr>
        <p:txBody>
          <a:bodyPr wrap="square" rtlCol="0">
            <a:spAutoFit/>
          </a:bodyPr>
          <a:lstStyle/>
          <a:p>
            <a:pPr algn="ctr"/>
            <a:r>
              <a:rPr lang="en-US" dirty="0"/>
              <a:t>user</a:t>
            </a:r>
          </a:p>
        </p:txBody>
      </p:sp>
      <p:sp>
        <p:nvSpPr>
          <p:cNvPr id="12" name="Rectangle 11">
            <a:extLst>
              <a:ext uri="{FF2B5EF4-FFF2-40B4-BE49-F238E27FC236}">
                <a16:creationId xmlns:a16="http://schemas.microsoft.com/office/drawing/2014/main" id="{4A64E177-343B-4B1F-A453-505E527001FC}"/>
              </a:ext>
            </a:extLst>
          </p:cNvPr>
          <p:cNvSpPr/>
          <p:nvPr/>
        </p:nvSpPr>
        <p:spPr>
          <a:xfrm>
            <a:off x="3973293" y="2269672"/>
            <a:ext cx="2122714" cy="85565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UI Element Discovery</a:t>
            </a:r>
          </a:p>
        </p:txBody>
      </p:sp>
      <p:sp>
        <p:nvSpPr>
          <p:cNvPr id="14" name="Rectangle 13">
            <a:extLst>
              <a:ext uri="{FF2B5EF4-FFF2-40B4-BE49-F238E27FC236}">
                <a16:creationId xmlns:a16="http://schemas.microsoft.com/office/drawing/2014/main" id="{B36DCA08-4B6B-4C6C-8BEB-7B19178D2CCE}"/>
              </a:ext>
            </a:extLst>
          </p:cNvPr>
          <p:cNvSpPr/>
          <p:nvPr/>
        </p:nvSpPr>
        <p:spPr>
          <a:xfrm>
            <a:off x="6532408" y="2281291"/>
            <a:ext cx="2122714" cy="85565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UI Element </a:t>
            </a:r>
          </a:p>
          <a:p>
            <a:pPr algn="ctr"/>
            <a:r>
              <a:rPr lang="en-US" dirty="0">
                <a:solidFill>
                  <a:schemeClr val="tx1"/>
                </a:solidFill>
              </a:rPr>
              <a:t>Tracking</a:t>
            </a:r>
          </a:p>
        </p:txBody>
      </p:sp>
      <p:sp>
        <p:nvSpPr>
          <p:cNvPr id="13" name="Rectangle 12">
            <a:extLst>
              <a:ext uri="{FF2B5EF4-FFF2-40B4-BE49-F238E27FC236}">
                <a16:creationId xmlns:a16="http://schemas.microsoft.com/office/drawing/2014/main" id="{1DAC3412-1324-4865-B62F-D06589CFFEE9}"/>
              </a:ext>
            </a:extLst>
          </p:cNvPr>
          <p:cNvSpPr/>
          <p:nvPr/>
        </p:nvSpPr>
        <p:spPr>
          <a:xfrm>
            <a:off x="5255072" y="4956787"/>
            <a:ext cx="2122714" cy="85565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Code </a:t>
            </a:r>
          </a:p>
          <a:p>
            <a:pPr algn="ctr"/>
            <a:r>
              <a:rPr lang="en-US" dirty="0">
                <a:solidFill>
                  <a:schemeClr val="tx1"/>
                </a:solidFill>
              </a:rPr>
              <a:t>Removal</a:t>
            </a:r>
          </a:p>
        </p:txBody>
      </p:sp>
      <p:sp>
        <p:nvSpPr>
          <p:cNvPr id="15" name="Rectangle 14">
            <a:extLst>
              <a:ext uri="{FF2B5EF4-FFF2-40B4-BE49-F238E27FC236}">
                <a16:creationId xmlns:a16="http://schemas.microsoft.com/office/drawing/2014/main" id="{DDD28AF1-09E5-4FF3-B5A6-5F5523D840A2}"/>
              </a:ext>
            </a:extLst>
          </p:cNvPr>
          <p:cNvSpPr/>
          <p:nvPr/>
        </p:nvSpPr>
        <p:spPr>
          <a:xfrm>
            <a:off x="7908465" y="4956787"/>
            <a:ext cx="2122714" cy="855653"/>
          </a:xfrm>
          <a:prstGeom prst="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Forward Data Tracking</a:t>
            </a:r>
          </a:p>
        </p:txBody>
      </p:sp>
      <p:sp>
        <p:nvSpPr>
          <p:cNvPr id="16" name="Rectangle 15">
            <a:extLst>
              <a:ext uri="{FF2B5EF4-FFF2-40B4-BE49-F238E27FC236}">
                <a16:creationId xmlns:a16="http://schemas.microsoft.com/office/drawing/2014/main" id="{E4F3F6E8-5E81-4F80-8F71-0B1B44F9DD8A}"/>
              </a:ext>
            </a:extLst>
          </p:cNvPr>
          <p:cNvSpPr/>
          <p:nvPr/>
        </p:nvSpPr>
        <p:spPr>
          <a:xfrm>
            <a:off x="7908465" y="3587633"/>
            <a:ext cx="2122714" cy="855653"/>
          </a:xfrm>
          <a:prstGeom prst="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Backward Data Tracking</a:t>
            </a:r>
          </a:p>
        </p:txBody>
      </p:sp>
      <p:pic>
        <p:nvPicPr>
          <p:cNvPr id="17" name="Picture 2" descr="Android robot.svg">
            <a:extLst>
              <a:ext uri="{FF2B5EF4-FFF2-40B4-BE49-F238E27FC236}">
                <a16:creationId xmlns:a16="http://schemas.microsoft.com/office/drawing/2014/main" id="{269DC27D-6387-4791-AE97-7910EAB30A0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95700" y="4898028"/>
            <a:ext cx="829056" cy="973169"/>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a:extLst>
              <a:ext uri="{FF2B5EF4-FFF2-40B4-BE49-F238E27FC236}">
                <a16:creationId xmlns:a16="http://schemas.microsoft.com/office/drawing/2014/main" id="{FCDFF6EE-BE79-46F1-A802-D8EC0461BB6B}"/>
              </a:ext>
            </a:extLst>
          </p:cNvPr>
          <p:cNvCxnSpPr>
            <a:stCxn id="8" idx="3"/>
            <a:endCxn id="12" idx="1"/>
          </p:cNvCxnSpPr>
          <p:nvPr/>
        </p:nvCxnSpPr>
        <p:spPr>
          <a:xfrm>
            <a:off x="3729560" y="1880430"/>
            <a:ext cx="243733" cy="81706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CCE41D4-97EC-46F0-AE3C-29C8B96F2BC7}"/>
              </a:ext>
            </a:extLst>
          </p:cNvPr>
          <p:cNvCxnSpPr>
            <a:stCxn id="9" idx="3"/>
            <a:endCxn id="12" idx="1"/>
          </p:cNvCxnSpPr>
          <p:nvPr/>
        </p:nvCxnSpPr>
        <p:spPr>
          <a:xfrm flipV="1">
            <a:off x="3676653" y="2697499"/>
            <a:ext cx="296640" cy="69823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99122725-8A2E-4106-AA6D-9FB5C7A019AA}"/>
              </a:ext>
            </a:extLst>
          </p:cNvPr>
          <p:cNvCxnSpPr>
            <a:stCxn id="12" idx="3"/>
            <a:endCxn id="14" idx="1"/>
          </p:cNvCxnSpPr>
          <p:nvPr/>
        </p:nvCxnSpPr>
        <p:spPr>
          <a:xfrm>
            <a:off x="6096007" y="2697499"/>
            <a:ext cx="436401" cy="1161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3" name="Connector: Elbow 22">
            <a:extLst>
              <a:ext uri="{FF2B5EF4-FFF2-40B4-BE49-F238E27FC236}">
                <a16:creationId xmlns:a16="http://schemas.microsoft.com/office/drawing/2014/main" id="{14CC0360-C129-4715-A7C8-F2BFEF367A6A}"/>
              </a:ext>
            </a:extLst>
          </p:cNvPr>
          <p:cNvCxnSpPr>
            <a:stCxn id="14" idx="3"/>
            <a:endCxn id="16" idx="0"/>
          </p:cNvCxnSpPr>
          <p:nvPr/>
        </p:nvCxnSpPr>
        <p:spPr>
          <a:xfrm>
            <a:off x="8655122" y="2709118"/>
            <a:ext cx="314700" cy="878515"/>
          </a:xfrm>
          <a:prstGeom prst="bentConnector2">
            <a:avLst/>
          </a:prstGeom>
          <a:ln w="381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8B0C57F9-3CD5-4479-8282-5222A0EEF296}"/>
              </a:ext>
            </a:extLst>
          </p:cNvPr>
          <p:cNvCxnSpPr>
            <a:stCxn id="16" idx="2"/>
            <a:endCxn id="15" idx="0"/>
          </p:cNvCxnSpPr>
          <p:nvPr/>
        </p:nvCxnSpPr>
        <p:spPr>
          <a:xfrm>
            <a:off x="8969822" y="4443286"/>
            <a:ext cx="0" cy="513501"/>
          </a:xfrm>
          <a:prstGeom prst="straightConnector1">
            <a:avLst/>
          </a:prstGeom>
          <a:ln w="381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FA35CDE5-7C7E-40C6-9C25-1382AB2A1650}"/>
              </a:ext>
            </a:extLst>
          </p:cNvPr>
          <p:cNvCxnSpPr>
            <a:stCxn id="15" idx="1"/>
            <a:endCxn id="13" idx="3"/>
          </p:cNvCxnSpPr>
          <p:nvPr/>
        </p:nvCxnSpPr>
        <p:spPr>
          <a:xfrm flipH="1">
            <a:off x="7377786" y="5384614"/>
            <a:ext cx="530679"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210C6988-C461-499A-8FDA-0DBCF2701AA8}"/>
              </a:ext>
            </a:extLst>
          </p:cNvPr>
          <p:cNvCxnSpPr>
            <a:stCxn id="13" idx="1"/>
            <a:endCxn id="17" idx="3"/>
          </p:cNvCxnSpPr>
          <p:nvPr/>
        </p:nvCxnSpPr>
        <p:spPr>
          <a:xfrm flipH="1" flipV="1">
            <a:off x="4524756" y="5384613"/>
            <a:ext cx="730316" cy="1"/>
          </a:xfrm>
          <a:prstGeom prst="straightConnector1">
            <a:avLst/>
          </a:prstGeom>
          <a:ln w="762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8CD5CEBD-B029-4588-ABD5-5AD4934C519A}"/>
              </a:ext>
            </a:extLst>
          </p:cNvPr>
          <p:cNvSpPr/>
          <p:nvPr/>
        </p:nvSpPr>
        <p:spPr>
          <a:xfrm>
            <a:off x="4210051" y="5384612"/>
            <a:ext cx="134423" cy="1919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23271064-9415-452D-939D-500C87BD8CB9}"/>
              </a:ext>
            </a:extLst>
          </p:cNvPr>
          <p:cNvSpPr txBox="1"/>
          <p:nvPr/>
        </p:nvSpPr>
        <p:spPr>
          <a:xfrm>
            <a:off x="2685560" y="5061446"/>
            <a:ext cx="991580" cy="646331"/>
          </a:xfrm>
          <a:prstGeom prst="rect">
            <a:avLst/>
          </a:prstGeom>
          <a:noFill/>
        </p:spPr>
        <p:txBody>
          <a:bodyPr wrap="square" rtlCol="0">
            <a:spAutoFit/>
          </a:bodyPr>
          <a:lstStyle/>
          <a:p>
            <a:pPr algn="r"/>
            <a:r>
              <a:rPr lang="en-US" dirty="0"/>
              <a:t>reduced app</a:t>
            </a:r>
          </a:p>
        </p:txBody>
      </p:sp>
      <p:sp>
        <p:nvSpPr>
          <p:cNvPr id="3" name="Speech Bubble: Rectangle with Corners Rounded 2">
            <a:extLst>
              <a:ext uri="{FF2B5EF4-FFF2-40B4-BE49-F238E27FC236}">
                <a16:creationId xmlns:a16="http://schemas.microsoft.com/office/drawing/2014/main" id="{8E60FE1C-E762-488C-9B01-18A6816CC7AC}"/>
              </a:ext>
            </a:extLst>
          </p:cNvPr>
          <p:cNvSpPr/>
          <p:nvPr/>
        </p:nvSpPr>
        <p:spPr>
          <a:xfrm>
            <a:off x="5516336" y="620485"/>
            <a:ext cx="2400300" cy="834261"/>
          </a:xfrm>
          <a:prstGeom prst="wedgeRoundRectCallout">
            <a:avLst>
              <a:gd name="adj1" fmla="val -64371"/>
              <a:gd name="adj2" fmla="val 140324"/>
              <a:gd name="adj3" fmla="val 16667"/>
            </a:avLst>
          </a:prstGeom>
          <a:no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x</a:t>
            </a:r>
            <a:r>
              <a:rPr lang="en-US" dirty="0">
                <a:solidFill>
                  <a:schemeClr val="tx1"/>
                </a:solidFill>
              </a:rPr>
              <a:t> = </a:t>
            </a:r>
            <a:r>
              <a:rPr lang="en-US" dirty="0" err="1">
                <a:solidFill>
                  <a:schemeClr val="tx1"/>
                </a:solidFill>
              </a:rPr>
              <a:t>findViewById</a:t>
            </a:r>
            <a:r>
              <a:rPr lang="en-US" dirty="0">
                <a:solidFill>
                  <a:schemeClr val="tx1"/>
                </a:solidFill>
              </a:rPr>
              <a:t>(id);</a:t>
            </a:r>
          </a:p>
        </p:txBody>
      </p:sp>
      <p:sp>
        <p:nvSpPr>
          <p:cNvPr id="26" name="Speech Bubble: Rectangle with Corners Rounded 25">
            <a:extLst>
              <a:ext uri="{FF2B5EF4-FFF2-40B4-BE49-F238E27FC236}">
                <a16:creationId xmlns:a16="http://schemas.microsoft.com/office/drawing/2014/main" id="{382454F3-4DE0-4347-8D05-CFE9E6F1BE2B}"/>
              </a:ext>
            </a:extLst>
          </p:cNvPr>
          <p:cNvSpPr/>
          <p:nvPr/>
        </p:nvSpPr>
        <p:spPr>
          <a:xfrm>
            <a:off x="8169735" y="648473"/>
            <a:ext cx="2400300" cy="834261"/>
          </a:xfrm>
          <a:prstGeom prst="wedgeRoundRectCallout">
            <a:avLst>
              <a:gd name="adj1" fmla="val -64371"/>
              <a:gd name="adj2" fmla="val 140324"/>
              <a:gd name="adj3" fmla="val 16667"/>
            </a:avLst>
          </a:prstGeom>
          <a:no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rgbClr val="FF0000"/>
                </a:solidFill>
              </a:rPr>
              <a:t>x</a:t>
            </a:r>
            <a:r>
              <a:rPr lang="en-US" dirty="0" err="1">
                <a:solidFill>
                  <a:schemeClr val="tx1"/>
                </a:solidFill>
              </a:rPr>
              <a:t>.setText</a:t>
            </a:r>
            <a:r>
              <a:rPr lang="en-US" dirty="0">
                <a:solidFill>
                  <a:schemeClr val="tx1"/>
                </a:solidFill>
              </a:rPr>
              <a:t>(</a:t>
            </a:r>
            <a:r>
              <a:rPr lang="en-US" b="1" dirty="0">
                <a:solidFill>
                  <a:schemeClr val="tx1"/>
                </a:solidFill>
              </a:rPr>
              <a:t>txt</a:t>
            </a:r>
            <a:r>
              <a:rPr lang="en-US" dirty="0">
                <a:solidFill>
                  <a:schemeClr val="tx1"/>
                </a:solidFill>
              </a:rPr>
              <a:t>);</a:t>
            </a:r>
          </a:p>
        </p:txBody>
      </p:sp>
      <p:sp>
        <p:nvSpPr>
          <p:cNvPr id="28" name="Speech Bubble: Rectangle with Corners Rounded 27">
            <a:extLst>
              <a:ext uri="{FF2B5EF4-FFF2-40B4-BE49-F238E27FC236}">
                <a16:creationId xmlns:a16="http://schemas.microsoft.com/office/drawing/2014/main" id="{DF615EDF-A97E-4C72-B882-843BB44F780B}"/>
              </a:ext>
            </a:extLst>
          </p:cNvPr>
          <p:cNvSpPr/>
          <p:nvPr/>
        </p:nvSpPr>
        <p:spPr>
          <a:xfrm>
            <a:off x="9301081" y="1852541"/>
            <a:ext cx="2400300" cy="834261"/>
          </a:xfrm>
          <a:prstGeom prst="wedgeRoundRectCallout">
            <a:avLst>
              <a:gd name="adj1" fmla="val -32398"/>
              <a:gd name="adj2" fmla="val 155982"/>
              <a:gd name="adj3" fmla="val 16667"/>
            </a:avLst>
          </a:prstGeom>
          <a:no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txt</a:t>
            </a:r>
            <a:r>
              <a:rPr lang="en-US" dirty="0">
                <a:solidFill>
                  <a:schemeClr val="tx1"/>
                </a:solidFill>
              </a:rPr>
              <a:t> = &lt;input&gt;</a:t>
            </a:r>
          </a:p>
        </p:txBody>
      </p:sp>
      <p:sp>
        <p:nvSpPr>
          <p:cNvPr id="30" name="Speech Bubble: Rectangle with Corners Rounded 29">
            <a:extLst>
              <a:ext uri="{FF2B5EF4-FFF2-40B4-BE49-F238E27FC236}">
                <a16:creationId xmlns:a16="http://schemas.microsoft.com/office/drawing/2014/main" id="{B96AEEFE-B6CA-4A47-8852-A60ABD7ED6D1}"/>
              </a:ext>
            </a:extLst>
          </p:cNvPr>
          <p:cNvSpPr/>
          <p:nvPr/>
        </p:nvSpPr>
        <p:spPr>
          <a:xfrm>
            <a:off x="10031180" y="3375243"/>
            <a:ext cx="2122714" cy="834261"/>
          </a:xfrm>
          <a:prstGeom prst="wedgeRoundRectCallout">
            <a:avLst>
              <a:gd name="adj1" fmla="val -63656"/>
              <a:gd name="adj2" fmla="val 136410"/>
              <a:gd name="adj3" fmla="val 16667"/>
            </a:avLst>
          </a:prstGeom>
          <a:no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rgbClr val="00B0F0"/>
                </a:solidFill>
              </a:rPr>
              <a:t>y</a:t>
            </a:r>
            <a:r>
              <a:rPr lang="en-US" dirty="0" err="1">
                <a:solidFill>
                  <a:schemeClr val="tx1"/>
                </a:solidFill>
              </a:rPr>
              <a:t>.setText</a:t>
            </a:r>
            <a:r>
              <a:rPr lang="en-US" dirty="0">
                <a:solidFill>
                  <a:schemeClr val="tx1"/>
                </a:solidFill>
              </a:rPr>
              <a:t>(</a:t>
            </a:r>
            <a:r>
              <a:rPr lang="en-US" b="1" dirty="0">
                <a:solidFill>
                  <a:srgbClr val="FF0000"/>
                </a:solidFill>
              </a:rPr>
              <a:t>&lt;input&gt;</a:t>
            </a:r>
            <a:r>
              <a:rPr lang="en-US" dirty="0">
                <a:solidFill>
                  <a:schemeClr val="tx1"/>
                </a:solidFill>
              </a:rPr>
              <a:t>);</a:t>
            </a:r>
          </a:p>
        </p:txBody>
      </p:sp>
      <p:sp>
        <p:nvSpPr>
          <p:cNvPr id="33" name="Speech Bubble: Rectangle with Corners Rounded 32">
            <a:extLst>
              <a:ext uri="{FF2B5EF4-FFF2-40B4-BE49-F238E27FC236}">
                <a16:creationId xmlns:a16="http://schemas.microsoft.com/office/drawing/2014/main" id="{24743D71-653A-49DF-B5E9-13C2F37BB291}"/>
              </a:ext>
            </a:extLst>
          </p:cNvPr>
          <p:cNvSpPr/>
          <p:nvPr/>
        </p:nvSpPr>
        <p:spPr>
          <a:xfrm>
            <a:off x="5242825" y="3516656"/>
            <a:ext cx="2400300" cy="834261"/>
          </a:xfrm>
          <a:prstGeom prst="wedgeRoundRectCallout">
            <a:avLst>
              <a:gd name="adj1" fmla="val -12670"/>
              <a:gd name="adj2" fmla="val 120752"/>
              <a:gd name="adj3" fmla="val 16667"/>
            </a:avLst>
          </a:prstGeom>
          <a:no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trike="dblStrike" dirty="0">
                <a:solidFill>
                  <a:srgbClr val="FF0000"/>
                </a:solidFill>
              </a:rPr>
              <a:t>x</a:t>
            </a:r>
            <a:r>
              <a:rPr lang="en-US" strike="dblStrike" dirty="0">
                <a:solidFill>
                  <a:schemeClr val="tx1"/>
                </a:solidFill>
              </a:rPr>
              <a:t> = </a:t>
            </a:r>
            <a:r>
              <a:rPr lang="en-US" strike="dblStrike" dirty="0" err="1">
                <a:solidFill>
                  <a:schemeClr val="tx1"/>
                </a:solidFill>
              </a:rPr>
              <a:t>findBiewById</a:t>
            </a:r>
            <a:r>
              <a:rPr lang="en-US" strike="dblStrike" dirty="0">
                <a:solidFill>
                  <a:schemeClr val="tx1"/>
                </a:solidFill>
              </a:rPr>
              <a:t>(id);</a:t>
            </a:r>
          </a:p>
          <a:p>
            <a:pPr algn="ctr"/>
            <a:r>
              <a:rPr lang="en-US" b="1" strike="dblStrike" dirty="0" err="1">
                <a:solidFill>
                  <a:srgbClr val="FF0000"/>
                </a:solidFill>
              </a:rPr>
              <a:t>x</a:t>
            </a:r>
            <a:r>
              <a:rPr lang="en-US" strike="dblStrike" dirty="0" err="1">
                <a:solidFill>
                  <a:schemeClr val="tx1"/>
                </a:solidFill>
              </a:rPr>
              <a:t>.setText</a:t>
            </a:r>
            <a:r>
              <a:rPr lang="en-US" strike="dblStrike" dirty="0">
                <a:solidFill>
                  <a:schemeClr val="tx1"/>
                </a:solidFill>
              </a:rPr>
              <a:t>(</a:t>
            </a:r>
            <a:r>
              <a:rPr lang="en-US" b="1" strike="dblStrike" dirty="0">
                <a:solidFill>
                  <a:schemeClr val="tx1"/>
                </a:solidFill>
              </a:rPr>
              <a:t>txt</a:t>
            </a:r>
            <a:r>
              <a:rPr lang="en-US" strike="dblStrike" dirty="0">
                <a:solidFill>
                  <a:schemeClr val="tx1"/>
                </a:solidFill>
              </a:rPr>
              <a:t>);</a:t>
            </a:r>
          </a:p>
        </p:txBody>
      </p:sp>
    </p:spTree>
    <p:extLst>
      <p:ext uri="{BB962C8B-B14F-4D97-AF65-F5344CB8AC3E}">
        <p14:creationId xmlns:p14="http://schemas.microsoft.com/office/powerpoint/2010/main" val="1556402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mph" presetSubtype="0" grpId="1" nodeType="clickEffect">
                                  <p:stCondLst>
                                    <p:cond delay="0"/>
                                  </p:stCondLst>
                                  <p:childTnLst>
                                    <p:set>
                                      <p:cBhvr>
                                        <p:cTn id="10" dur="indefinite"/>
                                        <p:tgtEl>
                                          <p:spTgt spid="3"/>
                                        </p:tgtEl>
                                        <p:attrNameLst>
                                          <p:attrName>style.opacity</p:attrName>
                                        </p:attrNameLst>
                                      </p:cBhvr>
                                      <p:to>
                                        <p:strVal val="0.25"/>
                                      </p:to>
                                    </p:set>
                                    <p:animEffect filter="image" prLst="opacity: 0.25">
                                      <p:cBhvr rctx="IE">
                                        <p:cTn id="11" dur="indefinite"/>
                                        <p:tgtEl>
                                          <p:spTgt spid="3"/>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2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9" presetClass="emph" presetSubtype="0" grpId="1" nodeType="clickEffect">
                                  <p:stCondLst>
                                    <p:cond delay="0"/>
                                  </p:stCondLst>
                                  <p:childTnLst>
                                    <p:set>
                                      <p:cBhvr>
                                        <p:cTn id="17" dur="indefinite"/>
                                        <p:tgtEl>
                                          <p:spTgt spid="26"/>
                                        </p:tgtEl>
                                        <p:attrNameLst>
                                          <p:attrName>style.opacity</p:attrName>
                                        </p:attrNameLst>
                                      </p:cBhvr>
                                      <p:to>
                                        <p:strVal val="0.25"/>
                                      </p:to>
                                    </p:set>
                                    <p:animEffect filter="image" prLst="opacity: 0.25">
                                      <p:cBhvr rctx="IE">
                                        <p:cTn id="18" dur="indefinite"/>
                                        <p:tgtEl>
                                          <p:spTgt spid="26"/>
                                        </p:tgtEl>
                                      </p:cBhvr>
                                    </p:animEffec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9" presetClass="emph" presetSubtype="0" grpId="1" nodeType="clickEffect">
                                  <p:stCondLst>
                                    <p:cond delay="0"/>
                                  </p:stCondLst>
                                  <p:childTnLst>
                                    <p:set>
                                      <p:cBhvr>
                                        <p:cTn id="24" dur="indefinite"/>
                                        <p:tgtEl>
                                          <p:spTgt spid="28"/>
                                        </p:tgtEl>
                                        <p:attrNameLst>
                                          <p:attrName>style.opacity</p:attrName>
                                        </p:attrNameLst>
                                      </p:cBhvr>
                                      <p:to>
                                        <p:strVal val="0.25"/>
                                      </p:to>
                                    </p:set>
                                    <p:animEffect filter="image" prLst="opacity: 0.25">
                                      <p:cBhvr rctx="IE">
                                        <p:cTn id="25" dur="indefinite"/>
                                        <p:tgtEl>
                                          <p:spTgt spid="28"/>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9" presetClass="emph" presetSubtype="0" grpId="1" nodeType="clickEffect">
                                  <p:stCondLst>
                                    <p:cond delay="0"/>
                                  </p:stCondLst>
                                  <p:childTnLst>
                                    <p:set>
                                      <p:cBhvr>
                                        <p:cTn id="31" dur="indefinite"/>
                                        <p:tgtEl>
                                          <p:spTgt spid="30"/>
                                        </p:tgtEl>
                                        <p:attrNameLst>
                                          <p:attrName>style.opacity</p:attrName>
                                        </p:attrNameLst>
                                      </p:cBhvr>
                                      <p:to>
                                        <p:strVal val="0.25"/>
                                      </p:to>
                                    </p:set>
                                    <p:animEffect filter="image" prLst="opacity: 0.25">
                                      <p:cBhvr rctx="IE">
                                        <p:cTn id="32" dur="indefinite"/>
                                        <p:tgtEl>
                                          <p:spTgt spid="30"/>
                                        </p:tgtEl>
                                      </p:cBhvr>
                                    </p:animEffect>
                                  </p:childTnLst>
                                </p:cTn>
                              </p:par>
                              <p:par>
                                <p:cTn id="33" presetID="1" presetClass="entr" presetSubtype="0"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26" grpId="0" animBg="1"/>
      <p:bldP spid="26" grpId="1" animBg="1"/>
      <p:bldP spid="28" grpId="0" animBg="1"/>
      <p:bldP spid="28" grpId="1" animBg="1"/>
      <p:bldP spid="30" grpId="0" animBg="1"/>
      <p:bldP spid="30" grpId="1" animBg="1"/>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43512-A9E2-41CC-B95C-02471E56BB76}"/>
              </a:ext>
            </a:extLst>
          </p:cNvPr>
          <p:cNvSpPr>
            <a:spLocks noGrp="1"/>
          </p:cNvSpPr>
          <p:nvPr>
            <p:ph type="title"/>
          </p:nvPr>
        </p:nvSpPr>
        <p:spPr/>
        <p:txBody>
          <a:bodyPr/>
          <a:lstStyle/>
          <a:p>
            <a:r>
              <a:rPr lang="en-US" dirty="0"/>
              <a:t>Design</a:t>
            </a:r>
          </a:p>
        </p:txBody>
      </p:sp>
      <p:sp>
        <p:nvSpPr>
          <p:cNvPr id="3" name="Content Placeholder 2">
            <a:extLst>
              <a:ext uri="{FF2B5EF4-FFF2-40B4-BE49-F238E27FC236}">
                <a16:creationId xmlns:a16="http://schemas.microsoft.com/office/drawing/2014/main" id="{071D2ABE-6F99-4F7D-AE7B-FD984E83091E}"/>
              </a:ext>
            </a:extLst>
          </p:cNvPr>
          <p:cNvSpPr>
            <a:spLocks noGrp="1"/>
          </p:cNvSpPr>
          <p:nvPr>
            <p:ph idx="1"/>
          </p:nvPr>
        </p:nvSpPr>
        <p:spPr/>
        <p:txBody>
          <a:bodyPr>
            <a:normAutofit/>
          </a:bodyPr>
          <a:lstStyle/>
          <a:p>
            <a:r>
              <a:rPr lang="en-US" dirty="0"/>
              <a:t>We formalize our approach in a </a:t>
            </a:r>
            <a:r>
              <a:rPr lang="en-US" b="1" dirty="0"/>
              <a:t>type system</a:t>
            </a:r>
            <a:r>
              <a:rPr lang="en-US" dirty="0"/>
              <a:t>.</a:t>
            </a:r>
          </a:p>
          <a:p>
            <a:endParaRPr lang="en-US" dirty="0"/>
          </a:p>
          <a:p>
            <a:pPr lvl="1"/>
            <a:r>
              <a:rPr lang="en-US" dirty="0"/>
              <a:t>Code element (variable, statement, method, class) is associated with type </a:t>
            </a:r>
            <a:r>
              <a:rPr lang="en-US" i="1" dirty="0"/>
              <a:t>T</a:t>
            </a:r>
            <a:r>
              <a:rPr lang="en-US" dirty="0"/>
              <a:t>.</a:t>
            </a:r>
          </a:p>
          <a:p>
            <a:pPr lvl="1"/>
            <a:endParaRPr lang="en-US" b="1" dirty="0"/>
          </a:p>
          <a:p>
            <a:pPr lvl="1"/>
            <a:r>
              <a:rPr lang="en-US" b="1" dirty="0"/>
              <a:t>Type domain</a:t>
            </a:r>
            <a:r>
              <a:rPr lang="en-US" dirty="0"/>
              <a:t>: </a:t>
            </a:r>
            <a:r>
              <a:rPr lang="en-US" dirty="0" err="1"/>
              <a:t>UIRelated</a:t>
            </a:r>
            <a:r>
              <a:rPr lang="en-US" dirty="0"/>
              <a:t>, </a:t>
            </a:r>
            <a:r>
              <a:rPr lang="en-US" dirty="0" err="1"/>
              <a:t>UIData</a:t>
            </a:r>
            <a:r>
              <a:rPr lang="en-US" dirty="0"/>
              <a:t>, </a:t>
            </a:r>
            <a:r>
              <a:rPr lang="en-US" u="sng" dirty="0" err="1"/>
              <a:t>InputUIData</a:t>
            </a:r>
            <a:r>
              <a:rPr lang="en-US" dirty="0"/>
              <a:t>, Removable, Unremovable.</a:t>
            </a:r>
          </a:p>
          <a:p>
            <a:pPr lvl="1"/>
            <a:endParaRPr lang="en-US" dirty="0"/>
          </a:p>
          <a:p>
            <a:pPr lvl="1"/>
            <a:r>
              <a:rPr lang="en-US" dirty="0"/>
              <a:t>Different type contexts for different steps.</a:t>
            </a:r>
          </a:p>
          <a:p>
            <a:pPr lvl="1"/>
            <a:endParaRPr lang="en-US" dirty="0"/>
          </a:p>
          <a:p>
            <a:pPr lvl="1"/>
            <a:r>
              <a:rPr lang="en-US" dirty="0"/>
              <a:t>Context sensitive analysis.</a:t>
            </a:r>
          </a:p>
        </p:txBody>
      </p:sp>
      <p:sp>
        <p:nvSpPr>
          <p:cNvPr id="4" name="Date Placeholder 3">
            <a:extLst>
              <a:ext uri="{FF2B5EF4-FFF2-40B4-BE49-F238E27FC236}">
                <a16:creationId xmlns:a16="http://schemas.microsoft.com/office/drawing/2014/main" id="{C5E07BC8-892A-4E08-855A-4787BDEA6CF8}"/>
              </a:ext>
            </a:extLst>
          </p:cNvPr>
          <p:cNvSpPr>
            <a:spLocks noGrp="1"/>
          </p:cNvSpPr>
          <p:nvPr>
            <p:ph type="dt" sz="half" idx="10"/>
          </p:nvPr>
        </p:nvSpPr>
        <p:spPr/>
        <p:txBody>
          <a:bodyPr/>
          <a:lstStyle/>
          <a:p>
            <a:r>
              <a:rPr lang="en-US"/>
              <a:t>10/31/17</a:t>
            </a:r>
          </a:p>
        </p:txBody>
      </p:sp>
      <p:sp>
        <p:nvSpPr>
          <p:cNvPr id="5" name="Footer Placeholder 4">
            <a:extLst>
              <a:ext uri="{FF2B5EF4-FFF2-40B4-BE49-F238E27FC236}">
                <a16:creationId xmlns:a16="http://schemas.microsoft.com/office/drawing/2014/main" id="{7BB5FC52-3C19-445E-84BB-5FC3A8D44BFC}"/>
              </a:ext>
            </a:extLst>
          </p:cNvPr>
          <p:cNvSpPr>
            <a:spLocks noGrp="1"/>
          </p:cNvSpPr>
          <p:nvPr>
            <p:ph type="ftr" sz="quarter" idx="11"/>
          </p:nvPr>
        </p:nvSpPr>
        <p:spPr/>
        <p:txBody>
          <a:bodyPr/>
          <a:lstStyle/>
          <a:p>
            <a:r>
              <a:rPr lang="en-US"/>
              <a:t>ASE 2017</a:t>
            </a:r>
          </a:p>
        </p:txBody>
      </p:sp>
      <p:sp>
        <p:nvSpPr>
          <p:cNvPr id="6" name="Slide Number Placeholder 5">
            <a:extLst>
              <a:ext uri="{FF2B5EF4-FFF2-40B4-BE49-F238E27FC236}">
                <a16:creationId xmlns:a16="http://schemas.microsoft.com/office/drawing/2014/main" id="{8A40F335-A1AE-4536-96D3-7FC9E1E14F8B}"/>
              </a:ext>
            </a:extLst>
          </p:cNvPr>
          <p:cNvSpPr>
            <a:spLocks noGrp="1"/>
          </p:cNvSpPr>
          <p:nvPr>
            <p:ph type="sldNum" sz="quarter" idx="12"/>
          </p:nvPr>
        </p:nvSpPr>
        <p:spPr/>
        <p:txBody>
          <a:bodyPr/>
          <a:lstStyle/>
          <a:p>
            <a:fld id="{906745D7-5DCD-445B-BDED-754FAF3E7806}" type="slidenum">
              <a:rPr lang="en-US" smtClean="0"/>
              <a:t>10</a:t>
            </a:fld>
            <a:endParaRPr lang="en-US"/>
          </a:p>
        </p:txBody>
      </p:sp>
    </p:spTree>
    <p:extLst>
      <p:ext uri="{BB962C8B-B14F-4D97-AF65-F5344CB8AC3E}">
        <p14:creationId xmlns:p14="http://schemas.microsoft.com/office/powerpoint/2010/main" val="423035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2BF51-1111-469C-AEFF-AEB238FC509C}"/>
              </a:ext>
            </a:extLst>
          </p:cNvPr>
          <p:cNvSpPr>
            <a:spLocks noGrp="1"/>
          </p:cNvSpPr>
          <p:nvPr>
            <p:ph type="title"/>
          </p:nvPr>
        </p:nvSpPr>
        <p:spPr/>
        <p:txBody>
          <a:bodyPr/>
          <a:lstStyle/>
          <a:p>
            <a:r>
              <a:rPr lang="en-US" dirty="0"/>
              <a:t>Code Example</a:t>
            </a:r>
          </a:p>
        </p:txBody>
      </p:sp>
      <p:sp>
        <p:nvSpPr>
          <p:cNvPr id="4" name="Date Placeholder 3">
            <a:extLst>
              <a:ext uri="{FF2B5EF4-FFF2-40B4-BE49-F238E27FC236}">
                <a16:creationId xmlns:a16="http://schemas.microsoft.com/office/drawing/2014/main" id="{165151EF-D4C6-4DC2-8D2A-F521C9316B46}"/>
              </a:ext>
            </a:extLst>
          </p:cNvPr>
          <p:cNvSpPr>
            <a:spLocks noGrp="1"/>
          </p:cNvSpPr>
          <p:nvPr>
            <p:ph type="dt" sz="half" idx="10"/>
          </p:nvPr>
        </p:nvSpPr>
        <p:spPr/>
        <p:txBody>
          <a:bodyPr/>
          <a:lstStyle/>
          <a:p>
            <a:r>
              <a:rPr lang="en-US"/>
              <a:t>10/31/17</a:t>
            </a:r>
          </a:p>
        </p:txBody>
      </p:sp>
      <p:sp>
        <p:nvSpPr>
          <p:cNvPr id="5" name="Footer Placeholder 4">
            <a:extLst>
              <a:ext uri="{FF2B5EF4-FFF2-40B4-BE49-F238E27FC236}">
                <a16:creationId xmlns:a16="http://schemas.microsoft.com/office/drawing/2014/main" id="{075BA53E-F433-4FEB-8693-64265408F342}"/>
              </a:ext>
            </a:extLst>
          </p:cNvPr>
          <p:cNvSpPr>
            <a:spLocks noGrp="1"/>
          </p:cNvSpPr>
          <p:nvPr>
            <p:ph type="ftr" sz="quarter" idx="11"/>
          </p:nvPr>
        </p:nvSpPr>
        <p:spPr/>
        <p:txBody>
          <a:bodyPr/>
          <a:lstStyle/>
          <a:p>
            <a:r>
              <a:rPr lang="en-US"/>
              <a:t>ASE 2017</a:t>
            </a:r>
          </a:p>
        </p:txBody>
      </p:sp>
      <p:sp>
        <p:nvSpPr>
          <p:cNvPr id="6" name="Slide Number Placeholder 5">
            <a:extLst>
              <a:ext uri="{FF2B5EF4-FFF2-40B4-BE49-F238E27FC236}">
                <a16:creationId xmlns:a16="http://schemas.microsoft.com/office/drawing/2014/main" id="{90A5CD7D-F898-4F8E-8FA7-C6023DEBAA9B}"/>
              </a:ext>
            </a:extLst>
          </p:cNvPr>
          <p:cNvSpPr>
            <a:spLocks noGrp="1"/>
          </p:cNvSpPr>
          <p:nvPr>
            <p:ph type="sldNum" sz="quarter" idx="12"/>
          </p:nvPr>
        </p:nvSpPr>
        <p:spPr/>
        <p:txBody>
          <a:bodyPr/>
          <a:lstStyle/>
          <a:p>
            <a:fld id="{906745D7-5DCD-445B-BDED-754FAF3E7806}" type="slidenum">
              <a:rPr lang="en-US" smtClean="0"/>
              <a:t>11</a:t>
            </a:fld>
            <a:endParaRPr lang="en-US"/>
          </a:p>
        </p:txBody>
      </p:sp>
      <p:sp>
        <p:nvSpPr>
          <p:cNvPr id="7" name="TextBox 6">
            <a:extLst>
              <a:ext uri="{FF2B5EF4-FFF2-40B4-BE49-F238E27FC236}">
                <a16:creationId xmlns:a16="http://schemas.microsoft.com/office/drawing/2014/main" id="{F9ECFF72-83A4-4023-93E5-2572E4BBC6A3}"/>
              </a:ext>
            </a:extLst>
          </p:cNvPr>
          <p:cNvSpPr txBox="1"/>
          <p:nvPr/>
        </p:nvSpPr>
        <p:spPr>
          <a:xfrm>
            <a:off x="1058384" y="1315129"/>
            <a:ext cx="4457700" cy="2862322"/>
          </a:xfrm>
          <a:prstGeom prst="rect">
            <a:avLst/>
          </a:prstGeom>
          <a:noFill/>
          <a:ln>
            <a:solidFill>
              <a:schemeClr val="tx1"/>
            </a:solidFill>
            <a:prstDash val="dash"/>
          </a:ln>
        </p:spPr>
        <p:txBody>
          <a:bodyPr wrap="square" rtlCol="0">
            <a:spAutoFit/>
          </a:bodyPr>
          <a:lstStyle/>
          <a:p>
            <a:r>
              <a:rPr lang="en-US" dirty="0">
                <a:latin typeface="Courier New" panose="02070309020205020404" pitchFamily="49" charset="0"/>
                <a:cs typeface="Courier New" panose="02070309020205020404" pitchFamily="49" charset="0"/>
              </a:rPr>
              <a:t>01 class B extends A {</a:t>
            </a:r>
          </a:p>
          <a:p>
            <a:r>
              <a:rPr lang="en-US" dirty="0">
                <a:latin typeface="Courier New" panose="02070309020205020404" pitchFamily="49" charset="0"/>
                <a:cs typeface="Courier New" panose="02070309020205020404" pitchFamily="49" charset="0"/>
              </a:rPr>
              <a:t>02   a () {</a:t>
            </a:r>
          </a:p>
          <a:p>
            <a:r>
              <a:rPr lang="en-US" dirty="0">
                <a:latin typeface="Courier New" panose="02070309020205020404" pitchFamily="49" charset="0"/>
                <a:cs typeface="Courier New" panose="02070309020205020404" pitchFamily="49" charset="0"/>
              </a:rPr>
              <a:t>03     t = new </a:t>
            </a:r>
            <a:r>
              <a:rPr lang="en-US" dirty="0" err="1">
                <a:latin typeface="Courier New" panose="02070309020205020404" pitchFamily="49" charset="0"/>
                <a:cs typeface="Courier New" panose="02070309020205020404" pitchFamily="49" charset="0"/>
              </a:rPr>
              <a:t>BgTask</a:t>
            </a:r>
            <a:r>
              <a:rPr lang="en-US" dirty="0">
                <a:latin typeface="Courier New" panose="02070309020205020404" pitchFamily="49" charset="0"/>
                <a:cs typeface="Courier New" panose="02070309020205020404" pitchFamily="49" charset="0"/>
              </a:rPr>
              <a:t>(this);</a:t>
            </a:r>
          </a:p>
          <a:p>
            <a:r>
              <a:rPr lang="en-US" dirty="0">
                <a:latin typeface="Courier New" panose="02070309020205020404" pitchFamily="49" charset="0"/>
                <a:cs typeface="Courier New" panose="02070309020205020404" pitchFamily="49" charset="0"/>
              </a:rPr>
              <a:t>04     </a:t>
            </a:r>
            <a:r>
              <a:rPr lang="en-US" dirty="0">
                <a:solidFill>
                  <a:schemeClr val="accent2"/>
                </a:solidFill>
                <a:latin typeface="Courier New" panose="02070309020205020404" pitchFamily="49" charset="0"/>
                <a:cs typeface="Courier New" panose="02070309020205020404" pitchFamily="49" charset="0"/>
              </a:rPr>
              <a:t>trigger</a:t>
            </a:r>
            <a:r>
              <a:rPr lang="en-US" dirty="0">
                <a:latin typeface="Courier New" panose="02070309020205020404" pitchFamily="49" charset="0"/>
                <a:cs typeface="Courier New" panose="02070309020205020404" pitchFamily="49" charset="0"/>
              </a:rPr>
              <a:t>(t);</a:t>
            </a:r>
          </a:p>
          <a:p>
            <a:r>
              <a:rPr lang="en-US" dirty="0">
                <a:latin typeface="Courier New" panose="02070309020205020404" pitchFamily="49" charset="0"/>
                <a:cs typeface="Courier New" panose="02070309020205020404" pitchFamily="49" charset="0"/>
              </a:rPr>
              <a:t>05   }</a:t>
            </a:r>
          </a:p>
          <a:p>
            <a:r>
              <a:rPr lang="en-US" dirty="0">
                <a:latin typeface="Courier New" panose="02070309020205020404" pitchFamily="49" charset="0"/>
                <a:cs typeface="Courier New" panose="02070309020205020404" pitchFamily="49" charset="0"/>
              </a:rPr>
              <a:t>06   b() {</a:t>
            </a:r>
          </a:p>
          <a:p>
            <a:r>
              <a:rPr lang="en-US" dirty="0">
                <a:latin typeface="Courier New" panose="02070309020205020404" pitchFamily="49" charset="0"/>
                <a:cs typeface="Courier New" panose="02070309020205020404" pitchFamily="49" charset="0"/>
              </a:rPr>
              <a:t>07     tv0 = </a:t>
            </a:r>
            <a:r>
              <a:rPr lang="en-US" dirty="0" err="1">
                <a:solidFill>
                  <a:schemeClr val="accent1">
                    <a:lumMod val="50000"/>
                  </a:schemeClr>
                </a:solidFill>
                <a:latin typeface="Courier New" panose="02070309020205020404" pitchFamily="49" charset="0"/>
                <a:cs typeface="Courier New" panose="02070309020205020404" pitchFamily="49" charset="0"/>
              </a:rPr>
              <a:t>findViewById</a:t>
            </a:r>
            <a:r>
              <a:rPr lang="en-US" dirty="0">
                <a:latin typeface="Courier New" panose="02070309020205020404" pitchFamily="49" charset="0"/>
                <a:cs typeface="Courier New" panose="02070309020205020404" pitchFamily="49" charset="0"/>
              </a:rPr>
              <a:t>(</a:t>
            </a:r>
            <a:r>
              <a:rPr lang="en-US" b="1" dirty="0">
                <a:solidFill>
                  <a:srgbClr val="00B0F0"/>
                </a:solidFill>
                <a:latin typeface="Courier New" panose="02070309020205020404" pitchFamily="49" charset="0"/>
                <a:cs typeface="Courier New" panose="02070309020205020404" pitchFamily="49" charset="0"/>
              </a:rPr>
              <a:t>id0</a:t>
            </a:r>
            <a:r>
              <a:rPr lang="en-US"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08     tv0.setText(</a:t>
            </a:r>
            <a:r>
              <a:rPr lang="en-US" dirty="0">
                <a:solidFill>
                  <a:srgbClr val="2A00FF"/>
                </a:solidFill>
                <a:latin typeface="Courier New" panose="02070309020205020404" pitchFamily="49" charset="0"/>
                <a:cs typeface="Courier New" panose="02070309020205020404" pitchFamily="49" charset="0"/>
              </a:rPr>
              <a:t>data</a:t>
            </a:r>
            <a:r>
              <a:rPr lang="en-US"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09   }</a:t>
            </a:r>
          </a:p>
          <a:p>
            <a:r>
              <a:rPr lang="en-US" dirty="0">
                <a:latin typeface="Courier New" panose="02070309020205020404" pitchFamily="49" charset="0"/>
                <a:cs typeface="Courier New" panose="02070309020205020404" pitchFamily="49" charset="0"/>
              </a:rPr>
              <a:t>10 }</a:t>
            </a:r>
          </a:p>
        </p:txBody>
      </p:sp>
      <p:sp>
        <p:nvSpPr>
          <p:cNvPr id="8" name="TextBox 7">
            <a:extLst>
              <a:ext uri="{FF2B5EF4-FFF2-40B4-BE49-F238E27FC236}">
                <a16:creationId xmlns:a16="http://schemas.microsoft.com/office/drawing/2014/main" id="{4441AD07-96B1-4A54-A098-6FCD7EF457AE}"/>
              </a:ext>
            </a:extLst>
          </p:cNvPr>
          <p:cNvSpPr txBox="1"/>
          <p:nvPr/>
        </p:nvSpPr>
        <p:spPr>
          <a:xfrm>
            <a:off x="1638299" y="4311641"/>
            <a:ext cx="5306786" cy="2031325"/>
          </a:xfrm>
          <a:prstGeom prst="rect">
            <a:avLst/>
          </a:prstGeom>
          <a:noFill/>
          <a:ln>
            <a:solidFill>
              <a:srgbClr val="0070C0"/>
            </a:solidFill>
            <a:prstDash val="dash"/>
          </a:ln>
        </p:spPr>
        <p:txBody>
          <a:bodyPr wrap="square" rtlCol="0">
            <a:spAutoFit/>
          </a:bodyPr>
          <a:lstStyle/>
          <a:p>
            <a:r>
              <a:rPr lang="en-US" dirty="0">
                <a:latin typeface="Courier New" panose="02070309020205020404" pitchFamily="49" charset="0"/>
                <a:cs typeface="Courier New" panose="02070309020205020404" pitchFamily="49" charset="0"/>
              </a:rPr>
              <a:t>24 class </a:t>
            </a:r>
            <a:r>
              <a:rPr lang="en-US" dirty="0" err="1">
                <a:latin typeface="Courier New" panose="02070309020205020404" pitchFamily="49" charset="0"/>
                <a:cs typeface="Courier New" panose="02070309020205020404" pitchFamily="49" charset="0"/>
              </a:rPr>
              <a:t>BgTask</a:t>
            </a:r>
            <a:r>
              <a:rPr lang="en-US" dirty="0">
                <a:latin typeface="Courier New" panose="02070309020205020404" pitchFamily="49" charset="0"/>
                <a:cs typeface="Courier New" panose="02070309020205020404" pitchFamily="49" charset="0"/>
              </a:rPr>
              <a:t> {</a:t>
            </a:r>
          </a:p>
          <a:p>
            <a:r>
              <a:rPr lang="en-US" dirty="0">
                <a:latin typeface="Courier New" panose="02070309020205020404" pitchFamily="49" charset="0"/>
                <a:cs typeface="Courier New" panose="02070309020205020404" pitchFamily="49" charset="0"/>
              </a:rPr>
              <a:t>25   A </a:t>
            </a:r>
            <a:r>
              <a:rPr lang="en-US" dirty="0" err="1">
                <a:latin typeface="Courier New" panose="02070309020205020404" pitchFamily="49" charset="0"/>
                <a:cs typeface="Courier New" panose="02070309020205020404" pitchFamily="49" charset="0"/>
              </a:rPr>
              <a:t>ck</a:t>
            </a:r>
            <a:r>
              <a:rPr lang="en-US"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26   </a:t>
            </a:r>
            <a:r>
              <a:rPr lang="en-US" dirty="0" err="1">
                <a:latin typeface="Courier New" panose="02070309020205020404" pitchFamily="49" charset="0"/>
                <a:cs typeface="Courier New" panose="02070309020205020404" pitchFamily="49" charset="0"/>
              </a:rPr>
              <a:t>BgTask</a:t>
            </a:r>
            <a:r>
              <a:rPr lang="en-US" dirty="0">
                <a:latin typeface="Courier New" panose="02070309020205020404" pitchFamily="49" charset="0"/>
                <a:cs typeface="Courier New" panose="02070309020205020404" pitchFamily="49" charset="0"/>
              </a:rPr>
              <a:t>(A a) { </a:t>
            </a:r>
            <a:r>
              <a:rPr lang="en-US" dirty="0" err="1">
                <a:latin typeface="Courier New" panose="02070309020205020404" pitchFamily="49" charset="0"/>
                <a:cs typeface="Courier New" panose="02070309020205020404" pitchFamily="49" charset="0"/>
              </a:rPr>
              <a:t>ck</a:t>
            </a:r>
            <a:r>
              <a:rPr lang="en-US" dirty="0">
                <a:latin typeface="Courier New" panose="02070309020205020404" pitchFamily="49" charset="0"/>
                <a:cs typeface="Courier New" panose="02070309020205020404" pitchFamily="49" charset="0"/>
              </a:rPr>
              <a:t> = a; }</a:t>
            </a:r>
          </a:p>
          <a:p>
            <a:r>
              <a:rPr lang="en-US" dirty="0">
                <a:latin typeface="Courier New" panose="02070309020205020404" pitchFamily="49" charset="0"/>
                <a:cs typeface="Courier New" panose="02070309020205020404" pitchFamily="49" charset="0"/>
              </a:rPr>
              <a:t>27   void run() {</a:t>
            </a:r>
          </a:p>
          <a:p>
            <a:r>
              <a:rPr lang="en-US" dirty="0">
                <a:latin typeface="Courier New" panose="02070309020205020404" pitchFamily="49" charset="0"/>
                <a:cs typeface="Courier New" panose="02070309020205020404" pitchFamily="49" charset="0"/>
              </a:rPr>
              <a:t>28     </a:t>
            </a:r>
            <a:r>
              <a:rPr lang="en-US" dirty="0" err="1">
                <a:latin typeface="Courier New" panose="02070309020205020404" pitchFamily="49" charset="0"/>
                <a:cs typeface="Courier New" panose="02070309020205020404" pitchFamily="49" charset="0"/>
              </a:rPr>
              <a:t>ck.</a:t>
            </a:r>
            <a:r>
              <a:rPr lang="en-US" dirty="0" err="1">
                <a:solidFill>
                  <a:srgbClr val="2A00FF"/>
                </a:solidFill>
                <a:latin typeface="Courier New" panose="02070309020205020404" pitchFamily="49" charset="0"/>
                <a:cs typeface="Courier New" panose="02070309020205020404" pitchFamily="49" charset="0"/>
              </a:rPr>
              <a:t>data</a:t>
            </a:r>
            <a:r>
              <a:rPr lang="en-US"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getInputData</a:t>
            </a:r>
            <a:r>
              <a:rPr lang="en-US"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29   }</a:t>
            </a:r>
          </a:p>
          <a:p>
            <a:r>
              <a:rPr lang="en-US" dirty="0">
                <a:latin typeface="Courier New" panose="02070309020205020404" pitchFamily="49" charset="0"/>
                <a:cs typeface="Courier New" panose="02070309020205020404" pitchFamily="49" charset="0"/>
              </a:rPr>
              <a:t>30 }</a:t>
            </a:r>
          </a:p>
        </p:txBody>
      </p:sp>
      <p:sp>
        <p:nvSpPr>
          <p:cNvPr id="10" name="TextBox 9">
            <a:extLst>
              <a:ext uri="{FF2B5EF4-FFF2-40B4-BE49-F238E27FC236}">
                <a16:creationId xmlns:a16="http://schemas.microsoft.com/office/drawing/2014/main" id="{B0DC5A52-813F-4122-9F20-37E6A918894C}"/>
              </a:ext>
            </a:extLst>
          </p:cNvPr>
          <p:cNvSpPr txBox="1"/>
          <p:nvPr/>
        </p:nvSpPr>
        <p:spPr>
          <a:xfrm>
            <a:off x="7075713" y="1283370"/>
            <a:ext cx="4457700" cy="3693319"/>
          </a:xfrm>
          <a:prstGeom prst="rect">
            <a:avLst/>
          </a:prstGeom>
          <a:noFill/>
          <a:ln>
            <a:solidFill>
              <a:srgbClr val="FFC000"/>
            </a:solidFill>
            <a:prstDash val="dash"/>
          </a:ln>
        </p:spPr>
        <p:txBody>
          <a:bodyPr wrap="square" rtlCol="0">
            <a:spAutoFit/>
          </a:bodyPr>
          <a:lstStyle/>
          <a:p>
            <a:r>
              <a:rPr lang="en-US" dirty="0">
                <a:latin typeface="Courier New" panose="02070309020205020404" pitchFamily="49" charset="0"/>
                <a:cs typeface="Courier New" panose="02070309020205020404" pitchFamily="49" charset="0"/>
              </a:rPr>
              <a:t>11 class C extends A {</a:t>
            </a:r>
          </a:p>
          <a:p>
            <a:r>
              <a:rPr lang="en-US" dirty="0">
                <a:latin typeface="Courier New" panose="02070309020205020404" pitchFamily="49" charset="0"/>
                <a:cs typeface="Courier New" panose="02070309020205020404" pitchFamily="49" charset="0"/>
              </a:rPr>
              <a:t>12   c () {</a:t>
            </a:r>
          </a:p>
          <a:p>
            <a:r>
              <a:rPr lang="en-US" dirty="0">
                <a:latin typeface="Courier New" panose="02070309020205020404" pitchFamily="49" charset="0"/>
                <a:cs typeface="Courier New" panose="02070309020205020404" pitchFamily="49" charset="0"/>
              </a:rPr>
              <a:t>13     g = new </a:t>
            </a:r>
            <a:r>
              <a:rPr lang="en-US" dirty="0" err="1">
                <a:latin typeface="Courier New" panose="02070309020205020404" pitchFamily="49" charset="0"/>
                <a:cs typeface="Courier New" panose="02070309020205020404" pitchFamily="49" charset="0"/>
              </a:rPr>
              <a:t>BgTask</a:t>
            </a:r>
            <a:r>
              <a:rPr lang="en-US" dirty="0">
                <a:latin typeface="Courier New" panose="02070309020205020404" pitchFamily="49" charset="0"/>
                <a:cs typeface="Courier New" panose="02070309020205020404" pitchFamily="49" charset="0"/>
              </a:rPr>
              <a:t>(this);</a:t>
            </a:r>
          </a:p>
          <a:p>
            <a:r>
              <a:rPr lang="en-US" dirty="0">
                <a:latin typeface="Courier New" panose="02070309020205020404" pitchFamily="49" charset="0"/>
                <a:cs typeface="Courier New" panose="02070309020205020404" pitchFamily="49" charset="0"/>
              </a:rPr>
              <a:t>14     </a:t>
            </a:r>
            <a:r>
              <a:rPr lang="en-US" dirty="0">
                <a:solidFill>
                  <a:schemeClr val="accent2"/>
                </a:solidFill>
                <a:latin typeface="Courier New" panose="02070309020205020404" pitchFamily="49" charset="0"/>
                <a:cs typeface="Courier New" panose="02070309020205020404" pitchFamily="49" charset="0"/>
              </a:rPr>
              <a:t>trigger</a:t>
            </a:r>
            <a:r>
              <a:rPr lang="en-US" dirty="0">
                <a:latin typeface="Courier New" panose="02070309020205020404" pitchFamily="49" charset="0"/>
                <a:cs typeface="Courier New" panose="02070309020205020404" pitchFamily="49" charset="0"/>
              </a:rPr>
              <a:t>(g);</a:t>
            </a:r>
          </a:p>
          <a:p>
            <a:r>
              <a:rPr lang="en-US" dirty="0">
                <a:latin typeface="Courier New" panose="02070309020205020404" pitchFamily="49" charset="0"/>
                <a:cs typeface="Courier New" panose="02070309020205020404" pitchFamily="49" charset="0"/>
              </a:rPr>
              <a:t>15   }</a:t>
            </a:r>
          </a:p>
          <a:p>
            <a:r>
              <a:rPr lang="en-US" dirty="0">
                <a:latin typeface="Courier New" panose="02070309020205020404" pitchFamily="49" charset="0"/>
                <a:cs typeface="Courier New" panose="02070309020205020404" pitchFamily="49" charset="0"/>
              </a:rPr>
              <a:t>16   d() {</a:t>
            </a:r>
          </a:p>
          <a:p>
            <a:r>
              <a:rPr lang="en-US" dirty="0">
                <a:latin typeface="Courier New" panose="02070309020205020404" pitchFamily="49" charset="0"/>
                <a:cs typeface="Courier New" panose="02070309020205020404" pitchFamily="49" charset="0"/>
              </a:rPr>
              <a:t>17     </a:t>
            </a:r>
            <a:r>
              <a:rPr lang="en-US" dirty="0" err="1">
                <a:latin typeface="Courier New" panose="02070309020205020404" pitchFamily="49" charset="0"/>
                <a:cs typeface="Courier New" panose="02070309020205020404" pitchFamily="49" charset="0"/>
              </a:rPr>
              <a:t>ss</a:t>
            </a:r>
            <a:r>
              <a:rPr lang="en-US" dirty="0">
                <a:latin typeface="Courier New" panose="02070309020205020404" pitchFamily="49" charset="0"/>
                <a:cs typeface="Courier New" panose="02070309020205020404" pitchFamily="49" charset="0"/>
              </a:rPr>
              <a:t> = </a:t>
            </a:r>
            <a:r>
              <a:rPr lang="en-US" dirty="0" err="1">
                <a:solidFill>
                  <a:srgbClr val="2A00FF"/>
                </a:solidFill>
                <a:latin typeface="Courier New" panose="02070309020205020404" pitchFamily="49" charset="0"/>
                <a:cs typeface="Courier New" panose="02070309020205020404" pitchFamily="49" charset="0"/>
              </a:rPr>
              <a:t>data</a:t>
            </a:r>
            <a:r>
              <a:rPr lang="en-US" dirty="0" err="1">
                <a:latin typeface="Courier New" panose="02070309020205020404" pitchFamily="49" charset="0"/>
                <a:cs typeface="Courier New" panose="02070309020205020404" pitchFamily="49" charset="0"/>
              </a:rPr>
              <a:t>.split</a:t>
            </a:r>
            <a:r>
              <a:rPr lang="en-US"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18     tv1 = </a:t>
            </a:r>
            <a:r>
              <a:rPr lang="en-US" dirty="0" err="1">
                <a:solidFill>
                  <a:schemeClr val="accent1">
                    <a:lumMod val="50000"/>
                  </a:schemeClr>
                </a:solidFill>
                <a:latin typeface="Courier New" panose="02070309020205020404" pitchFamily="49" charset="0"/>
                <a:cs typeface="Courier New" panose="02070309020205020404" pitchFamily="49" charset="0"/>
              </a:rPr>
              <a:t>findViewById</a:t>
            </a:r>
            <a:r>
              <a:rPr lang="en-US" dirty="0">
                <a:latin typeface="Courier New" panose="02070309020205020404" pitchFamily="49" charset="0"/>
                <a:cs typeface="Courier New" panose="02070309020205020404" pitchFamily="49" charset="0"/>
              </a:rPr>
              <a:t>(</a:t>
            </a:r>
            <a:r>
              <a:rPr lang="en-US" b="1" dirty="0">
                <a:solidFill>
                  <a:srgbClr val="00B0F0"/>
                </a:solidFill>
                <a:latin typeface="Courier New" panose="02070309020205020404" pitchFamily="49" charset="0"/>
                <a:cs typeface="Courier New" panose="02070309020205020404" pitchFamily="49" charset="0"/>
              </a:rPr>
              <a:t>id1</a:t>
            </a:r>
            <a:r>
              <a:rPr lang="en-US"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19     tv1.setText(</a:t>
            </a:r>
            <a:r>
              <a:rPr lang="en-US" dirty="0" err="1">
                <a:latin typeface="Courier New" panose="02070309020205020404" pitchFamily="49" charset="0"/>
                <a:cs typeface="Courier New" panose="02070309020205020404" pitchFamily="49" charset="0"/>
              </a:rPr>
              <a:t>ss</a:t>
            </a:r>
            <a:r>
              <a:rPr lang="en-US" dirty="0">
                <a:latin typeface="Courier New" panose="02070309020205020404" pitchFamily="49" charset="0"/>
                <a:cs typeface="Courier New" panose="02070309020205020404" pitchFamily="49" charset="0"/>
              </a:rPr>
              <a:t>[0]);</a:t>
            </a:r>
          </a:p>
          <a:p>
            <a:r>
              <a:rPr lang="en-US" dirty="0">
                <a:latin typeface="Courier New" panose="02070309020205020404" pitchFamily="49" charset="0"/>
                <a:cs typeface="Courier New" panose="02070309020205020404" pitchFamily="49" charset="0"/>
              </a:rPr>
              <a:t>20     tv2 = </a:t>
            </a:r>
            <a:r>
              <a:rPr lang="en-US" dirty="0" err="1">
                <a:solidFill>
                  <a:schemeClr val="accent1">
                    <a:lumMod val="50000"/>
                  </a:schemeClr>
                </a:solidFill>
                <a:latin typeface="Courier New" panose="02070309020205020404" pitchFamily="49" charset="0"/>
                <a:cs typeface="Courier New" panose="02070309020205020404" pitchFamily="49" charset="0"/>
              </a:rPr>
              <a:t>findViewById</a:t>
            </a:r>
            <a:r>
              <a:rPr lang="en-US" dirty="0">
                <a:latin typeface="Courier New" panose="02070309020205020404" pitchFamily="49" charset="0"/>
                <a:cs typeface="Courier New" panose="02070309020205020404" pitchFamily="49" charset="0"/>
              </a:rPr>
              <a:t>(id2);</a:t>
            </a:r>
          </a:p>
          <a:p>
            <a:r>
              <a:rPr lang="en-US" dirty="0">
                <a:latin typeface="Courier New" panose="02070309020205020404" pitchFamily="49" charset="0"/>
                <a:cs typeface="Courier New" panose="02070309020205020404" pitchFamily="49" charset="0"/>
              </a:rPr>
              <a:t>21     tv2.setText(</a:t>
            </a:r>
            <a:r>
              <a:rPr lang="en-US" dirty="0" err="1">
                <a:latin typeface="Courier New" panose="02070309020205020404" pitchFamily="49" charset="0"/>
                <a:cs typeface="Courier New" panose="02070309020205020404" pitchFamily="49" charset="0"/>
              </a:rPr>
              <a:t>ss</a:t>
            </a:r>
            <a:r>
              <a:rPr lang="en-US" dirty="0">
                <a:latin typeface="Courier New" panose="02070309020205020404" pitchFamily="49" charset="0"/>
                <a:cs typeface="Courier New" panose="02070309020205020404" pitchFamily="49" charset="0"/>
              </a:rPr>
              <a:t>[1]);</a:t>
            </a:r>
          </a:p>
          <a:p>
            <a:r>
              <a:rPr lang="en-US" dirty="0">
                <a:latin typeface="Courier New" panose="02070309020205020404" pitchFamily="49" charset="0"/>
                <a:cs typeface="Courier New" panose="02070309020205020404" pitchFamily="49" charset="0"/>
              </a:rPr>
              <a:t>22   }</a:t>
            </a:r>
          </a:p>
          <a:p>
            <a:r>
              <a:rPr lang="en-US" dirty="0">
                <a:latin typeface="Courier New" panose="02070309020205020404" pitchFamily="49" charset="0"/>
                <a:cs typeface="Courier New" panose="02070309020205020404" pitchFamily="49" charset="0"/>
              </a:rPr>
              <a:t>23 }</a:t>
            </a:r>
          </a:p>
        </p:txBody>
      </p:sp>
      <p:sp>
        <p:nvSpPr>
          <p:cNvPr id="3" name="Rectangle: Rounded Corners 2">
            <a:extLst>
              <a:ext uri="{FF2B5EF4-FFF2-40B4-BE49-F238E27FC236}">
                <a16:creationId xmlns:a16="http://schemas.microsoft.com/office/drawing/2014/main" id="{CD88506B-5C70-4A1F-9CA2-8F34F245356B}"/>
              </a:ext>
            </a:extLst>
          </p:cNvPr>
          <p:cNvSpPr/>
          <p:nvPr/>
        </p:nvSpPr>
        <p:spPr>
          <a:xfrm>
            <a:off x="1907473" y="1893194"/>
            <a:ext cx="3193961" cy="579550"/>
          </a:xfrm>
          <a:prstGeom prst="round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B98585C3-2BCD-4E37-B903-1293CD0828EB}"/>
              </a:ext>
            </a:extLst>
          </p:cNvPr>
          <p:cNvSpPr/>
          <p:nvPr/>
        </p:nvSpPr>
        <p:spPr>
          <a:xfrm>
            <a:off x="2309611" y="4912293"/>
            <a:ext cx="3851702" cy="1063504"/>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Connector: Curved 11">
            <a:extLst>
              <a:ext uri="{FF2B5EF4-FFF2-40B4-BE49-F238E27FC236}">
                <a16:creationId xmlns:a16="http://schemas.microsoft.com/office/drawing/2014/main" id="{BBE3C832-789A-47F7-B81B-28181899E3C5}"/>
              </a:ext>
            </a:extLst>
          </p:cNvPr>
          <p:cNvCxnSpPr>
            <a:stCxn id="3" idx="1"/>
            <a:endCxn id="9" idx="1"/>
          </p:cNvCxnSpPr>
          <p:nvPr/>
        </p:nvCxnSpPr>
        <p:spPr>
          <a:xfrm rot="10800000" flipH="1" flipV="1">
            <a:off x="1907473" y="2182969"/>
            <a:ext cx="402138" cy="3261076"/>
          </a:xfrm>
          <a:prstGeom prst="curvedConnector3">
            <a:avLst>
              <a:gd name="adj1" fmla="val -56846"/>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id="{E2B0B863-A72B-4CA3-820E-196D46568361}"/>
              </a:ext>
            </a:extLst>
          </p:cNvPr>
          <p:cNvSpPr/>
          <p:nvPr/>
        </p:nvSpPr>
        <p:spPr>
          <a:xfrm>
            <a:off x="1997624" y="2987899"/>
            <a:ext cx="3412902" cy="566670"/>
          </a:xfrm>
          <a:prstGeom prst="round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Connector: Curved 14">
            <a:extLst>
              <a:ext uri="{FF2B5EF4-FFF2-40B4-BE49-F238E27FC236}">
                <a16:creationId xmlns:a16="http://schemas.microsoft.com/office/drawing/2014/main" id="{9C8B1C69-5CA2-41D2-98FF-F4552DD6755C}"/>
              </a:ext>
            </a:extLst>
          </p:cNvPr>
          <p:cNvCxnSpPr>
            <a:stCxn id="9" idx="0"/>
            <a:endCxn id="13" idx="2"/>
          </p:cNvCxnSpPr>
          <p:nvPr/>
        </p:nvCxnSpPr>
        <p:spPr>
          <a:xfrm rot="16200000" flipV="1">
            <a:off x="3290907" y="3967737"/>
            <a:ext cx="1357724" cy="531387"/>
          </a:xfrm>
          <a:prstGeom prst="curvedConnector3">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id="{C7BADFC5-B548-4DAB-8165-B4D0A2203C88}"/>
              </a:ext>
            </a:extLst>
          </p:cNvPr>
          <p:cNvSpPr/>
          <p:nvPr/>
        </p:nvSpPr>
        <p:spPr>
          <a:xfrm>
            <a:off x="8002073" y="1867436"/>
            <a:ext cx="3129566" cy="579550"/>
          </a:xfrm>
          <a:prstGeom prst="roundRect">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AA3BA8AD-E09A-4A6F-A364-EFC09C1A5DBD}"/>
              </a:ext>
            </a:extLst>
          </p:cNvPr>
          <p:cNvSpPr/>
          <p:nvPr/>
        </p:nvSpPr>
        <p:spPr>
          <a:xfrm>
            <a:off x="8002073" y="2975018"/>
            <a:ext cx="3425781" cy="1336622"/>
          </a:xfrm>
          <a:prstGeom prst="roundRect">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Connector: Curved 18">
            <a:extLst>
              <a:ext uri="{FF2B5EF4-FFF2-40B4-BE49-F238E27FC236}">
                <a16:creationId xmlns:a16="http://schemas.microsoft.com/office/drawing/2014/main" id="{D659AA7B-8A19-4CD2-BC32-94531C6BBA58}"/>
              </a:ext>
            </a:extLst>
          </p:cNvPr>
          <p:cNvCxnSpPr>
            <a:stCxn id="16" idx="1"/>
            <a:endCxn id="9" idx="0"/>
          </p:cNvCxnSpPr>
          <p:nvPr/>
        </p:nvCxnSpPr>
        <p:spPr>
          <a:xfrm rot="10800000" flipV="1">
            <a:off x="4235463" y="2157211"/>
            <a:ext cx="3766611" cy="2755082"/>
          </a:xfrm>
          <a:prstGeom prst="curvedConnector2">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257FE105-1D3D-43B1-8138-01F9E22167A8}"/>
              </a:ext>
            </a:extLst>
          </p:cNvPr>
          <p:cNvCxnSpPr>
            <a:stCxn id="9" idx="3"/>
            <a:endCxn id="17" idx="2"/>
          </p:cNvCxnSpPr>
          <p:nvPr/>
        </p:nvCxnSpPr>
        <p:spPr>
          <a:xfrm flipV="1">
            <a:off x="6161313" y="4311640"/>
            <a:ext cx="3553651" cy="1132405"/>
          </a:xfrm>
          <a:prstGeom prst="curvedConnector2">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5DF7CDA-5EAE-4826-A5D7-5049D884E18F}"/>
              </a:ext>
            </a:extLst>
          </p:cNvPr>
          <p:cNvSpPr/>
          <p:nvPr/>
        </p:nvSpPr>
        <p:spPr>
          <a:xfrm>
            <a:off x="4616805" y="2810933"/>
            <a:ext cx="609600" cy="575734"/>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4533AF8-8DA5-41D6-AF0B-A3BDE44A8965}"/>
              </a:ext>
            </a:extLst>
          </p:cNvPr>
          <p:cNvSpPr/>
          <p:nvPr/>
        </p:nvSpPr>
        <p:spPr>
          <a:xfrm>
            <a:off x="10604059" y="3071425"/>
            <a:ext cx="609600" cy="575734"/>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20"/>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11"/>
                                        </p:tgtEl>
                                        <p:attrNameLst>
                                          <p:attrName>style.visibility</p:attrName>
                                        </p:attrNameLst>
                                      </p:cBhvr>
                                      <p:to>
                                        <p:strVal val="hidden"/>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up)">
                                      <p:cBhvr>
                                        <p:cTn id="22" dur="750"/>
                                        <p:tgtEl>
                                          <p:spTgt spid="12"/>
                                        </p:tgtEl>
                                      </p:cBhvr>
                                    </p:animEffect>
                                  </p:childTnLst>
                                </p:cTn>
                              </p:par>
                            </p:childTnLst>
                          </p:cTn>
                        </p:par>
                        <p:par>
                          <p:cTn id="23" fill="hold">
                            <p:stCondLst>
                              <p:cond delay="750"/>
                            </p:stCondLst>
                            <p:childTnLst>
                              <p:par>
                                <p:cTn id="24" presetID="22" presetClass="entr" presetSubtype="1"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up)">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down)">
                                      <p:cBhvr>
                                        <p:cTn id="31" dur="500"/>
                                        <p:tgtEl>
                                          <p:spTgt spid="15"/>
                                        </p:tgtEl>
                                      </p:cBhvr>
                                    </p:animEffect>
                                  </p:childTnLst>
                                </p:cTn>
                              </p:par>
                            </p:childTnLst>
                          </p:cTn>
                        </p:par>
                        <p:par>
                          <p:cTn id="32" fill="hold">
                            <p:stCondLst>
                              <p:cond delay="500"/>
                            </p:stCondLst>
                            <p:childTnLst>
                              <p:par>
                                <p:cTn id="33" presetID="22" presetClass="entr" presetSubtype="4"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down)">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1" nodeType="clickEffect">
                                  <p:stCondLst>
                                    <p:cond delay="0"/>
                                  </p:stCondLst>
                                  <p:childTnLst>
                                    <p:set>
                                      <p:cBhvr>
                                        <p:cTn id="39" dur="1" fill="hold">
                                          <p:stCondLst>
                                            <p:cond delay="0"/>
                                          </p:stCondLst>
                                        </p:cTn>
                                        <p:tgtEl>
                                          <p:spTgt spid="3"/>
                                        </p:tgtEl>
                                        <p:attrNameLst>
                                          <p:attrName>style.visibility</p:attrName>
                                        </p:attrNameLst>
                                      </p:cBhvr>
                                      <p:to>
                                        <p:strVal val="hidden"/>
                                      </p:to>
                                    </p:set>
                                  </p:childTnLst>
                                </p:cTn>
                              </p:par>
                              <p:par>
                                <p:cTn id="40" presetID="1" presetClass="exit" presetSubtype="0" fill="hold" nodeType="withEffect">
                                  <p:stCondLst>
                                    <p:cond delay="0"/>
                                  </p:stCondLst>
                                  <p:childTnLst>
                                    <p:set>
                                      <p:cBhvr>
                                        <p:cTn id="41" dur="1" fill="hold">
                                          <p:stCondLst>
                                            <p:cond delay="0"/>
                                          </p:stCondLst>
                                        </p:cTn>
                                        <p:tgtEl>
                                          <p:spTgt spid="12"/>
                                        </p:tgtEl>
                                        <p:attrNameLst>
                                          <p:attrName>style.visibility</p:attrName>
                                        </p:attrNameLst>
                                      </p:cBhvr>
                                      <p:to>
                                        <p:strVal val="hidden"/>
                                      </p:to>
                                    </p:set>
                                  </p:childTnLst>
                                </p:cTn>
                              </p:par>
                              <p:par>
                                <p:cTn id="42" presetID="1" presetClass="exit" presetSubtype="0" fill="hold" grpId="1" nodeType="withEffect">
                                  <p:stCondLst>
                                    <p:cond delay="0"/>
                                  </p:stCondLst>
                                  <p:childTnLst>
                                    <p:set>
                                      <p:cBhvr>
                                        <p:cTn id="43" dur="1" fill="hold">
                                          <p:stCondLst>
                                            <p:cond delay="0"/>
                                          </p:stCondLst>
                                        </p:cTn>
                                        <p:tgtEl>
                                          <p:spTgt spid="9"/>
                                        </p:tgtEl>
                                        <p:attrNameLst>
                                          <p:attrName>style.visibility</p:attrName>
                                        </p:attrNameLst>
                                      </p:cBhvr>
                                      <p:to>
                                        <p:strVal val="hidden"/>
                                      </p:to>
                                    </p:set>
                                  </p:childTnLst>
                                </p:cTn>
                              </p:par>
                              <p:par>
                                <p:cTn id="44" presetID="1" presetClass="exit" presetSubtype="0" fill="hold" nodeType="withEffect">
                                  <p:stCondLst>
                                    <p:cond delay="0"/>
                                  </p:stCondLst>
                                  <p:childTnLst>
                                    <p:set>
                                      <p:cBhvr>
                                        <p:cTn id="45" dur="1" fill="hold">
                                          <p:stCondLst>
                                            <p:cond delay="0"/>
                                          </p:stCondLst>
                                        </p:cTn>
                                        <p:tgtEl>
                                          <p:spTgt spid="15"/>
                                        </p:tgtEl>
                                        <p:attrNameLst>
                                          <p:attrName>style.visibility</p:attrName>
                                        </p:attrNameLst>
                                      </p:cBhvr>
                                      <p:to>
                                        <p:strVal val="hidden"/>
                                      </p:to>
                                    </p:set>
                                  </p:childTnLst>
                                </p:cTn>
                              </p:par>
                              <p:par>
                                <p:cTn id="46" presetID="1" presetClass="exit" presetSubtype="0" fill="hold" grpId="1" nodeType="withEffect">
                                  <p:stCondLst>
                                    <p:cond delay="0"/>
                                  </p:stCondLst>
                                  <p:childTnLst>
                                    <p:set>
                                      <p:cBhvr>
                                        <p:cTn id="47" dur="1" fill="hold">
                                          <p:stCondLst>
                                            <p:cond delay="0"/>
                                          </p:stCondLst>
                                        </p:cTn>
                                        <p:tgtEl>
                                          <p:spTgt spid="13"/>
                                        </p:tgtEl>
                                        <p:attrNameLst>
                                          <p:attrName>style.visibility</p:attrName>
                                        </p:attrNameLst>
                                      </p:cBhvr>
                                      <p:to>
                                        <p:strVal val="hidden"/>
                                      </p:to>
                                    </p:set>
                                  </p:childTnLst>
                                </p:cTn>
                              </p:par>
                              <p:par>
                                <p:cTn id="48" presetID="1" presetClass="entr" presetSubtype="0"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childTnLst>
                                </p:cTn>
                              </p:par>
                            </p:childTnLst>
                          </p:cTn>
                        </p:par>
                        <p:par>
                          <p:cTn id="50" fill="hold">
                            <p:stCondLst>
                              <p:cond delay="0"/>
                            </p:stCondLst>
                            <p:childTnLst>
                              <p:par>
                                <p:cTn id="51" presetID="22" presetClass="entr" presetSubtype="1" fill="hold" nodeType="after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wipe(up)">
                                      <p:cBhvr>
                                        <p:cTn id="53" dur="500"/>
                                        <p:tgtEl>
                                          <p:spTgt spid="19"/>
                                        </p:tgtEl>
                                      </p:cBhvr>
                                    </p:animEffect>
                                  </p:childTnLst>
                                </p:cTn>
                              </p:par>
                            </p:childTnLst>
                          </p:cTn>
                        </p:par>
                        <p:par>
                          <p:cTn id="54" fill="hold">
                            <p:stCondLst>
                              <p:cond delay="500"/>
                            </p:stCondLst>
                            <p:childTnLst>
                              <p:par>
                                <p:cTn id="55" presetID="22" presetClass="entr" presetSubtype="1" fill="hold" grpId="2"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up)">
                                      <p:cBhvr>
                                        <p:cTn id="57" dur="500"/>
                                        <p:tgtEl>
                                          <p:spTgt spid="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wipe(down)">
                                      <p:cBhvr>
                                        <p:cTn id="62" dur="500"/>
                                        <p:tgtEl>
                                          <p:spTgt spid="21"/>
                                        </p:tgtEl>
                                      </p:cBhvr>
                                    </p:animEffect>
                                  </p:childTnLst>
                                </p:cTn>
                              </p:par>
                            </p:childTnLst>
                          </p:cTn>
                        </p:par>
                        <p:par>
                          <p:cTn id="63" fill="hold">
                            <p:stCondLst>
                              <p:cond delay="500"/>
                            </p:stCondLst>
                            <p:childTnLst>
                              <p:par>
                                <p:cTn id="64" presetID="22" presetClass="entr" presetSubtype="4" fill="hold" grpId="0"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wipe(down)">
                                      <p:cBhvr>
                                        <p:cTn id="6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9" grpId="0" animBg="1"/>
      <p:bldP spid="9" grpId="1" animBg="1"/>
      <p:bldP spid="9" grpId="2" animBg="1"/>
      <p:bldP spid="13" grpId="0" animBg="1"/>
      <p:bldP spid="13" grpId="1" animBg="1"/>
      <p:bldP spid="16" grpId="0" animBg="1"/>
      <p:bldP spid="17" grpId="0" animBg="1"/>
      <p:bldP spid="11" grpId="0" animBg="1"/>
      <p:bldP spid="11" grpId="1" animBg="1"/>
      <p:bldP spid="20" grpId="0" animBg="1"/>
      <p:bldP spid="20"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CE67A-1260-49FB-9244-8EADCCB8A468}"/>
              </a:ext>
            </a:extLst>
          </p:cNvPr>
          <p:cNvSpPr>
            <a:spLocks noGrp="1"/>
          </p:cNvSpPr>
          <p:nvPr>
            <p:ph type="title"/>
          </p:nvPr>
        </p:nvSpPr>
        <p:spPr/>
        <p:txBody>
          <a:bodyPr/>
          <a:lstStyle/>
          <a:p>
            <a:r>
              <a:rPr lang="en-US" dirty="0"/>
              <a:t>UI Element Discovery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73814EF-3EBD-4A54-A376-F36C062DE834}"/>
                  </a:ext>
                </a:extLst>
              </p:cNvPr>
              <p:cNvSpPr>
                <a:spLocks noGrp="1"/>
              </p:cNvSpPr>
              <p:nvPr>
                <p:ph idx="1"/>
              </p:nvPr>
            </p:nvSpPr>
            <p:spPr>
              <a:xfrm>
                <a:off x="838200" y="1825624"/>
                <a:ext cx="5751718" cy="3112136"/>
              </a:xfrm>
            </p:spPr>
            <p:txBody>
              <a:bodyPr>
                <a:normAutofit/>
              </a:bodyPr>
              <a:lstStyle/>
              <a:p>
                <a:r>
                  <a:rPr lang="en-US" dirty="0"/>
                  <a:t>Look for </a:t>
                </a:r>
                <a:r>
                  <a:rPr lang="en-US" i="1" dirty="0" err="1"/>
                  <a:t>findViewById</a:t>
                </a:r>
                <a:r>
                  <a:rPr lang="en-US" dirty="0"/>
                  <a:t> and </a:t>
                </a:r>
                <a:r>
                  <a:rPr lang="en-US" i="1" dirty="0"/>
                  <a:t>inflate</a:t>
                </a:r>
                <a:r>
                  <a:rPr lang="en-US" dirty="0"/>
                  <a:t>, standard API functions for, and type the statements/variables with </a:t>
                </a:r>
                <a:r>
                  <a:rPr lang="en-US" b="1" dirty="0" err="1"/>
                  <a:t>UIRelated</a:t>
                </a:r>
                <a:r>
                  <a:rPr lang="en-US" dirty="0"/>
                  <a:t> in type context </a:t>
                </a:r>
                <a14:m>
                  <m:oMath xmlns:m="http://schemas.openxmlformats.org/officeDocument/2006/math">
                    <m:r>
                      <m:rPr>
                        <m:sty m:val="p"/>
                      </m:rPr>
                      <a:rPr lang="el-GR" i="1">
                        <a:latin typeface="Cambria Math" panose="02040503050406030204" pitchFamily="18" charset="0"/>
                      </a:rPr>
                      <m:t>Γ</m:t>
                    </m:r>
                    <m:r>
                      <a:rPr lang="en-US" i="1" baseline="-25000">
                        <a:latin typeface="Cambria Math" panose="02040503050406030204" pitchFamily="18" charset="0"/>
                      </a:rPr>
                      <m:t>1 </m:t>
                    </m:r>
                  </m:oMath>
                </a14:m>
                <a:r>
                  <a:rPr lang="en-US" dirty="0"/>
                  <a:t>:</a:t>
                </a:r>
              </a:p>
              <a:p>
                <a:pPr lvl="1"/>
                <a:r>
                  <a:rPr lang="en-US" dirty="0"/>
                  <a:t>Retrieving a UI element, and</a:t>
                </a:r>
              </a:p>
              <a:p>
                <a:pPr lvl="1"/>
                <a:r>
                  <a:rPr lang="en-US" dirty="0"/>
                  <a:t>Rendering a statically defined layout file.</a:t>
                </a:r>
              </a:p>
              <a:p>
                <a:pPr marL="457200" lvl="1" indent="0">
                  <a:buNone/>
                </a:pPr>
                <a:endParaRPr lang="en-US" dirty="0"/>
              </a:p>
            </p:txBody>
          </p:sp>
        </mc:Choice>
        <mc:Fallback xmlns="">
          <p:sp>
            <p:nvSpPr>
              <p:cNvPr id="3" name="Content Placeholder 2">
                <a:extLst>
                  <a:ext uri="{FF2B5EF4-FFF2-40B4-BE49-F238E27FC236}">
                    <a16:creationId xmlns:a16="http://schemas.microsoft.com/office/drawing/2014/main" id="{173814EF-3EBD-4A54-A376-F36C062DE834}"/>
                  </a:ext>
                </a:extLst>
              </p:cNvPr>
              <p:cNvSpPr>
                <a:spLocks noGrp="1" noRot="1" noChangeAspect="1" noMove="1" noResize="1" noEditPoints="1" noAdjustHandles="1" noChangeArrowheads="1" noChangeShapeType="1" noTextEdit="1"/>
              </p:cNvSpPr>
              <p:nvPr>
                <p:ph idx="1"/>
              </p:nvPr>
            </p:nvSpPr>
            <p:spPr>
              <a:xfrm>
                <a:off x="838200" y="1825624"/>
                <a:ext cx="5751718" cy="3112136"/>
              </a:xfrm>
              <a:blipFill>
                <a:blip r:embed="rId3"/>
                <a:stretch>
                  <a:fillRect l="-1909" t="-3131" r="-530"/>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62CAF7CF-2B12-46B6-86E4-582D2157847F}"/>
              </a:ext>
            </a:extLst>
          </p:cNvPr>
          <p:cNvSpPr>
            <a:spLocks noGrp="1"/>
          </p:cNvSpPr>
          <p:nvPr>
            <p:ph type="dt" sz="half" idx="10"/>
          </p:nvPr>
        </p:nvSpPr>
        <p:spPr/>
        <p:txBody>
          <a:bodyPr/>
          <a:lstStyle/>
          <a:p>
            <a:r>
              <a:rPr lang="en-US"/>
              <a:t>10/31/17</a:t>
            </a:r>
          </a:p>
        </p:txBody>
      </p:sp>
      <p:sp>
        <p:nvSpPr>
          <p:cNvPr id="5" name="Footer Placeholder 4">
            <a:extLst>
              <a:ext uri="{FF2B5EF4-FFF2-40B4-BE49-F238E27FC236}">
                <a16:creationId xmlns:a16="http://schemas.microsoft.com/office/drawing/2014/main" id="{FD4BBEC0-0C60-43E1-8814-2046C9A67FF2}"/>
              </a:ext>
            </a:extLst>
          </p:cNvPr>
          <p:cNvSpPr>
            <a:spLocks noGrp="1"/>
          </p:cNvSpPr>
          <p:nvPr>
            <p:ph type="ftr" sz="quarter" idx="11"/>
          </p:nvPr>
        </p:nvSpPr>
        <p:spPr/>
        <p:txBody>
          <a:bodyPr/>
          <a:lstStyle/>
          <a:p>
            <a:r>
              <a:rPr lang="en-US"/>
              <a:t>ASE 2017</a:t>
            </a:r>
          </a:p>
        </p:txBody>
      </p:sp>
      <p:sp>
        <p:nvSpPr>
          <p:cNvPr id="6" name="Slide Number Placeholder 5">
            <a:extLst>
              <a:ext uri="{FF2B5EF4-FFF2-40B4-BE49-F238E27FC236}">
                <a16:creationId xmlns:a16="http://schemas.microsoft.com/office/drawing/2014/main" id="{79AAF0A3-43CA-4395-8866-09A0541A3591}"/>
              </a:ext>
            </a:extLst>
          </p:cNvPr>
          <p:cNvSpPr>
            <a:spLocks noGrp="1"/>
          </p:cNvSpPr>
          <p:nvPr>
            <p:ph type="sldNum" sz="quarter" idx="12"/>
          </p:nvPr>
        </p:nvSpPr>
        <p:spPr/>
        <p:txBody>
          <a:bodyPr/>
          <a:lstStyle/>
          <a:p>
            <a:fld id="{906745D7-5DCD-445B-BDED-754FAF3E7806}" type="slidenum">
              <a:rPr lang="en-US" smtClean="0"/>
              <a:t>12</a:t>
            </a:fld>
            <a:endParaRPr lang="en-US"/>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4D037B7-5DB7-429A-9640-152264E6E3D5}"/>
                  </a:ext>
                </a:extLst>
              </p:cNvPr>
              <p:cNvSpPr txBox="1">
                <a:spLocks noChangeAspect="1"/>
              </p:cNvSpPr>
              <p:nvPr/>
            </p:nvSpPr>
            <p:spPr>
              <a:xfrm>
                <a:off x="1104051" y="5115686"/>
                <a:ext cx="9913175" cy="89401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000">
                          <a:latin typeface="Cambria Math" panose="02040503050406030204" pitchFamily="18" charset="0"/>
                        </a:rPr>
                        <m:t>UI</m:t>
                      </m:r>
                      <m:r>
                        <a:rPr lang="en-US" sz="2000">
                          <a:latin typeface="Cambria Math" panose="02040503050406030204" pitchFamily="18" charset="0"/>
                        </a:rPr>
                        <m:t>˗</m:t>
                      </m:r>
                      <m:r>
                        <m:rPr>
                          <m:sty m:val="p"/>
                        </m:rPr>
                        <a:rPr lang="en-US" sz="2000">
                          <a:latin typeface="Cambria Math" panose="02040503050406030204" pitchFamily="18" charset="0"/>
                        </a:rPr>
                        <m:t>FindView</m:t>
                      </m:r>
                      <m:f>
                        <m:fPr>
                          <m:ctrlPr>
                            <a:rPr lang="en-US" sz="2000" i="1">
                              <a:latin typeface="Cambria Math" panose="02040503050406030204" pitchFamily="18" charset="0"/>
                            </a:rPr>
                          </m:ctrlPr>
                        </m:fPr>
                        <m:num>
                          <m:r>
                            <a:rPr lang="en-US" sz="2000" i="1">
                              <a:latin typeface="Cambria Math" panose="02040503050406030204" pitchFamily="18" charset="0"/>
                            </a:rPr>
                            <m:t>𝑏𝑒𝑙𝑜𝑛𝑔𝑇𝑜𝑆𝑝𝑒𝑐𝑖𝑓𝑖𝑐𝑈𝐼</m:t>
                          </m:r>
                          <m:d>
                            <m:dPr>
                              <m:ctrlPr>
                                <a:rPr lang="en-US" sz="2000" i="1">
                                  <a:latin typeface="Cambria Math" panose="02040503050406030204" pitchFamily="18" charset="0"/>
                                </a:rPr>
                              </m:ctrlPr>
                            </m:dPr>
                            <m:e>
                              <m:r>
                                <a:rPr lang="en-US" sz="2000" i="1">
                                  <a:latin typeface="Cambria Math" panose="02040503050406030204" pitchFamily="18" charset="0"/>
                                </a:rPr>
                                <m:t>𝑖</m:t>
                              </m:r>
                            </m:e>
                          </m:d>
                        </m:num>
                        <m:den>
                          <m:r>
                            <m:rPr>
                              <m:sty m:val="p"/>
                            </m:rPr>
                            <a:rPr lang="el-GR" sz="2000" i="1">
                              <a:latin typeface="Cambria Math" panose="02040503050406030204" pitchFamily="18" charset="0"/>
                            </a:rPr>
                            <m:t>Γ</m:t>
                          </m:r>
                          <m:r>
                            <a:rPr lang="en-US" sz="2000" i="1" baseline="-25000">
                              <a:latin typeface="Cambria Math" panose="02040503050406030204" pitchFamily="18" charset="0"/>
                            </a:rPr>
                            <m:t>1</m:t>
                          </m:r>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𝑥</m:t>
                              </m:r>
                              <m:r>
                                <a:rPr lang="en-US" sz="2000" i="1">
                                  <a:latin typeface="Cambria Math" panose="02040503050406030204" pitchFamily="18" charset="0"/>
                                </a:rPr>
                                <m:t>≔</m:t>
                              </m:r>
                              <m:r>
                                <a:rPr lang="en-US" sz="2000" i="1" baseline="30000">
                                  <a:latin typeface="Cambria Math" panose="02040503050406030204" pitchFamily="18" charset="0"/>
                                </a:rPr>
                                <m:t>𝑙</m:t>
                              </m:r>
                              <m:r>
                                <a:rPr lang="en-US" sz="2000" i="1">
                                  <a:latin typeface="Cambria Math" panose="02040503050406030204" pitchFamily="18" charset="0"/>
                                </a:rPr>
                                <m:t> </m:t>
                              </m:r>
                              <m:r>
                                <a:rPr lang="en-US" sz="2000" i="1">
                                  <a:latin typeface="Cambria Math" panose="02040503050406030204" pitchFamily="18" charset="0"/>
                                </a:rPr>
                                <m:t>𝑓𝑖𝑛𝑑𝑉𝑖𝑒𝑤𝐵𝑦𝐼𝑑</m:t>
                              </m:r>
                              <m:r>
                                <a:rPr lang="en-US" sz="2000" i="1">
                                  <a:latin typeface="Cambria Math" panose="02040503050406030204" pitchFamily="18" charset="0"/>
                                </a:rPr>
                                <m:t>(</m:t>
                              </m:r>
                              <m:r>
                                <a:rPr lang="en-US" sz="2000" i="1">
                                  <a:latin typeface="Cambria Math" panose="02040503050406030204" pitchFamily="18" charset="0"/>
                                </a:rPr>
                                <m:t>𝑖</m:t>
                              </m:r>
                              <m:r>
                                <a:rPr lang="en-US" sz="2000" i="1">
                                  <a:latin typeface="Cambria Math" panose="02040503050406030204" pitchFamily="18" charset="0"/>
                                </a:rPr>
                                <m:t>)</m:t>
                              </m:r>
                            </m:e>
                          </m:d>
                          <m:r>
                            <m:rPr>
                              <m:sty m:val="p"/>
                            </m:rPr>
                            <a:rPr lang="el-GR" sz="2000" i="1" baseline="-25000">
                              <a:latin typeface="Cambria Math" panose="02040503050406030204" pitchFamily="18" charset="0"/>
                            </a:rPr>
                            <m:t>ε</m:t>
                          </m:r>
                          <m:r>
                            <a:rPr lang="en-US" sz="2000" i="1">
                              <a:latin typeface="Cambria Math" panose="02040503050406030204" pitchFamily="18" charset="0"/>
                            </a:rPr>
                            <m:t> ⊨</m:t>
                          </m:r>
                          <m:r>
                            <m:rPr>
                              <m:sty m:val="p"/>
                            </m:rPr>
                            <a:rPr lang="el-GR" sz="2000" i="1">
                              <a:latin typeface="Cambria Math" panose="02040503050406030204" pitchFamily="18" charset="0"/>
                            </a:rPr>
                            <m:t>Γ</m:t>
                          </m:r>
                          <m:r>
                            <a:rPr lang="en-US" sz="2000" i="1" baseline="-25000">
                              <a:latin typeface="Cambria Math" panose="02040503050406030204" pitchFamily="18" charset="0"/>
                            </a:rPr>
                            <m:t>1</m:t>
                          </m:r>
                          <m:r>
                            <a:rPr lang="en-US" sz="2000" i="1">
                              <a:latin typeface="Cambria Math" panose="02040503050406030204" pitchFamily="18" charset="0"/>
                            </a:rPr>
                            <m:t> ⇒[</m:t>
                          </m:r>
                          <m:r>
                            <a:rPr lang="en-US" sz="2000" i="1">
                              <a:latin typeface="Cambria Math" panose="02040503050406030204" pitchFamily="18" charset="0"/>
                            </a:rPr>
                            <m:t>𝑥</m:t>
                          </m:r>
                          <m:r>
                            <m:rPr>
                              <m:sty m:val="p"/>
                            </m:rPr>
                            <a:rPr lang="el-GR" sz="2000" i="1" baseline="-25000">
                              <a:latin typeface="Cambria Math" panose="02040503050406030204" pitchFamily="18" charset="0"/>
                            </a:rPr>
                            <m:t>ε</m:t>
                          </m:r>
                          <m:r>
                            <a:rPr lang="en-US" sz="2000" i="1">
                              <a:latin typeface="Cambria Math" panose="02040503050406030204" pitchFamily="18" charset="0"/>
                            </a:rPr>
                            <m:t>, </m:t>
                          </m:r>
                          <m:r>
                            <a:rPr lang="en-US" sz="2000" i="1">
                              <a:latin typeface="Cambria Math" panose="02040503050406030204" pitchFamily="18" charset="0"/>
                            </a:rPr>
                            <m:t>𝑙</m:t>
                          </m:r>
                          <m:r>
                            <m:rPr>
                              <m:sty m:val="p"/>
                            </m:rPr>
                            <a:rPr lang="el-GR" sz="2000" i="1" baseline="-25000">
                              <a:latin typeface="Cambria Math" panose="02040503050406030204" pitchFamily="18" charset="0"/>
                            </a:rPr>
                            <m:t>ε</m:t>
                          </m:r>
                          <m:r>
                            <a:rPr lang="en-US" sz="2000" i="1">
                              <a:latin typeface="Cambria Math" panose="02040503050406030204" pitchFamily="18" charset="0"/>
                            </a:rPr>
                            <m:t> :</m:t>
                          </m:r>
                          <m:r>
                            <a:rPr lang="en-US" sz="2000" b="1">
                              <a:latin typeface="Cambria Math" panose="02040503050406030204" pitchFamily="18" charset="0"/>
                            </a:rPr>
                            <m:t>𝐔𝐈𝐑𝐞𝐥𝐚𝐭𝐞𝐝</m:t>
                          </m:r>
                          <m:r>
                            <a:rPr lang="en-US" sz="2000" i="1">
                              <a:latin typeface="Cambria Math" panose="02040503050406030204" pitchFamily="18" charset="0"/>
                            </a:rPr>
                            <m:t>]</m:t>
                          </m:r>
                          <m:r>
                            <m:rPr>
                              <m:sty m:val="p"/>
                            </m:rPr>
                            <a:rPr lang="el-GR" sz="2000" i="1">
                              <a:latin typeface="Cambria Math" panose="02040503050406030204" pitchFamily="18" charset="0"/>
                            </a:rPr>
                            <m:t>Γ</m:t>
                          </m:r>
                          <m:r>
                            <a:rPr lang="en-US" sz="2000" i="1" baseline="-25000">
                              <a:latin typeface="Cambria Math" panose="02040503050406030204" pitchFamily="18" charset="0"/>
                            </a:rPr>
                            <m:t>1</m:t>
                          </m:r>
                        </m:den>
                      </m:f>
                    </m:oMath>
                  </m:oMathPara>
                </a14:m>
                <a:endParaRPr lang="en-US" dirty="0"/>
              </a:p>
            </p:txBody>
          </p:sp>
        </mc:Choice>
        <mc:Fallback xmlns="">
          <p:sp>
            <p:nvSpPr>
              <p:cNvPr id="8" name="TextBox 7">
                <a:extLst>
                  <a:ext uri="{FF2B5EF4-FFF2-40B4-BE49-F238E27FC236}">
                    <a16:creationId xmlns:a16="http://schemas.microsoft.com/office/drawing/2014/main" id="{14D037B7-5DB7-429A-9640-152264E6E3D5}"/>
                  </a:ext>
                </a:extLst>
              </p:cNvPr>
              <p:cNvSpPr txBox="1">
                <a:spLocks noRot="1" noChangeAspect="1" noMove="1" noResize="1" noEditPoints="1" noAdjustHandles="1" noChangeArrowheads="1" noChangeShapeType="1" noTextEdit="1"/>
              </p:cNvSpPr>
              <p:nvPr/>
            </p:nvSpPr>
            <p:spPr>
              <a:xfrm>
                <a:off x="1104051" y="5115686"/>
                <a:ext cx="9913175" cy="894014"/>
              </a:xfrm>
              <a:prstGeom prst="rect">
                <a:avLst/>
              </a:prstGeom>
              <a:blipFill>
                <a:blip r:embed="rId4"/>
                <a:stretch>
                  <a:fillRect/>
                </a:stretch>
              </a:blipFill>
            </p:spPr>
            <p:txBody>
              <a:bodyPr/>
              <a:lstStyle/>
              <a:p>
                <a:r>
                  <a:rPr lang="en-US">
                    <a:noFill/>
                  </a:rPr>
                  <a:t> </a:t>
                </a:r>
              </a:p>
            </p:txBody>
          </p:sp>
        </mc:Fallback>
      </mc:AlternateContent>
      <p:pic>
        <p:nvPicPr>
          <p:cNvPr id="30" name="Picture 2" descr="Android robot.svg">
            <a:extLst>
              <a:ext uri="{FF2B5EF4-FFF2-40B4-BE49-F238E27FC236}">
                <a16:creationId xmlns:a16="http://schemas.microsoft.com/office/drawing/2014/main" id="{DD216846-9B7D-4DCE-9D3F-79D5102BC37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61811" y="155946"/>
            <a:ext cx="829056" cy="973169"/>
          </a:xfrm>
          <a:prstGeom prst="rect">
            <a:avLst/>
          </a:prstGeom>
          <a:solidFill>
            <a:schemeClr val="bg1"/>
          </a:solidFill>
          <a:extLst/>
        </p:spPr>
      </p:pic>
      <p:pic>
        <p:nvPicPr>
          <p:cNvPr id="31" name="Picture 30">
            <a:extLst>
              <a:ext uri="{FF2B5EF4-FFF2-40B4-BE49-F238E27FC236}">
                <a16:creationId xmlns:a16="http://schemas.microsoft.com/office/drawing/2014/main" id="{2151F397-EA49-464A-92EA-D19F6E9CFEB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33926" y="1159100"/>
            <a:ext cx="723242" cy="947696"/>
          </a:xfrm>
          <a:prstGeom prst="rect">
            <a:avLst/>
          </a:prstGeom>
          <a:solidFill>
            <a:schemeClr val="bg1"/>
          </a:solidFill>
        </p:spPr>
      </p:pic>
      <p:sp>
        <p:nvSpPr>
          <p:cNvPr id="32" name="Rectangle 31">
            <a:extLst>
              <a:ext uri="{FF2B5EF4-FFF2-40B4-BE49-F238E27FC236}">
                <a16:creationId xmlns:a16="http://schemas.microsoft.com/office/drawing/2014/main" id="{F0E9D270-436C-4944-961D-920D493B32EA}"/>
              </a:ext>
            </a:extLst>
          </p:cNvPr>
          <p:cNvSpPr/>
          <p:nvPr/>
        </p:nvSpPr>
        <p:spPr>
          <a:xfrm>
            <a:off x="7966173" y="835934"/>
            <a:ext cx="1293658" cy="64633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dirty="0">
                <a:solidFill>
                  <a:schemeClr val="tx1"/>
                </a:solidFill>
              </a:rPr>
              <a:t>UI Element Discovery</a:t>
            </a:r>
          </a:p>
        </p:txBody>
      </p:sp>
      <p:sp>
        <p:nvSpPr>
          <p:cNvPr id="33" name="Rectangle 32">
            <a:extLst>
              <a:ext uri="{FF2B5EF4-FFF2-40B4-BE49-F238E27FC236}">
                <a16:creationId xmlns:a16="http://schemas.microsoft.com/office/drawing/2014/main" id="{7F7E48D8-628C-4542-8810-E0877564E3B4}"/>
              </a:ext>
            </a:extLst>
          </p:cNvPr>
          <p:cNvSpPr/>
          <p:nvPr/>
        </p:nvSpPr>
        <p:spPr>
          <a:xfrm>
            <a:off x="9609229" y="829265"/>
            <a:ext cx="1272591" cy="646331"/>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dirty="0">
                <a:solidFill>
                  <a:schemeClr val="tx1"/>
                </a:solidFill>
              </a:rPr>
              <a:t>UI Element </a:t>
            </a:r>
          </a:p>
          <a:p>
            <a:pPr algn="ctr"/>
            <a:r>
              <a:rPr lang="en-US" dirty="0">
                <a:solidFill>
                  <a:schemeClr val="tx1"/>
                </a:solidFill>
              </a:rPr>
              <a:t>Tracking</a:t>
            </a:r>
          </a:p>
        </p:txBody>
      </p:sp>
      <p:sp>
        <p:nvSpPr>
          <p:cNvPr id="34" name="Rectangle 33">
            <a:extLst>
              <a:ext uri="{FF2B5EF4-FFF2-40B4-BE49-F238E27FC236}">
                <a16:creationId xmlns:a16="http://schemas.microsoft.com/office/drawing/2014/main" id="{CD760E63-E743-44F2-A6C7-395EE4BB35B7}"/>
              </a:ext>
            </a:extLst>
          </p:cNvPr>
          <p:cNvSpPr/>
          <p:nvPr/>
        </p:nvSpPr>
        <p:spPr>
          <a:xfrm>
            <a:off x="8939266" y="2569974"/>
            <a:ext cx="990528" cy="646331"/>
          </a:xfrm>
          <a:prstGeom prst="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dirty="0">
                <a:solidFill>
                  <a:schemeClr val="tx1"/>
                </a:solidFill>
              </a:rPr>
              <a:t>Code </a:t>
            </a:r>
          </a:p>
          <a:p>
            <a:pPr algn="ctr"/>
            <a:r>
              <a:rPr lang="en-US" dirty="0">
                <a:solidFill>
                  <a:schemeClr val="tx1"/>
                </a:solidFill>
              </a:rPr>
              <a:t>Removal</a:t>
            </a:r>
          </a:p>
        </p:txBody>
      </p:sp>
      <p:sp>
        <p:nvSpPr>
          <p:cNvPr id="35" name="Rectangle 34">
            <a:extLst>
              <a:ext uri="{FF2B5EF4-FFF2-40B4-BE49-F238E27FC236}">
                <a16:creationId xmlns:a16="http://schemas.microsoft.com/office/drawing/2014/main" id="{8E284C92-1DE7-4CD7-B383-B6731E7E53E1}"/>
              </a:ext>
            </a:extLst>
          </p:cNvPr>
          <p:cNvSpPr/>
          <p:nvPr/>
        </p:nvSpPr>
        <p:spPr>
          <a:xfrm>
            <a:off x="10510262" y="2577287"/>
            <a:ext cx="1504193" cy="646331"/>
          </a:xfrm>
          <a:prstGeom prst="rect">
            <a:avLst/>
          </a:prstGeom>
          <a:solidFill>
            <a:schemeClr val="bg1"/>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dirty="0">
                <a:solidFill>
                  <a:schemeClr val="tx1"/>
                </a:solidFill>
              </a:rPr>
              <a:t>Forward Data </a:t>
            </a:r>
          </a:p>
          <a:p>
            <a:pPr algn="ctr"/>
            <a:r>
              <a:rPr lang="en-US" dirty="0">
                <a:solidFill>
                  <a:schemeClr val="tx1"/>
                </a:solidFill>
              </a:rPr>
              <a:t>Tracking</a:t>
            </a:r>
          </a:p>
        </p:txBody>
      </p:sp>
      <p:sp>
        <p:nvSpPr>
          <p:cNvPr id="36" name="Rectangle 35">
            <a:extLst>
              <a:ext uri="{FF2B5EF4-FFF2-40B4-BE49-F238E27FC236}">
                <a16:creationId xmlns:a16="http://schemas.microsoft.com/office/drawing/2014/main" id="{7CDEA56B-B344-41C2-B9E6-B97F1883FCB7}"/>
              </a:ext>
            </a:extLst>
          </p:cNvPr>
          <p:cNvSpPr/>
          <p:nvPr/>
        </p:nvSpPr>
        <p:spPr>
          <a:xfrm>
            <a:off x="10540816" y="1605551"/>
            <a:ext cx="1443087" cy="646331"/>
          </a:xfrm>
          <a:prstGeom prst="rect">
            <a:avLst/>
          </a:prstGeom>
          <a:solidFill>
            <a:schemeClr val="bg1"/>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dirty="0">
                <a:solidFill>
                  <a:schemeClr val="tx1"/>
                </a:solidFill>
              </a:rPr>
              <a:t>Backward </a:t>
            </a:r>
          </a:p>
          <a:p>
            <a:pPr algn="ctr"/>
            <a:r>
              <a:rPr lang="en-US" dirty="0">
                <a:solidFill>
                  <a:schemeClr val="tx1"/>
                </a:solidFill>
              </a:rPr>
              <a:t>Data Tracking</a:t>
            </a:r>
          </a:p>
        </p:txBody>
      </p:sp>
      <p:cxnSp>
        <p:nvCxnSpPr>
          <p:cNvPr id="37" name="Straight Arrow Connector 36">
            <a:extLst>
              <a:ext uri="{FF2B5EF4-FFF2-40B4-BE49-F238E27FC236}">
                <a16:creationId xmlns:a16="http://schemas.microsoft.com/office/drawing/2014/main" id="{AF0609D7-346F-478E-9EF3-852D3B442AB3}"/>
              </a:ext>
            </a:extLst>
          </p:cNvPr>
          <p:cNvCxnSpPr>
            <a:cxnSpLocks/>
            <a:stCxn id="32" idx="3"/>
            <a:endCxn id="33" idx="1"/>
          </p:cNvCxnSpPr>
          <p:nvPr/>
        </p:nvCxnSpPr>
        <p:spPr>
          <a:xfrm flipV="1">
            <a:off x="9259831" y="1152431"/>
            <a:ext cx="349398" cy="666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8" name="Connector: Elbow 37">
            <a:extLst>
              <a:ext uri="{FF2B5EF4-FFF2-40B4-BE49-F238E27FC236}">
                <a16:creationId xmlns:a16="http://schemas.microsoft.com/office/drawing/2014/main" id="{4F053F4E-2814-4A92-AA78-0C9899FD5E55}"/>
              </a:ext>
            </a:extLst>
          </p:cNvPr>
          <p:cNvCxnSpPr>
            <a:stCxn id="33" idx="3"/>
            <a:endCxn id="36" idx="0"/>
          </p:cNvCxnSpPr>
          <p:nvPr/>
        </p:nvCxnSpPr>
        <p:spPr>
          <a:xfrm>
            <a:off x="10881820" y="1152431"/>
            <a:ext cx="380540" cy="453120"/>
          </a:xfrm>
          <a:prstGeom prst="bentConnector2">
            <a:avLst/>
          </a:prstGeom>
          <a:ln w="381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A0750B2A-73C9-4A85-8250-2FD012CB1EC5}"/>
              </a:ext>
            </a:extLst>
          </p:cNvPr>
          <p:cNvCxnSpPr>
            <a:stCxn id="35" idx="1"/>
            <a:endCxn id="34" idx="3"/>
          </p:cNvCxnSpPr>
          <p:nvPr/>
        </p:nvCxnSpPr>
        <p:spPr>
          <a:xfrm flipH="1" flipV="1">
            <a:off x="9929794" y="2893140"/>
            <a:ext cx="580468" cy="731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64D3FE6F-BD17-4B54-880E-35BA98DC52EE}"/>
              </a:ext>
            </a:extLst>
          </p:cNvPr>
          <p:cNvCxnSpPr>
            <a:cxnSpLocks/>
            <a:stCxn id="34" idx="1"/>
            <a:endCxn id="42" idx="3"/>
          </p:cNvCxnSpPr>
          <p:nvPr/>
        </p:nvCxnSpPr>
        <p:spPr>
          <a:xfrm flipH="1">
            <a:off x="7654120" y="2893140"/>
            <a:ext cx="1285146" cy="7078"/>
          </a:xfrm>
          <a:prstGeom prst="straightConnector1">
            <a:avLst/>
          </a:prstGeom>
          <a:ln w="762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nvGrpSpPr>
          <p:cNvPr id="41" name="Group 40">
            <a:extLst>
              <a:ext uri="{FF2B5EF4-FFF2-40B4-BE49-F238E27FC236}">
                <a16:creationId xmlns:a16="http://schemas.microsoft.com/office/drawing/2014/main" id="{35746486-6262-436A-989A-C3C3962ED43C}"/>
              </a:ext>
            </a:extLst>
          </p:cNvPr>
          <p:cNvGrpSpPr/>
          <p:nvPr/>
        </p:nvGrpSpPr>
        <p:grpSpPr>
          <a:xfrm>
            <a:off x="6825064" y="2413633"/>
            <a:ext cx="829056" cy="973169"/>
            <a:chOff x="3695700" y="4898028"/>
            <a:chExt cx="829056" cy="973169"/>
          </a:xfrm>
          <a:solidFill>
            <a:schemeClr val="bg1"/>
          </a:solidFill>
        </p:grpSpPr>
        <p:pic>
          <p:nvPicPr>
            <p:cNvPr id="42" name="Picture 2" descr="Android robot.svg">
              <a:extLst>
                <a:ext uri="{FF2B5EF4-FFF2-40B4-BE49-F238E27FC236}">
                  <a16:creationId xmlns:a16="http://schemas.microsoft.com/office/drawing/2014/main" id="{FE5B611F-326A-4300-9568-17E5E7F295F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95700" y="4898028"/>
              <a:ext cx="829056" cy="973169"/>
            </a:xfrm>
            <a:prstGeom prst="rect">
              <a:avLst/>
            </a:prstGeom>
            <a:grpFill/>
            <a:extLst/>
          </p:spPr>
        </p:pic>
        <p:sp>
          <p:nvSpPr>
            <p:cNvPr id="43" name="Oval 42">
              <a:extLst>
                <a:ext uri="{FF2B5EF4-FFF2-40B4-BE49-F238E27FC236}">
                  <a16:creationId xmlns:a16="http://schemas.microsoft.com/office/drawing/2014/main" id="{8A3EFADA-A8A9-4FE3-BBEE-AA5054D5B4F9}"/>
                </a:ext>
              </a:extLst>
            </p:cNvPr>
            <p:cNvSpPr/>
            <p:nvPr/>
          </p:nvSpPr>
          <p:spPr>
            <a:xfrm>
              <a:off x="4210051" y="5384612"/>
              <a:ext cx="134423" cy="19194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4" name="Straight Arrow Connector 43">
            <a:extLst>
              <a:ext uri="{FF2B5EF4-FFF2-40B4-BE49-F238E27FC236}">
                <a16:creationId xmlns:a16="http://schemas.microsoft.com/office/drawing/2014/main" id="{BF5AA6A8-B675-4506-A48C-34386B0D3E04}"/>
              </a:ext>
            </a:extLst>
          </p:cNvPr>
          <p:cNvCxnSpPr>
            <a:cxnSpLocks/>
            <a:stCxn id="30" idx="3"/>
            <a:endCxn id="32" idx="1"/>
          </p:cNvCxnSpPr>
          <p:nvPr/>
        </p:nvCxnSpPr>
        <p:spPr>
          <a:xfrm>
            <a:off x="7690867" y="642531"/>
            <a:ext cx="275306" cy="51656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622C2E2E-61B7-46C3-AB68-E6BB9C4827F0}"/>
              </a:ext>
            </a:extLst>
          </p:cNvPr>
          <p:cNvCxnSpPr>
            <a:cxnSpLocks/>
            <a:stCxn id="31" idx="3"/>
            <a:endCxn id="32" idx="1"/>
          </p:cNvCxnSpPr>
          <p:nvPr/>
        </p:nvCxnSpPr>
        <p:spPr>
          <a:xfrm flipV="1">
            <a:off x="7657168" y="1159100"/>
            <a:ext cx="309005" cy="47384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9DD14F29-0EE7-4C66-B89D-C62013EDC824}"/>
              </a:ext>
            </a:extLst>
          </p:cNvPr>
          <p:cNvCxnSpPr>
            <a:cxnSpLocks/>
            <a:stCxn id="36" idx="2"/>
            <a:endCxn id="35" idx="0"/>
          </p:cNvCxnSpPr>
          <p:nvPr/>
        </p:nvCxnSpPr>
        <p:spPr>
          <a:xfrm flipH="1">
            <a:off x="11262359" y="2251882"/>
            <a:ext cx="1" cy="325405"/>
          </a:xfrm>
          <a:prstGeom prst="straightConnector1">
            <a:avLst/>
          </a:prstGeom>
          <a:ln w="381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8" name="Speech Bubble: Rectangle with Corners Rounded 47">
            <a:extLst>
              <a:ext uri="{FF2B5EF4-FFF2-40B4-BE49-F238E27FC236}">
                <a16:creationId xmlns:a16="http://schemas.microsoft.com/office/drawing/2014/main" id="{E15B555F-C101-4E1B-BFA1-C07D136E0DCB}"/>
              </a:ext>
            </a:extLst>
          </p:cNvPr>
          <p:cNvSpPr/>
          <p:nvPr/>
        </p:nvSpPr>
        <p:spPr>
          <a:xfrm>
            <a:off x="8481520" y="67560"/>
            <a:ext cx="2400300" cy="473572"/>
          </a:xfrm>
          <a:prstGeom prst="wedgeRoundRectCallout">
            <a:avLst>
              <a:gd name="adj1" fmla="val -43283"/>
              <a:gd name="adj2" fmla="val 102396"/>
              <a:gd name="adj3" fmla="val 16667"/>
            </a:avLst>
          </a:prstGeom>
          <a:no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x</a:t>
            </a:r>
            <a:r>
              <a:rPr lang="en-US" dirty="0">
                <a:solidFill>
                  <a:schemeClr val="tx1"/>
                </a:solidFill>
              </a:rPr>
              <a:t> = </a:t>
            </a:r>
            <a:r>
              <a:rPr lang="en-US" dirty="0" err="1">
                <a:solidFill>
                  <a:schemeClr val="tx1"/>
                </a:solidFill>
              </a:rPr>
              <a:t>findViewById</a:t>
            </a:r>
            <a:r>
              <a:rPr lang="en-US" dirty="0">
                <a:solidFill>
                  <a:schemeClr val="tx1"/>
                </a:solidFill>
              </a:rPr>
              <a:t>(id);</a:t>
            </a:r>
          </a:p>
        </p:txBody>
      </p:sp>
    </p:spTree>
    <p:extLst>
      <p:ext uri="{BB962C8B-B14F-4D97-AF65-F5344CB8AC3E}">
        <p14:creationId xmlns:p14="http://schemas.microsoft.com/office/powerpoint/2010/main" val="780987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p:cTn id="6" dur="indefinite"/>
                                        <p:tgtEl>
                                          <p:spTgt spid="30"/>
                                        </p:tgtEl>
                                        <p:attrNameLst>
                                          <p:attrName>style.opacity</p:attrName>
                                        </p:attrNameLst>
                                      </p:cBhvr>
                                      <p:to>
                                        <p:strVal val="0.1"/>
                                      </p:to>
                                    </p:set>
                                    <p:animEffect filter="image" prLst="opacity: 0.1">
                                      <p:cBhvr rctx="IE">
                                        <p:cTn id="7" dur="indefinite"/>
                                        <p:tgtEl>
                                          <p:spTgt spid="30"/>
                                        </p:tgtEl>
                                      </p:cBhvr>
                                    </p:animEffect>
                                  </p:childTnLst>
                                </p:cTn>
                              </p:par>
                              <p:par>
                                <p:cTn id="8" presetID="9" presetClass="emph" presetSubtype="0" nodeType="withEffect">
                                  <p:stCondLst>
                                    <p:cond delay="0"/>
                                  </p:stCondLst>
                                  <p:childTnLst>
                                    <p:set>
                                      <p:cBhvr>
                                        <p:cTn id="9" dur="indefinite"/>
                                        <p:tgtEl>
                                          <p:spTgt spid="44"/>
                                        </p:tgtEl>
                                        <p:attrNameLst>
                                          <p:attrName>style.opacity</p:attrName>
                                        </p:attrNameLst>
                                      </p:cBhvr>
                                      <p:to>
                                        <p:strVal val="0.1"/>
                                      </p:to>
                                    </p:set>
                                    <p:animEffect filter="image" prLst="opacity: 0.1">
                                      <p:cBhvr rctx="IE">
                                        <p:cTn id="10" dur="indefinite"/>
                                        <p:tgtEl>
                                          <p:spTgt spid="44"/>
                                        </p:tgtEl>
                                      </p:cBhvr>
                                    </p:animEffect>
                                  </p:childTnLst>
                                </p:cTn>
                              </p:par>
                              <p:par>
                                <p:cTn id="11" presetID="9" presetClass="emph" presetSubtype="0" nodeType="withEffect">
                                  <p:stCondLst>
                                    <p:cond delay="0"/>
                                  </p:stCondLst>
                                  <p:childTnLst>
                                    <p:set>
                                      <p:cBhvr>
                                        <p:cTn id="12" dur="indefinite"/>
                                        <p:tgtEl>
                                          <p:spTgt spid="31"/>
                                        </p:tgtEl>
                                        <p:attrNameLst>
                                          <p:attrName>style.opacity</p:attrName>
                                        </p:attrNameLst>
                                      </p:cBhvr>
                                      <p:to>
                                        <p:strVal val="0.1"/>
                                      </p:to>
                                    </p:set>
                                    <p:animEffect filter="image" prLst="opacity: 0.1">
                                      <p:cBhvr rctx="IE">
                                        <p:cTn id="13" dur="indefinite"/>
                                        <p:tgtEl>
                                          <p:spTgt spid="31"/>
                                        </p:tgtEl>
                                      </p:cBhvr>
                                    </p:animEffect>
                                  </p:childTnLst>
                                </p:cTn>
                              </p:par>
                              <p:par>
                                <p:cTn id="14" presetID="9" presetClass="emph" presetSubtype="0" nodeType="withEffect">
                                  <p:stCondLst>
                                    <p:cond delay="0"/>
                                  </p:stCondLst>
                                  <p:childTnLst>
                                    <p:set>
                                      <p:cBhvr>
                                        <p:cTn id="15" dur="indefinite"/>
                                        <p:tgtEl>
                                          <p:spTgt spid="45"/>
                                        </p:tgtEl>
                                        <p:attrNameLst>
                                          <p:attrName>style.opacity</p:attrName>
                                        </p:attrNameLst>
                                      </p:cBhvr>
                                      <p:to>
                                        <p:strVal val="0.1"/>
                                      </p:to>
                                    </p:set>
                                    <p:animEffect filter="image" prLst="opacity: 0.1">
                                      <p:cBhvr rctx="IE">
                                        <p:cTn id="16" dur="indefinite"/>
                                        <p:tgtEl>
                                          <p:spTgt spid="45"/>
                                        </p:tgtEl>
                                      </p:cBhvr>
                                    </p:animEffect>
                                  </p:childTnLst>
                                </p:cTn>
                              </p:par>
                              <p:par>
                                <p:cTn id="17" presetID="9" presetClass="emph" presetSubtype="0" nodeType="withEffect">
                                  <p:stCondLst>
                                    <p:cond delay="0"/>
                                  </p:stCondLst>
                                  <p:childTnLst>
                                    <p:set>
                                      <p:cBhvr>
                                        <p:cTn id="18" dur="indefinite"/>
                                        <p:tgtEl>
                                          <p:spTgt spid="37"/>
                                        </p:tgtEl>
                                        <p:attrNameLst>
                                          <p:attrName>style.opacity</p:attrName>
                                        </p:attrNameLst>
                                      </p:cBhvr>
                                      <p:to>
                                        <p:strVal val="0.1"/>
                                      </p:to>
                                    </p:set>
                                    <p:animEffect filter="image" prLst="opacity: 0.1">
                                      <p:cBhvr rctx="IE">
                                        <p:cTn id="19" dur="indefinite"/>
                                        <p:tgtEl>
                                          <p:spTgt spid="37"/>
                                        </p:tgtEl>
                                      </p:cBhvr>
                                    </p:animEffect>
                                  </p:childTnLst>
                                </p:cTn>
                              </p:par>
                              <p:par>
                                <p:cTn id="20" presetID="9" presetClass="emph" presetSubtype="0" grpId="0" nodeType="withEffect">
                                  <p:stCondLst>
                                    <p:cond delay="0"/>
                                  </p:stCondLst>
                                  <p:childTnLst>
                                    <p:set>
                                      <p:cBhvr>
                                        <p:cTn id="21" dur="indefinite"/>
                                        <p:tgtEl>
                                          <p:spTgt spid="33"/>
                                        </p:tgtEl>
                                        <p:attrNameLst>
                                          <p:attrName>style.opacity</p:attrName>
                                        </p:attrNameLst>
                                      </p:cBhvr>
                                      <p:to>
                                        <p:strVal val="0.1"/>
                                      </p:to>
                                    </p:set>
                                    <p:animEffect filter="image" prLst="opacity: 0.1">
                                      <p:cBhvr rctx="IE">
                                        <p:cTn id="22" dur="indefinite"/>
                                        <p:tgtEl>
                                          <p:spTgt spid="33"/>
                                        </p:tgtEl>
                                      </p:cBhvr>
                                    </p:animEffect>
                                  </p:childTnLst>
                                </p:cTn>
                              </p:par>
                              <p:par>
                                <p:cTn id="23" presetID="9" presetClass="emph" presetSubtype="0" nodeType="withEffect">
                                  <p:stCondLst>
                                    <p:cond delay="0"/>
                                  </p:stCondLst>
                                  <p:childTnLst>
                                    <p:set>
                                      <p:cBhvr>
                                        <p:cTn id="24" dur="indefinite"/>
                                        <p:tgtEl>
                                          <p:spTgt spid="38"/>
                                        </p:tgtEl>
                                        <p:attrNameLst>
                                          <p:attrName>style.opacity</p:attrName>
                                        </p:attrNameLst>
                                      </p:cBhvr>
                                      <p:to>
                                        <p:strVal val="0.1"/>
                                      </p:to>
                                    </p:set>
                                    <p:animEffect filter="image" prLst="opacity: 0.1">
                                      <p:cBhvr rctx="IE">
                                        <p:cTn id="25" dur="indefinite"/>
                                        <p:tgtEl>
                                          <p:spTgt spid="38"/>
                                        </p:tgtEl>
                                      </p:cBhvr>
                                    </p:animEffect>
                                  </p:childTnLst>
                                </p:cTn>
                              </p:par>
                              <p:par>
                                <p:cTn id="26" presetID="9" presetClass="emph" presetSubtype="0" grpId="0" nodeType="withEffect">
                                  <p:stCondLst>
                                    <p:cond delay="0"/>
                                  </p:stCondLst>
                                  <p:childTnLst>
                                    <p:set>
                                      <p:cBhvr>
                                        <p:cTn id="27" dur="indefinite"/>
                                        <p:tgtEl>
                                          <p:spTgt spid="36"/>
                                        </p:tgtEl>
                                        <p:attrNameLst>
                                          <p:attrName>style.opacity</p:attrName>
                                        </p:attrNameLst>
                                      </p:cBhvr>
                                      <p:to>
                                        <p:strVal val="0.1"/>
                                      </p:to>
                                    </p:set>
                                    <p:animEffect filter="image" prLst="opacity: 0.1">
                                      <p:cBhvr rctx="IE">
                                        <p:cTn id="28" dur="indefinite"/>
                                        <p:tgtEl>
                                          <p:spTgt spid="36"/>
                                        </p:tgtEl>
                                      </p:cBhvr>
                                    </p:animEffect>
                                  </p:childTnLst>
                                </p:cTn>
                              </p:par>
                              <p:par>
                                <p:cTn id="29" presetID="9" presetClass="emph" presetSubtype="0" nodeType="withEffect">
                                  <p:stCondLst>
                                    <p:cond delay="0"/>
                                  </p:stCondLst>
                                  <p:childTnLst>
                                    <p:set>
                                      <p:cBhvr>
                                        <p:cTn id="30" dur="indefinite"/>
                                        <p:tgtEl>
                                          <p:spTgt spid="46"/>
                                        </p:tgtEl>
                                        <p:attrNameLst>
                                          <p:attrName>style.opacity</p:attrName>
                                        </p:attrNameLst>
                                      </p:cBhvr>
                                      <p:to>
                                        <p:strVal val="0.1"/>
                                      </p:to>
                                    </p:set>
                                    <p:animEffect filter="image" prLst="opacity: 0.1">
                                      <p:cBhvr rctx="IE">
                                        <p:cTn id="31" dur="indefinite"/>
                                        <p:tgtEl>
                                          <p:spTgt spid="46"/>
                                        </p:tgtEl>
                                      </p:cBhvr>
                                    </p:animEffect>
                                  </p:childTnLst>
                                </p:cTn>
                              </p:par>
                              <p:par>
                                <p:cTn id="32" presetID="9" presetClass="emph" presetSubtype="0" grpId="0" nodeType="withEffect">
                                  <p:stCondLst>
                                    <p:cond delay="0"/>
                                  </p:stCondLst>
                                  <p:childTnLst>
                                    <p:set>
                                      <p:cBhvr>
                                        <p:cTn id="33" dur="indefinite"/>
                                        <p:tgtEl>
                                          <p:spTgt spid="35"/>
                                        </p:tgtEl>
                                        <p:attrNameLst>
                                          <p:attrName>style.opacity</p:attrName>
                                        </p:attrNameLst>
                                      </p:cBhvr>
                                      <p:to>
                                        <p:strVal val="0.1"/>
                                      </p:to>
                                    </p:set>
                                    <p:animEffect filter="image" prLst="opacity: 0.1">
                                      <p:cBhvr rctx="IE">
                                        <p:cTn id="34" dur="indefinite"/>
                                        <p:tgtEl>
                                          <p:spTgt spid="35"/>
                                        </p:tgtEl>
                                      </p:cBhvr>
                                    </p:animEffect>
                                  </p:childTnLst>
                                </p:cTn>
                              </p:par>
                              <p:par>
                                <p:cTn id="35" presetID="9" presetClass="emph" presetSubtype="0" nodeType="withEffect">
                                  <p:stCondLst>
                                    <p:cond delay="0"/>
                                  </p:stCondLst>
                                  <p:childTnLst>
                                    <p:set>
                                      <p:cBhvr>
                                        <p:cTn id="36" dur="indefinite"/>
                                        <p:tgtEl>
                                          <p:spTgt spid="39"/>
                                        </p:tgtEl>
                                        <p:attrNameLst>
                                          <p:attrName>style.opacity</p:attrName>
                                        </p:attrNameLst>
                                      </p:cBhvr>
                                      <p:to>
                                        <p:strVal val="0.1"/>
                                      </p:to>
                                    </p:set>
                                    <p:animEffect filter="image" prLst="opacity: 0.1">
                                      <p:cBhvr rctx="IE">
                                        <p:cTn id="37" dur="indefinite"/>
                                        <p:tgtEl>
                                          <p:spTgt spid="39"/>
                                        </p:tgtEl>
                                      </p:cBhvr>
                                    </p:animEffect>
                                  </p:childTnLst>
                                </p:cTn>
                              </p:par>
                              <p:par>
                                <p:cTn id="38" presetID="9" presetClass="emph" presetSubtype="0" grpId="0" nodeType="withEffect">
                                  <p:stCondLst>
                                    <p:cond delay="0"/>
                                  </p:stCondLst>
                                  <p:childTnLst>
                                    <p:set>
                                      <p:cBhvr>
                                        <p:cTn id="39" dur="indefinite"/>
                                        <p:tgtEl>
                                          <p:spTgt spid="34"/>
                                        </p:tgtEl>
                                        <p:attrNameLst>
                                          <p:attrName>style.opacity</p:attrName>
                                        </p:attrNameLst>
                                      </p:cBhvr>
                                      <p:to>
                                        <p:strVal val="0.1"/>
                                      </p:to>
                                    </p:set>
                                    <p:animEffect filter="image" prLst="opacity: 0.1">
                                      <p:cBhvr rctx="IE">
                                        <p:cTn id="40" dur="indefinite"/>
                                        <p:tgtEl>
                                          <p:spTgt spid="34"/>
                                        </p:tgtEl>
                                      </p:cBhvr>
                                    </p:animEffect>
                                  </p:childTnLst>
                                </p:cTn>
                              </p:par>
                              <p:par>
                                <p:cTn id="41" presetID="9" presetClass="emph" presetSubtype="0" nodeType="withEffect">
                                  <p:stCondLst>
                                    <p:cond delay="0"/>
                                  </p:stCondLst>
                                  <p:childTnLst>
                                    <p:set>
                                      <p:cBhvr>
                                        <p:cTn id="42" dur="indefinite"/>
                                        <p:tgtEl>
                                          <p:spTgt spid="40"/>
                                        </p:tgtEl>
                                        <p:attrNameLst>
                                          <p:attrName>style.opacity</p:attrName>
                                        </p:attrNameLst>
                                      </p:cBhvr>
                                      <p:to>
                                        <p:strVal val="0.1"/>
                                      </p:to>
                                    </p:set>
                                    <p:animEffect filter="image" prLst="opacity: 0.1">
                                      <p:cBhvr rctx="IE">
                                        <p:cTn id="43" dur="indefinite"/>
                                        <p:tgtEl>
                                          <p:spTgt spid="40"/>
                                        </p:tgtEl>
                                      </p:cBhvr>
                                    </p:animEffect>
                                  </p:childTnLst>
                                </p:cTn>
                              </p:par>
                              <p:par>
                                <p:cTn id="44" presetID="9" presetClass="emph" presetSubtype="0" nodeType="withEffect">
                                  <p:stCondLst>
                                    <p:cond delay="0"/>
                                  </p:stCondLst>
                                  <p:childTnLst>
                                    <p:set>
                                      <p:cBhvr>
                                        <p:cTn id="45" dur="indefinite"/>
                                        <p:tgtEl>
                                          <p:spTgt spid="41"/>
                                        </p:tgtEl>
                                        <p:attrNameLst>
                                          <p:attrName>style.opacity</p:attrName>
                                        </p:attrNameLst>
                                      </p:cBhvr>
                                      <p:to>
                                        <p:strVal val="0.25"/>
                                      </p:to>
                                    </p:set>
                                    <p:animEffect filter="image" prLst="opacity: 0.25">
                                      <p:cBhvr rctx="IE">
                                        <p:cTn id="46" dur="indefinite"/>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65151EF-D4C6-4DC2-8D2A-F521C9316B46}"/>
              </a:ext>
            </a:extLst>
          </p:cNvPr>
          <p:cNvSpPr>
            <a:spLocks noGrp="1"/>
          </p:cNvSpPr>
          <p:nvPr>
            <p:ph type="dt" sz="half" idx="10"/>
          </p:nvPr>
        </p:nvSpPr>
        <p:spPr/>
        <p:txBody>
          <a:bodyPr/>
          <a:lstStyle/>
          <a:p>
            <a:r>
              <a:rPr lang="en-US"/>
              <a:t>10/31/17</a:t>
            </a:r>
          </a:p>
        </p:txBody>
      </p:sp>
      <p:sp>
        <p:nvSpPr>
          <p:cNvPr id="5" name="Footer Placeholder 4">
            <a:extLst>
              <a:ext uri="{FF2B5EF4-FFF2-40B4-BE49-F238E27FC236}">
                <a16:creationId xmlns:a16="http://schemas.microsoft.com/office/drawing/2014/main" id="{075BA53E-F433-4FEB-8693-64265408F342}"/>
              </a:ext>
            </a:extLst>
          </p:cNvPr>
          <p:cNvSpPr>
            <a:spLocks noGrp="1"/>
          </p:cNvSpPr>
          <p:nvPr>
            <p:ph type="ftr" sz="quarter" idx="11"/>
          </p:nvPr>
        </p:nvSpPr>
        <p:spPr/>
        <p:txBody>
          <a:bodyPr/>
          <a:lstStyle/>
          <a:p>
            <a:r>
              <a:rPr lang="en-US"/>
              <a:t>ASE 2017</a:t>
            </a:r>
          </a:p>
        </p:txBody>
      </p:sp>
      <p:sp>
        <p:nvSpPr>
          <p:cNvPr id="6" name="Slide Number Placeholder 5">
            <a:extLst>
              <a:ext uri="{FF2B5EF4-FFF2-40B4-BE49-F238E27FC236}">
                <a16:creationId xmlns:a16="http://schemas.microsoft.com/office/drawing/2014/main" id="{90A5CD7D-F898-4F8E-8FA7-C6023DEBAA9B}"/>
              </a:ext>
            </a:extLst>
          </p:cNvPr>
          <p:cNvSpPr>
            <a:spLocks noGrp="1"/>
          </p:cNvSpPr>
          <p:nvPr>
            <p:ph type="sldNum" sz="quarter" idx="12"/>
          </p:nvPr>
        </p:nvSpPr>
        <p:spPr/>
        <p:txBody>
          <a:bodyPr/>
          <a:lstStyle/>
          <a:p>
            <a:fld id="{906745D7-5DCD-445B-BDED-754FAF3E7806}" type="slidenum">
              <a:rPr lang="en-US" smtClean="0"/>
              <a:t>13</a:t>
            </a:fld>
            <a:endParaRPr lang="en-US"/>
          </a:p>
        </p:txBody>
      </p:sp>
      <p:sp>
        <p:nvSpPr>
          <p:cNvPr id="7" name="TextBox 6">
            <a:extLst>
              <a:ext uri="{FF2B5EF4-FFF2-40B4-BE49-F238E27FC236}">
                <a16:creationId xmlns:a16="http://schemas.microsoft.com/office/drawing/2014/main" id="{F9ECFF72-83A4-4023-93E5-2572E4BBC6A3}"/>
              </a:ext>
            </a:extLst>
          </p:cNvPr>
          <p:cNvSpPr txBox="1"/>
          <p:nvPr/>
        </p:nvSpPr>
        <p:spPr>
          <a:xfrm>
            <a:off x="2324100" y="1212098"/>
            <a:ext cx="4457700" cy="1754326"/>
          </a:xfrm>
          <a:prstGeom prst="rect">
            <a:avLst/>
          </a:prstGeom>
          <a:noFill/>
          <a:ln>
            <a:solidFill>
              <a:schemeClr val="tx1"/>
            </a:solidFill>
            <a:prstDash val="dash"/>
          </a:ln>
        </p:spPr>
        <p:txBody>
          <a:bodyPr wrap="square" rtlCol="0">
            <a:spAutoFit/>
          </a:bodyPr>
          <a:lstStyle/>
          <a:p>
            <a:r>
              <a:rPr lang="en-US" dirty="0">
                <a:latin typeface="Courier New" panose="02070309020205020404" pitchFamily="49" charset="0"/>
                <a:cs typeface="Courier New" panose="02070309020205020404" pitchFamily="49" charset="0"/>
              </a:rPr>
              <a:t>01 class B extends A {</a:t>
            </a:r>
          </a:p>
          <a:p>
            <a:r>
              <a:rPr lang="en-US" dirty="0">
                <a:latin typeface="Courier New" panose="02070309020205020404" pitchFamily="49" charset="0"/>
                <a:cs typeface="Courier New" panose="02070309020205020404" pitchFamily="49" charset="0"/>
              </a:rPr>
              <a:t>06   b() {</a:t>
            </a:r>
          </a:p>
          <a:p>
            <a:r>
              <a:rPr lang="en-US" dirty="0">
                <a:latin typeface="Courier New" panose="02070309020205020404" pitchFamily="49" charset="0"/>
                <a:cs typeface="Courier New" panose="02070309020205020404" pitchFamily="49" charset="0"/>
              </a:rPr>
              <a:t>07     </a:t>
            </a:r>
            <a:r>
              <a:rPr lang="en-US" b="1" dirty="0">
                <a:latin typeface="Courier New" panose="02070309020205020404" pitchFamily="49" charset="0"/>
                <a:cs typeface="Courier New" panose="02070309020205020404" pitchFamily="49" charset="0"/>
              </a:rPr>
              <a:t>tv0</a:t>
            </a:r>
            <a:r>
              <a:rPr lang="en-US" dirty="0">
                <a:latin typeface="Courier New" panose="02070309020205020404" pitchFamily="49" charset="0"/>
                <a:cs typeface="Courier New" panose="02070309020205020404" pitchFamily="49" charset="0"/>
              </a:rPr>
              <a:t> = </a:t>
            </a:r>
            <a:r>
              <a:rPr lang="en-US" dirty="0" err="1">
                <a:latin typeface="Courier New" panose="02070309020205020404" pitchFamily="49" charset="0"/>
                <a:cs typeface="Courier New" panose="02070309020205020404" pitchFamily="49" charset="0"/>
              </a:rPr>
              <a:t>findViewById</a:t>
            </a:r>
            <a:r>
              <a:rPr lang="en-US" dirty="0">
                <a:latin typeface="Courier New" panose="02070309020205020404" pitchFamily="49" charset="0"/>
                <a:cs typeface="Courier New" panose="02070309020205020404" pitchFamily="49" charset="0"/>
              </a:rPr>
              <a:t>(</a:t>
            </a:r>
            <a:r>
              <a:rPr lang="en-US" b="1" dirty="0">
                <a:solidFill>
                  <a:srgbClr val="00B0F0"/>
                </a:solidFill>
                <a:latin typeface="Courier New" panose="02070309020205020404" pitchFamily="49" charset="0"/>
                <a:cs typeface="Courier New" panose="02070309020205020404" pitchFamily="49" charset="0"/>
              </a:rPr>
              <a:t>id0</a:t>
            </a:r>
            <a:r>
              <a:rPr lang="en-US"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08     tv0.setText(data);</a:t>
            </a:r>
          </a:p>
          <a:p>
            <a:r>
              <a:rPr lang="en-US" dirty="0">
                <a:latin typeface="Courier New" panose="02070309020205020404" pitchFamily="49" charset="0"/>
                <a:cs typeface="Courier New" panose="02070309020205020404" pitchFamily="49" charset="0"/>
              </a:rPr>
              <a:t>09   }</a:t>
            </a:r>
          </a:p>
          <a:p>
            <a:r>
              <a:rPr lang="en-US" dirty="0">
                <a:latin typeface="Courier New" panose="02070309020205020404" pitchFamily="49" charset="0"/>
                <a:cs typeface="Courier New" panose="02070309020205020404" pitchFamily="49" charset="0"/>
              </a:rPr>
              <a:t>10 }</a:t>
            </a:r>
          </a:p>
        </p:txBody>
      </p:sp>
      <p:sp>
        <p:nvSpPr>
          <p:cNvPr id="10" name="TextBox 9">
            <a:extLst>
              <a:ext uri="{FF2B5EF4-FFF2-40B4-BE49-F238E27FC236}">
                <a16:creationId xmlns:a16="http://schemas.microsoft.com/office/drawing/2014/main" id="{B0DC5A52-813F-4122-9F20-37E6A918894C}"/>
              </a:ext>
            </a:extLst>
          </p:cNvPr>
          <p:cNvSpPr txBox="1"/>
          <p:nvPr/>
        </p:nvSpPr>
        <p:spPr>
          <a:xfrm>
            <a:off x="2324100" y="3628329"/>
            <a:ext cx="4457700" cy="2031325"/>
          </a:xfrm>
          <a:prstGeom prst="rect">
            <a:avLst/>
          </a:prstGeom>
          <a:noFill/>
          <a:ln>
            <a:solidFill>
              <a:srgbClr val="FFC000"/>
            </a:solidFill>
            <a:prstDash val="dash"/>
          </a:ln>
        </p:spPr>
        <p:txBody>
          <a:bodyPr wrap="square" rtlCol="0">
            <a:spAutoFit/>
          </a:bodyPr>
          <a:lstStyle/>
          <a:p>
            <a:r>
              <a:rPr lang="en-US" dirty="0">
                <a:latin typeface="Courier New" panose="02070309020205020404" pitchFamily="49" charset="0"/>
                <a:cs typeface="Courier New" panose="02070309020205020404" pitchFamily="49" charset="0"/>
              </a:rPr>
              <a:t>11 class C extends A {</a:t>
            </a:r>
          </a:p>
          <a:p>
            <a:r>
              <a:rPr lang="en-US" dirty="0">
                <a:latin typeface="Courier New" panose="02070309020205020404" pitchFamily="49" charset="0"/>
                <a:cs typeface="Courier New" panose="02070309020205020404" pitchFamily="49" charset="0"/>
              </a:rPr>
              <a:t>16   d() {</a:t>
            </a:r>
          </a:p>
          <a:p>
            <a:r>
              <a:rPr lang="en-US" dirty="0">
                <a:latin typeface="Courier New" panose="02070309020205020404" pitchFamily="49" charset="0"/>
                <a:cs typeface="Courier New" panose="02070309020205020404" pitchFamily="49" charset="0"/>
              </a:rPr>
              <a:t>18     </a:t>
            </a:r>
            <a:r>
              <a:rPr lang="en-US" b="1" dirty="0">
                <a:latin typeface="Courier New" panose="02070309020205020404" pitchFamily="49" charset="0"/>
                <a:cs typeface="Courier New" panose="02070309020205020404" pitchFamily="49" charset="0"/>
              </a:rPr>
              <a:t>tv1</a:t>
            </a:r>
            <a:r>
              <a:rPr lang="en-US" dirty="0">
                <a:latin typeface="Courier New" panose="02070309020205020404" pitchFamily="49" charset="0"/>
                <a:cs typeface="Courier New" panose="02070309020205020404" pitchFamily="49" charset="0"/>
              </a:rPr>
              <a:t> = </a:t>
            </a:r>
            <a:r>
              <a:rPr lang="en-US" dirty="0" err="1">
                <a:latin typeface="Courier New" panose="02070309020205020404" pitchFamily="49" charset="0"/>
                <a:cs typeface="Courier New" panose="02070309020205020404" pitchFamily="49" charset="0"/>
              </a:rPr>
              <a:t>findViewById</a:t>
            </a:r>
            <a:r>
              <a:rPr lang="en-US" dirty="0">
                <a:latin typeface="Courier New" panose="02070309020205020404" pitchFamily="49" charset="0"/>
                <a:cs typeface="Courier New" panose="02070309020205020404" pitchFamily="49" charset="0"/>
              </a:rPr>
              <a:t>(</a:t>
            </a:r>
            <a:r>
              <a:rPr lang="en-US" b="1" dirty="0">
                <a:solidFill>
                  <a:srgbClr val="00B0F0"/>
                </a:solidFill>
                <a:latin typeface="Courier New" panose="02070309020205020404" pitchFamily="49" charset="0"/>
                <a:cs typeface="Courier New" panose="02070309020205020404" pitchFamily="49" charset="0"/>
              </a:rPr>
              <a:t>id1</a:t>
            </a:r>
            <a:r>
              <a:rPr lang="en-US"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19     tv1.setText(</a:t>
            </a:r>
            <a:r>
              <a:rPr lang="en-US" dirty="0" err="1">
                <a:latin typeface="Courier New" panose="02070309020205020404" pitchFamily="49" charset="0"/>
                <a:cs typeface="Courier New" panose="02070309020205020404" pitchFamily="49" charset="0"/>
              </a:rPr>
              <a:t>ss</a:t>
            </a:r>
            <a:r>
              <a:rPr lang="en-US" dirty="0">
                <a:latin typeface="Courier New" panose="02070309020205020404" pitchFamily="49" charset="0"/>
                <a:cs typeface="Courier New" panose="02070309020205020404" pitchFamily="49" charset="0"/>
              </a:rPr>
              <a:t>[0]);</a:t>
            </a:r>
          </a:p>
          <a:p>
            <a:r>
              <a:rPr lang="en-US" dirty="0">
                <a:latin typeface="Courier New" panose="02070309020205020404" pitchFamily="49" charset="0"/>
                <a:cs typeface="Courier New" panose="02070309020205020404" pitchFamily="49" charset="0"/>
              </a:rPr>
              <a:t>20     tv2 = </a:t>
            </a:r>
            <a:r>
              <a:rPr lang="en-US" dirty="0" err="1">
                <a:latin typeface="Courier New" panose="02070309020205020404" pitchFamily="49" charset="0"/>
                <a:cs typeface="Courier New" panose="02070309020205020404" pitchFamily="49" charset="0"/>
              </a:rPr>
              <a:t>findViewById</a:t>
            </a:r>
            <a:r>
              <a:rPr lang="en-US" dirty="0">
                <a:latin typeface="Courier New" panose="02070309020205020404" pitchFamily="49" charset="0"/>
                <a:cs typeface="Courier New" panose="02070309020205020404" pitchFamily="49" charset="0"/>
              </a:rPr>
              <a:t>(id2);</a:t>
            </a:r>
          </a:p>
          <a:p>
            <a:r>
              <a:rPr lang="en-US" dirty="0">
                <a:latin typeface="Courier New" panose="02070309020205020404" pitchFamily="49" charset="0"/>
                <a:cs typeface="Courier New" panose="02070309020205020404" pitchFamily="49" charset="0"/>
              </a:rPr>
              <a:t>22   }</a:t>
            </a:r>
          </a:p>
          <a:p>
            <a:r>
              <a:rPr lang="en-US" dirty="0">
                <a:latin typeface="Courier New" panose="02070309020205020404" pitchFamily="49" charset="0"/>
                <a:cs typeface="Courier New" panose="02070309020205020404" pitchFamily="49" charset="0"/>
              </a:rPr>
              <a:t>23 }</a:t>
            </a:r>
          </a:p>
        </p:txBody>
      </p:sp>
      <p:sp>
        <p:nvSpPr>
          <p:cNvPr id="11" name="Rectangle 10">
            <a:extLst>
              <a:ext uri="{FF2B5EF4-FFF2-40B4-BE49-F238E27FC236}">
                <a16:creationId xmlns:a16="http://schemas.microsoft.com/office/drawing/2014/main" id="{E5EE20BE-8553-4374-8C5A-A0DF9E7F721B}"/>
              </a:ext>
            </a:extLst>
          </p:cNvPr>
          <p:cNvSpPr/>
          <p:nvPr/>
        </p:nvSpPr>
        <p:spPr>
          <a:xfrm>
            <a:off x="2324100" y="1777285"/>
            <a:ext cx="4457700" cy="31197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37CE519-1B1C-4067-9DA8-EAC0CC1C1704}"/>
              </a:ext>
            </a:extLst>
          </p:cNvPr>
          <p:cNvSpPr/>
          <p:nvPr/>
        </p:nvSpPr>
        <p:spPr>
          <a:xfrm>
            <a:off x="2324100" y="4193424"/>
            <a:ext cx="4457700" cy="31197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3CA0D59A-F540-42D9-9AFE-68AC42C1C971}"/>
                  </a:ext>
                </a:extLst>
              </p:cNvPr>
              <p:cNvSpPr txBox="1"/>
              <p:nvPr/>
            </p:nvSpPr>
            <p:spPr>
              <a:xfrm>
                <a:off x="6939164" y="1872849"/>
                <a:ext cx="1312840" cy="369332"/>
              </a:xfrm>
              <a:prstGeom prst="rect">
                <a:avLst/>
              </a:prstGeom>
              <a:noFill/>
            </p:spPr>
            <p:txBody>
              <a:bodyPr wrap="square" rtlCol="0">
                <a:spAutoFit/>
              </a:bodyPr>
              <a:lstStyle/>
              <a:p>
                <a:r>
                  <a:rPr lang="en-US" b="1" dirty="0"/>
                  <a:t>{tv0,</a:t>
                </a:r>
                <a:r>
                  <a:rPr lang="en-US" dirty="0"/>
                  <a:t> </a:t>
                </a:r>
                <a:r>
                  <a:rPr lang="en-US" b="1" dirty="0">
                    <a:solidFill>
                      <a:srgbClr val="FF0000"/>
                    </a:solidFill>
                  </a:rPr>
                  <a:t>L07</a:t>
                </a:r>
                <a:r>
                  <a:rPr lang="en-US" b="1" dirty="0"/>
                  <a:t>}</a:t>
                </a:r>
                <a14:m>
                  <m:oMath xmlns:m="http://schemas.openxmlformats.org/officeDocument/2006/math">
                    <m:r>
                      <m:rPr>
                        <m:sty m:val="p"/>
                      </m:rPr>
                      <a:rPr lang="el-GR" i="1" baseline="-25000">
                        <a:latin typeface="Cambria Math" panose="02040503050406030204" pitchFamily="18" charset="0"/>
                      </a:rPr>
                      <m:t>ε</m:t>
                    </m:r>
                    <m:r>
                      <a:rPr lang="en-US" baseline="-25000">
                        <a:latin typeface="Cambria Math" panose="02040503050406030204" pitchFamily="18" charset="0"/>
                      </a:rPr>
                      <m:t>0</m:t>
                    </m:r>
                  </m:oMath>
                </a14:m>
                <a:r>
                  <a:rPr lang="en-US" dirty="0"/>
                  <a:t>  </a:t>
                </a:r>
              </a:p>
            </p:txBody>
          </p:sp>
        </mc:Choice>
        <mc:Fallback xmlns="">
          <p:sp>
            <p:nvSpPr>
              <p:cNvPr id="13" name="TextBox 12">
                <a:extLst>
                  <a:ext uri="{FF2B5EF4-FFF2-40B4-BE49-F238E27FC236}">
                    <a16:creationId xmlns:a16="http://schemas.microsoft.com/office/drawing/2014/main" id="{3CA0D59A-F540-42D9-9AFE-68AC42C1C971}"/>
                  </a:ext>
                </a:extLst>
              </p:cNvPr>
              <p:cNvSpPr txBox="1">
                <a:spLocks noRot="1" noChangeAspect="1" noMove="1" noResize="1" noEditPoints="1" noAdjustHandles="1" noChangeArrowheads="1" noChangeShapeType="1" noTextEdit="1"/>
              </p:cNvSpPr>
              <p:nvPr/>
            </p:nvSpPr>
            <p:spPr>
              <a:xfrm>
                <a:off x="6939164" y="1872849"/>
                <a:ext cx="1312840" cy="369332"/>
              </a:xfrm>
              <a:prstGeom prst="rect">
                <a:avLst/>
              </a:prstGeom>
              <a:blipFill>
                <a:blip r:embed="rId3"/>
                <a:stretch>
                  <a:fillRect l="-3704" t="-8197" b="-24590"/>
                </a:stretch>
              </a:blipFill>
            </p:spPr>
            <p:txBody>
              <a:bodyPr/>
              <a:lstStyle/>
              <a:p>
                <a:r>
                  <a:rPr lang="en-US">
                    <a:noFill/>
                  </a:rPr>
                  <a:t> </a:t>
                </a:r>
              </a:p>
            </p:txBody>
          </p:sp>
        </mc:Fallback>
      </mc:AlternateContent>
      <p:sp>
        <p:nvSpPr>
          <p:cNvPr id="14" name="TextBox 13">
            <a:extLst>
              <a:ext uri="{FF2B5EF4-FFF2-40B4-BE49-F238E27FC236}">
                <a16:creationId xmlns:a16="http://schemas.microsoft.com/office/drawing/2014/main" id="{B62B0D36-D379-46F9-85D8-1484B6A53940}"/>
              </a:ext>
            </a:extLst>
          </p:cNvPr>
          <p:cNvSpPr txBox="1"/>
          <p:nvPr/>
        </p:nvSpPr>
        <p:spPr>
          <a:xfrm>
            <a:off x="8877838" y="2849434"/>
            <a:ext cx="1378039" cy="369332"/>
          </a:xfrm>
          <a:prstGeom prst="rect">
            <a:avLst/>
          </a:prstGeom>
          <a:noFill/>
        </p:spPr>
        <p:txBody>
          <a:bodyPr wrap="square" rtlCol="0">
            <a:spAutoFit/>
          </a:bodyPr>
          <a:lstStyle/>
          <a:p>
            <a:r>
              <a:rPr lang="en-US" b="1" dirty="0" err="1"/>
              <a:t>UIRelated</a:t>
            </a:r>
            <a:endParaRPr lang="en-US" b="1" dirty="0"/>
          </a:p>
        </p:txBody>
      </p:sp>
      <p:cxnSp>
        <p:nvCxnSpPr>
          <p:cNvPr id="16" name="Straight Arrow Connector 15">
            <a:extLst>
              <a:ext uri="{FF2B5EF4-FFF2-40B4-BE49-F238E27FC236}">
                <a16:creationId xmlns:a16="http://schemas.microsoft.com/office/drawing/2014/main" id="{153B35F7-A52F-4641-808B-AAC4E6C392C8}"/>
              </a:ext>
            </a:extLst>
          </p:cNvPr>
          <p:cNvCxnSpPr>
            <a:cxnSpLocks/>
            <a:stCxn id="13" idx="2"/>
            <a:endCxn id="14" idx="1"/>
          </p:cNvCxnSpPr>
          <p:nvPr/>
        </p:nvCxnSpPr>
        <p:spPr>
          <a:xfrm>
            <a:off x="7595585" y="2242182"/>
            <a:ext cx="1282253" cy="79191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B71299CB-5BA5-4070-8E2C-2C57EAC7F39C}"/>
              </a:ext>
            </a:extLst>
          </p:cNvPr>
          <p:cNvCxnSpPr>
            <a:cxnSpLocks/>
            <a:stCxn id="28" idx="0"/>
            <a:endCxn id="14" idx="1"/>
          </p:cNvCxnSpPr>
          <p:nvPr/>
        </p:nvCxnSpPr>
        <p:spPr>
          <a:xfrm flipV="1">
            <a:off x="7582705" y="3034101"/>
            <a:ext cx="1295132" cy="89076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3352361F-E884-4E00-9EA8-11672658FB1E}"/>
              </a:ext>
            </a:extLst>
          </p:cNvPr>
          <p:cNvSpPr txBox="1"/>
          <p:nvPr/>
        </p:nvSpPr>
        <p:spPr>
          <a:xfrm>
            <a:off x="8456053" y="456108"/>
            <a:ext cx="3052293" cy="646331"/>
          </a:xfrm>
          <a:prstGeom prst="rect">
            <a:avLst/>
          </a:prstGeom>
          <a:noFill/>
          <a:ln>
            <a:solidFill>
              <a:schemeClr val="accent6">
                <a:lumMod val="60000"/>
                <a:lumOff val="40000"/>
              </a:schemeClr>
            </a:solidFill>
          </a:ln>
        </p:spPr>
        <p:txBody>
          <a:bodyPr wrap="square" rtlCol="0">
            <a:spAutoFit/>
          </a:bodyPr>
          <a:lstStyle/>
          <a:p>
            <a:r>
              <a:rPr lang="en-US" b="1" dirty="0">
                <a:solidFill>
                  <a:srgbClr val="00B0F0"/>
                </a:solidFill>
              </a:rPr>
              <a:t>id0</a:t>
            </a:r>
            <a:r>
              <a:rPr lang="en-US" dirty="0"/>
              <a:t> and </a:t>
            </a:r>
            <a:r>
              <a:rPr lang="en-US" b="1" dirty="0">
                <a:solidFill>
                  <a:srgbClr val="00B0F0"/>
                </a:solidFill>
              </a:rPr>
              <a:t>id1</a:t>
            </a:r>
            <a:r>
              <a:rPr lang="en-US" b="1" i="1" dirty="0"/>
              <a:t> </a:t>
            </a:r>
            <a:r>
              <a:rPr lang="en-US" dirty="0"/>
              <a:t>are the IDs of the user specified UI elements.</a:t>
            </a:r>
            <a:endParaRPr lang="en-US" b="1" dirty="0"/>
          </a:p>
        </p:txBody>
      </p:sp>
      <p:sp>
        <p:nvSpPr>
          <p:cNvPr id="24" name="TextBox 23">
            <a:extLst>
              <a:ext uri="{FF2B5EF4-FFF2-40B4-BE49-F238E27FC236}">
                <a16:creationId xmlns:a16="http://schemas.microsoft.com/office/drawing/2014/main" id="{3183A102-B53B-488D-8F18-21F6BED76638}"/>
              </a:ext>
            </a:extLst>
          </p:cNvPr>
          <p:cNvSpPr txBox="1"/>
          <p:nvPr/>
        </p:nvSpPr>
        <p:spPr>
          <a:xfrm>
            <a:off x="8456053" y="5003916"/>
            <a:ext cx="3052293" cy="923330"/>
          </a:xfrm>
          <a:prstGeom prst="rect">
            <a:avLst/>
          </a:prstGeom>
          <a:noFill/>
          <a:ln>
            <a:solidFill>
              <a:schemeClr val="accent6">
                <a:lumMod val="60000"/>
                <a:lumOff val="40000"/>
              </a:schemeClr>
            </a:solidFill>
          </a:ln>
        </p:spPr>
        <p:txBody>
          <a:bodyPr wrap="square" rtlCol="0">
            <a:spAutoFit/>
          </a:bodyPr>
          <a:lstStyle/>
          <a:p>
            <a:r>
              <a:rPr lang="en-US" b="1" dirty="0"/>
              <a:t>id2</a:t>
            </a:r>
            <a:r>
              <a:rPr lang="en-US" dirty="0"/>
              <a:t> is not related to any user specified UI elements, so </a:t>
            </a:r>
            <a:r>
              <a:rPr lang="en-US" u="sng" dirty="0"/>
              <a:t>line 20</a:t>
            </a:r>
            <a:r>
              <a:rPr lang="en-US" dirty="0"/>
              <a:t> and </a:t>
            </a:r>
            <a:r>
              <a:rPr lang="en-US" u="sng" dirty="0"/>
              <a:t>tv2</a:t>
            </a:r>
            <a:r>
              <a:rPr lang="en-US" dirty="0"/>
              <a:t> are not typed.</a:t>
            </a:r>
            <a:endParaRPr lang="en-US" b="1" dirty="0"/>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46CC2809-2D0C-4BE9-9EA0-010AF62ADD94}"/>
                  </a:ext>
                </a:extLst>
              </p:cNvPr>
              <p:cNvSpPr txBox="1"/>
              <p:nvPr/>
            </p:nvSpPr>
            <p:spPr>
              <a:xfrm>
                <a:off x="2152650" y="244700"/>
                <a:ext cx="2948268" cy="646331"/>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14:m>
                  <m:oMath xmlns:m="http://schemas.openxmlformats.org/officeDocument/2006/math">
                    <m:r>
                      <m:rPr>
                        <m:sty m:val="p"/>
                      </m:rPr>
                      <a:rPr lang="el-GR" i="1">
                        <a:latin typeface="Cambria Math" panose="02040503050406030204" pitchFamily="18" charset="0"/>
                      </a:rPr>
                      <m:t>ε</m:t>
                    </m:r>
                    <m:r>
                      <a:rPr lang="en-US">
                        <a:latin typeface="Cambria Math" panose="02040503050406030204" pitchFamily="18" charset="0"/>
                      </a:rPr>
                      <m:t>0</m:t>
                    </m:r>
                  </m:oMath>
                </a14:m>
                <a:r>
                  <a:rPr lang="en-US" dirty="0"/>
                  <a:t> : calling context of </a:t>
                </a:r>
                <a:r>
                  <a:rPr lang="en-US" dirty="0" err="1"/>
                  <a:t>B.b</a:t>
                </a:r>
                <a:r>
                  <a:rPr lang="en-US" dirty="0"/>
                  <a:t>()</a:t>
                </a:r>
              </a:p>
              <a:p>
                <a:pPr marL="285750" indent="-285750">
                  <a:buFont typeface="Arial" panose="020B0604020202020204" pitchFamily="34" charset="0"/>
                  <a:buChar char="•"/>
                </a:pPr>
                <a14:m>
                  <m:oMath xmlns:m="http://schemas.openxmlformats.org/officeDocument/2006/math">
                    <m:r>
                      <m:rPr>
                        <m:sty m:val="p"/>
                      </m:rPr>
                      <a:rPr lang="el-GR" i="1">
                        <a:latin typeface="Cambria Math" panose="02040503050406030204" pitchFamily="18" charset="0"/>
                      </a:rPr>
                      <m:t>ε</m:t>
                    </m:r>
                  </m:oMath>
                </a14:m>
                <a:r>
                  <a:rPr lang="en-US" dirty="0"/>
                  <a:t>1 : calling context of </a:t>
                </a:r>
                <a:r>
                  <a:rPr lang="en-US" dirty="0" err="1"/>
                  <a:t>C.d</a:t>
                </a:r>
                <a:r>
                  <a:rPr lang="en-US" dirty="0"/>
                  <a:t>()</a:t>
                </a:r>
              </a:p>
            </p:txBody>
          </p:sp>
        </mc:Choice>
        <mc:Fallback xmlns="">
          <p:sp>
            <p:nvSpPr>
              <p:cNvPr id="25" name="TextBox 24">
                <a:extLst>
                  <a:ext uri="{FF2B5EF4-FFF2-40B4-BE49-F238E27FC236}">
                    <a16:creationId xmlns:a16="http://schemas.microsoft.com/office/drawing/2014/main" id="{46CC2809-2D0C-4BE9-9EA0-010AF62ADD94}"/>
                  </a:ext>
                </a:extLst>
              </p:cNvPr>
              <p:cNvSpPr txBox="1">
                <a:spLocks noRot="1" noChangeAspect="1" noMove="1" noResize="1" noEditPoints="1" noAdjustHandles="1" noChangeArrowheads="1" noChangeShapeType="1" noTextEdit="1"/>
              </p:cNvSpPr>
              <p:nvPr/>
            </p:nvSpPr>
            <p:spPr>
              <a:xfrm>
                <a:off x="2152650" y="244700"/>
                <a:ext cx="2948268" cy="646331"/>
              </a:xfrm>
              <a:prstGeom prst="rect">
                <a:avLst/>
              </a:prstGeom>
              <a:blipFill>
                <a:blip r:embed="rId4"/>
                <a:stretch>
                  <a:fillRect l="-1029" t="-3704" r="-1440" b="-12963"/>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68015039-182E-4045-BA1E-0A9C42580830}"/>
                  </a:ext>
                </a:extLst>
              </p:cNvPr>
              <p:cNvSpPr txBox="1"/>
              <p:nvPr/>
            </p:nvSpPr>
            <p:spPr>
              <a:xfrm>
                <a:off x="6939164" y="3924869"/>
                <a:ext cx="1287082" cy="369332"/>
              </a:xfrm>
              <a:prstGeom prst="rect">
                <a:avLst/>
              </a:prstGeom>
              <a:noFill/>
            </p:spPr>
            <p:txBody>
              <a:bodyPr wrap="square" rtlCol="0">
                <a:spAutoFit/>
              </a:bodyPr>
              <a:lstStyle/>
              <a:p>
                <a:r>
                  <a:rPr lang="en-US" b="1" dirty="0"/>
                  <a:t>{tv1,</a:t>
                </a:r>
                <a:r>
                  <a:rPr lang="en-US" dirty="0"/>
                  <a:t> </a:t>
                </a:r>
                <a:r>
                  <a:rPr lang="en-US" b="1" dirty="0">
                    <a:solidFill>
                      <a:srgbClr val="FF0000"/>
                    </a:solidFill>
                  </a:rPr>
                  <a:t>L18</a:t>
                </a:r>
                <a:r>
                  <a:rPr lang="en-US" b="1" dirty="0"/>
                  <a:t>}</a:t>
                </a:r>
                <a14:m>
                  <m:oMath xmlns:m="http://schemas.openxmlformats.org/officeDocument/2006/math">
                    <m:r>
                      <m:rPr>
                        <m:sty m:val="p"/>
                      </m:rPr>
                      <a:rPr lang="el-GR" i="1" baseline="-25000">
                        <a:latin typeface="Cambria Math" panose="02040503050406030204" pitchFamily="18" charset="0"/>
                      </a:rPr>
                      <m:t>ε</m:t>
                    </m:r>
                    <m:r>
                      <a:rPr lang="en-US" baseline="-25000">
                        <a:latin typeface="Cambria Math" panose="02040503050406030204" pitchFamily="18" charset="0"/>
                      </a:rPr>
                      <m:t>1</m:t>
                    </m:r>
                  </m:oMath>
                </a14:m>
                <a:r>
                  <a:rPr lang="en-US" dirty="0"/>
                  <a:t> </a:t>
                </a:r>
              </a:p>
            </p:txBody>
          </p:sp>
        </mc:Choice>
        <mc:Fallback xmlns="">
          <p:sp>
            <p:nvSpPr>
              <p:cNvPr id="28" name="TextBox 27">
                <a:extLst>
                  <a:ext uri="{FF2B5EF4-FFF2-40B4-BE49-F238E27FC236}">
                    <a16:creationId xmlns:a16="http://schemas.microsoft.com/office/drawing/2014/main" id="{68015039-182E-4045-BA1E-0A9C42580830}"/>
                  </a:ext>
                </a:extLst>
              </p:cNvPr>
              <p:cNvSpPr txBox="1">
                <a:spLocks noRot="1" noChangeAspect="1" noMove="1" noResize="1" noEditPoints="1" noAdjustHandles="1" noChangeArrowheads="1" noChangeShapeType="1" noTextEdit="1"/>
              </p:cNvSpPr>
              <p:nvPr/>
            </p:nvSpPr>
            <p:spPr>
              <a:xfrm>
                <a:off x="6939164" y="3924869"/>
                <a:ext cx="1287082" cy="369332"/>
              </a:xfrm>
              <a:prstGeom prst="rect">
                <a:avLst/>
              </a:prstGeom>
              <a:blipFill>
                <a:blip r:embed="rId5"/>
                <a:stretch>
                  <a:fillRect l="-3791" t="-10000" b="-26667"/>
                </a:stretch>
              </a:blipFill>
            </p:spPr>
            <p:txBody>
              <a:bodyPr/>
              <a:lstStyle/>
              <a:p>
                <a:r>
                  <a:rPr lang="en-US">
                    <a:noFill/>
                  </a:rPr>
                  <a:t> </a:t>
                </a:r>
              </a:p>
            </p:txBody>
          </p:sp>
        </mc:Fallback>
      </mc:AlternateContent>
    </p:spTree>
    <p:extLst>
      <p:ext uri="{BB962C8B-B14F-4D97-AF65-F5344CB8AC3E}">
        <p14:creationId xmlns:p14="http://schemas.microsoft.com/office/powerpoint/2010/main" val="1697905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left)">
                                      <p:cBhvr>
                                        <p:cTn id="10" dur="500"/>
                                        <p:tgtEl>
                                          <p:spTgt spid="28"/>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left)">
                                      <p:cBhvr>
                                        <p:cTn id="14" dur="750"/>
                                        <p:tgtEl>
                                          <p:spTgt spid="18"/>
                                        </p:tgtEl>
                                      </p:cBhvr>
                                    </p:animEffect>
                                  </p:childTnLst>
                                </p:cTn>
                              </p:par>
                              <p:par>
                                <p:cTn id="15" presetID="22" presetClass="entr" presetSubtype="8"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1250"/>
                            </p:stCondLst>
                            <p:childTnLst>
                              <p:par>
                                <p:cTn id="19" presetID="22" presetClass="entr" presetSubtype="8"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2F53C-0BB1-4B49-9A42-5ACC0250315D}"/>
              </a:ext>
            </a:extLst>
          </p:cNvPr>
          <p:cNvSpPr>
            <a:spLocks noGrp="1"/>
          </p:cNvSpPr>
          <p:nvPr>
            <p:ph type="title"/>
          </p:nvPr>
        </p:nvSpPr>
        <p:spPr/>
        <p:txBody>
          <a:bodyPr/>
          <a:lstStyle/>
          <a:p>
            <a:r>
              <a:rPr lang="en-US" dirty="0"/>
              <a:t>UI Element Tracking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041B85C-52FE-41F3-9587-CCEBBD988711}"/>
                  </a:ext>
                </a:extLst>
              </p:cNvPr>
              <p:cNvSpPr>
                <a:spLocks noGrp="1"/>
              </p:cNvSpPr>
              <p:nvPr>
                <p:ph idx="1"/>
              </p:nvPr>
            </p:nvSpPr>
            <p:spPr>
              <a:xfrm>
                <a:off x="838200" y="1825624"/>
                <a:ext cx="5678960" cy="2789027"/>
              </a:xfrm>
            </p:spPr>
            <p:txBody>
              <a:bodyPr>
                <a:normAutofit/>
              </a:bodyPr>
              <a:lstStyle/>
              <a:p>
                <a:r>
                  <a:rPr lang="en-US" dirty="0"/>
                  <a:t>Starting from where we discover the user specified UI elements, track all uses of the elements and type the correlated statements/variables with </a:t>
                </a:r>
                <a:r>
                  <a:rPr lang="en-US" b="1" dirty="0" err="1"/>
                  <a:t>UIRelated</a:t>
                </a:r>
                <a:r>
                  <a:rPr lang="en-US" dirty="0"/>
                  <a:t> in type context </a:t>
                </a:r>
                <a14:m>
                  <m:oMath xmlns:m="http://schemas.openxmlformats.org/officeDocument/2006/math">
                    <m:r>
                      <m:rPr>
                        <m:sty m:val="p"/>
                      </m:rPr>
                      <a:rPr lang="el-GR" i="1">
                        <a:latin typeface="Cambria Math" panose="02040503050406030204" pitchFamily="18" charset="0"/>
                      </a:rPr>
                      <m:t>Γ</m:t>
                    </m:r>
                    <m:r>
                      <a:rPr lang="en-US" i="1" baseline="-25000">
                        <a:latin typeface="Cambria Math" panose="02040503050406030204" pitchFamily="18" charset="0"/>
                      </a:rPr>
                      <m:t>1</m:t>
                    </m:r>
                  </m:oMath>
                </a14:m>
                <a:r>
                  <a:rPr lang="en-US" dirty="0"/>
                  <a:t>.</a:t>
                </a:r>
              </a:p>
            </p:txBody>
          </p:sp>
        </mc:Choice>
        <mc:Fallback xmlns="">
          <p:sp>
            <p:nvSpPr>
              <p:cNvPr id="3" name="Content Placeholder 2">
                <a:extLst>
                  <a:ext uri="{FF2B5EF4-FFF2-40B4-BE49-F238E27FC236}">
                    <a16:creationId xmlns:a16="http://schemas.microsoft.com/office/drawing/2014/main" id="{D041B85C-52FE-41F3-9587-CCEBBD988711}"/>
                  </a:ext>
                </a:extLst>
              </p:cNvPr>
              <p:cNvSpPr>
                <a:spLocks noGrp="1" noRot="1" noChangeAspect="1" noMove="1" noResize="1" noEditPoints="1" noAdjustHandles="1" noChangeArrowheads="1" noChangeShapeType="1" noTextEdit="1"/>
              </p:cNvSpPr>
              <p:nvPr>
                <p:ph idx="1"/>
              </p:nvPr>
            </p:nvSpPr>
            <p:spPr>
              <a:xfrm>
                <a:off x="838200" y="1825624"/>
                <a:ext cx="5678960" cy="2789027"/>
              </a:xfrm>
              <a:blipFill>
                <a:blip r:embed="rId3"/>
                <a:stretch>
                  <a:fillRect l="-1933" t="-3493" r="-3330"/>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9E9E04EB-4E10-407F-83A1-EE8B6C714218}"/>
              </a:ext>
            </a:extLst>
          </p:cNvPr>
          <p:cNvSpPr>
            <a:spLocks noGrp="1"/>
          </p:cNvSpPr>
          <p:nvPr>
            <p:ph type="dt" sz="half" idx="10"/>
          </p:nvPr>
        </p:nvSpPr>
        <p:spPr/>
        <p:txBody>
          <a:bodyPr/>
          <a:lstStyle/>
          <a:p>
            <a:r>
              <a:rPr lang="en-US"/>
              <a:t>10/31/17</a:t>
            </a:r>
          </a:p>
        </p:txBody>
      </p:sp>
      <p:sp>
        <p:nvSpPr>
          <p:cNvPr id="5" name="Footer Placeholder 4">
            <a:extLst>
              <a:ext uri="{FF2B5EF4-FFF2-40B4-BE49-F238E27FC236}">
                <a16:creationId xmlns:a16="http://schemas.microsoft.com/office/drawing/2014/main" id="{7D39B4B7-A2BF-4676-90EF-BA6DAAC85106}"/>
              </a:ext>
            </a:extLst>
          </p:cNvPr>
          <p:cNvSpPr>
            <a:spLocks noGrp="1"/>
          </p:cNvSpPr>
          <p:nvPr>
            <p:ph type="ftr" sz="quarter" idx="11"/>
          </p:nvPr>
        </p:nvSpPr>
        <p:spPr/>
        <p:txBody>
          <a:bodyPr/>
          <a:lstStyle/>
          <a:p>
            <a:r>
              <a:rPr lang="en-US"/>
              <a:t>ASE 2017</a:t>
            </a:r>
          </a:p>
        </p:txBody>
      </p:sp>
      <p:sp>
        <p:nvSpPr>
          <p:cNvPr id="6" name="Slide Number Placeholder 5">
            <a:extLst>
              <a:ext uri="{FF2B5EF4-FFF2-40B4-BE49-F238E27FC236}">
                <a16:creationId xmlns:a16="http://schemas.microsoft.com/office/drawing/2014/main" id="{85870F9F-3D69-439D-83DB-B2D5F3D61117}"/>
              </a:ext>
            </a:extLst>
          </p:cNvPr>
          <p:cNvSpPr>
            <a:spLocks noGrp="1"/>
          </p:cNvSpPr>
          <p:nvPr>
            <p:ph type="sldNum" sz="quarter" idx="12"/>
          </p:nvPr>
        </p:nvSpPr>
        <p:spPr/>
        <p:txBody>
          <a:bodyPr/>
          <a:lstStyle/>
          <a:p>
            <a:fld id="{906745D7-5DCD-445B-BDED-754FAF3E7806}" type="slidenum">
              <a:rPr lang="en-US" smtClean="0"/>
              <a:t>14</a:t>
            </a:fld>
            <a:endParaRPr lang="en-US"/>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FD26941-0383-47DB-95D2-2E83B5BE8D95}"/>
                  </a:ext>
                </a:extLst>
              </p:cNvPr>
              <p:cNvSpPr txBox="1">
                <a:spLocks noChangeAspect="1"/>
              </p:cNvSpPr>
              <p:nvPr/>
            </p:nvSpPr>
            <p:spPr>
              <a:xfrm>
                <a:off x="1680637" y="5038494"/>
                <a:ext cx="8830726" cy="89401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000">
                          <a:latin typeface="Cambria Math" panose="02040503050406030204" pitchFamily="18" charset="0"/>
                        </a:rPr>
                        <m:t>UI</m:t>
                      </m:r>
                      <m:r>
                        <a:rPr lang="en-US" sz="2000">
                          <a:latin typeface="Cambria Math" panose="02040503050406030204" pitchFamily="18" charset="0"/>
                        </a:rPr>
                        <m:t>˗</m:t>
                      </m:r>
                      <m:r>
                        <m:rPr>
                          <m:sty m:val="p"/>
                        </m:rPr>
                        <a:rPr lang="en-US" sz="2000">
                          <a:latin typeface="Cambria Math" panose="02040503050406030204" pitchFamily="18" charset="0"/>
                        </a:rPr>
                        <m:t>CallAPI</m:t>
                      </m:r>
                      <m:r>
                        <a:rPr lang="en-US" sz="2000">
                          <a:latin typeface="Cambria Math" panose="02040503050406030204" pitchFamily="18" charset="0"/>
                        </a:rPr>
                        <m:t>˗</m:t>
                      </m:r>
                      <m:r>
                        <m:rPr>
                          <m:sty m:val="p"/>
                        </m:rPr>
                        <a:rPr lang="en-US" sz="2000">
                          <a:latin typeface="Cambria Math" panose="02040503050406030204" pitchFamily="18" charset="0"/>
                        </a:rPr>
                        <m:t>This</m:t>
                      </m:r>
                      <m:f>
                        <m:fPr>
                          <m:ctrlPr>
                            <a:rPr lang="en-US" sz="2000" i="1">
                              <a:latin typeface="Cambria Math" panose="02040503050406030204" pitchFamily="18" charset="0"/>
                            </a:rPr>
                          </m:ctrlPr>
                        </m:fPr>
                        <m:num>
                          <m:r>
                            <a:rPr lang="en-US" sz="2000" i="1">
                              <a:latin typeface="Cambria Math" panose="02040503050406030204" pitchFamily="18" charset="0"/>
                            </a:rPr>
                            <m:t>𝑎𝑝𝑖</m:t>
                          </m:r>
                          <m:d>
                            <m:dPr>
                              <m:ctrlPr>
                                <a:rPr lang="en-US" sz="2000" i="1">
                                  <a:latin typeface="Cambria Math" panose="02040503050406030204" pitchFamily="18" charset="0"/>
                                </a:rPr>
                              </m:ctrlPr>
                            </m:dPr>
                            <m:e>
                              <m:r>
                                <a:rPr lang="en-US" sz="2000" i="1">
                                  <a:latin typeface="Cambria Math" panose="02040503050406030204" pitchFamily="18" charset="0"/>
                                </a:rPr>
                                <m:t>𝑚</m:t>
                              </m:r>
                            </m:e>
                          </m:d>
                          <m:r>
                            <a:rPr lang="en-US" sz="2000" i="1">
                              <a:latin typeface="Cambria Math" panose="02040503050406030204" pitchFamily="18" charset="0"/>
                            </a:rPr>
                            <m:t>                      </m:t>
                          </m:r>
                          <m:r>
                            <m:rPr>
                              <m:sty m:val="p"/>
                            </m:rPr>
                            <a:rPr lang="el-GR" sz="2000" i="1">
                              <a:latin typeface="Cambria Math" panose="02040503050406030204" pitchFamily="18" charset="0"/>
                            </a:rPr>
                            <m:t>Γ</m:t>
                          </m:r>
                          <m:r>
                            <a:rPr lang="en-US" sz="2000" i="1" baseline="-25000">
                              <a:latin typeface="Cambria Math" panose="02040503050406030204" pitchFamily="18" charset="0"/>
                            </a:rPr>
                            <m:t>1</m:t>
                          </m:r>
                          <m:r>
                            <a:rPr lang="en-US" sz="2000" i="1">
                              <a:latin typeface="Cambria Math" panose="02040503050406030204" pitchFamily="18" charset="0"/>
                            </a:rPr>
                            <m:t>⊢</m:t>
                          </m:r>
                          <m:r>
                            <a:rPr lang="en-US" sz="2000" i="1">
                              <a:latin typeface="Cambria Math" panose="02040503050406030204" pitchFamily="18" charset="0"/>
                            </a:rPr>
                            <m:t>𝑦</m:t>
                          </m:r>
                          <m:r>
                            <m:rPr>
                              <m:sty m:val="p"/>
                            </m:rPr>
                            <a:rPr lang="el-GR" sz="2000" i="1" baseline="-25000">
                              <a:latin typeface="Cambria Math" panose="02040503050406030204" pitchFamily="18" charset="0"/>
                            </a:rPr>
                            <m:t>ε</m:t>
                          </m:r>
                          <m:r>
                            <a:rPr lang="en-US" sz="2000" i="1" baseline="-25000">
                              <a:latin typeface="Cambria Math" panose="02040503050406030204" pitchFamily="18" charset="0"/>
                            </a:rPr>
                            <m:t> </m:t>
                          </m:r>
                          <m:r>
                            <a:rPr lang="en-US" sz="2000" i="1">
                              <a:latin typeface="Cambria Math" panose="02040503050406030204" pitchFamily="18" charset="0"/>
                            </a:rPr>
                            <m:t>:</m:t>
                          </m:r>
                          <m:r>
                            <a:rPr lang="en-US" sz="2000" b="1">
                              <a:latin typeface="Cambria Math" panose="02040503050406030204" pitchFamily="18" charset="0"/>
                            </a:rPr>
                            <m:t>𝐔𝐈𝐑𝐞𝐥𝐚𝐭𝐞𝐝</m:t>
                          </m:r>
                        </m:num>
                        <m:den>
                          <m:r>
                            <m:rPr>
                              <m:sty m:val="p"/>
                            </m:rPr>
                            <a:rPr lang="el-GR" sz="2000" i="1">
                              <a:latin typeface="Cambria Math" panose="02040503050406030204" pitchFamily="18" charset="0"/>
                            </a:rPr>
                            <m:t>Γ</m:t>
                          </m:r>
                          <m:r>
                            <a:rPr lang="en-US" sz="2000" i="1" baseline="-25000">
                              <a:latin typeface="Cambria Math" panose="02040503050406030204" pitchFamily="18" charset="0"/>
                            </a:rPr>
                            <m:t>1</m:t>
                          </m:r>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𝑥</m:t>
                              </m:r>
                              <m:r>
                                <a:rPr lang="en-US" sz="2000" i="1">
                                  <a:latin typeface="Cambria Math" panose="02040503050406030204" pitchFamily="18" charset="0"/>
                                </a:rPr>
                                <m:t>≔</m:t>
                              </m:r>
                              <m:r>
                                <a:rPr lang="en-US" sz="2000" i="1" baseline="30000">
                                  <a:latin typeface="Cambria Math" panose="02040503050406030204" pitchFamily="18" charset="0"/>
                                </a:rPr>
                                <m:t>𝑙</m:t>
                              </m:r>
                              <m:r>
                                <a:rPr lang="en-US" sz="2000" i="1">
                                  <a:latin typeface="Cambria Math" panose="02040503050406030204" pitchFamily="18" charset="0"/>
                                </a:rPr>
                                <m:t> </m:t>
                              </m:r>
                              <m:r>
                                <a:rPr lang="en-US" sz="2000" i="1">
                                  <a:latin typeface="Cambria Math" panose="02040503050406030204" pitchFamily="18" charset="0"/>
                                </a:rPr>
                                <m:t>𝑦</m:t>
                              </m:r>
                              <m:r>
                                <a:rPr lang="en-US" sz="2000" i="1">
                                  <a:latin typeface="Cambria Math" panose="02040503050406030204" pitchFamily="18" charset="0"/>
                                </a:rPr>
                                <m:t>.</m:t>
                              </m:r>
                              <m:r>
                                <a:rPr lang="en-US" sz="2000" i="1">
                                  <a:latin typeface="Cambria Math" panose="02040503050406030204" pitchFamily="18" charset="0"/>
                                </a:rPr>
                                <m:t>𝑚</m:t>
                              </m:r>
                              <m:r>
                                <a:rPr lang="en-US" sz="2000" i="1">
                                  <a:latin typeface="Cambria Math" panose="02040503050406030204" pitchFamily="18" charset="0"/>
                                </a:rPr>
                                <m:t>(</m:t>
                              </m:r>
                              <m:r>
                                <a:rPr lang="en-US" sz="2000" i="1">
                                  <a:latin typeface="Cambria Math" panose="02040503050406030204" pitchFamily="18" charset="0"/>
                                </a:rPr>
                                <m:t>𝑧</m:t>
                              </m:r>
                              <m:r>
                                <a:rPr lang="en-US" sz="2000" i="1">
                                  <a:latin typeface="Cambria Math" panose="02040503050406030204" pitchFamily="18" charset="0"/>
                                </a:rPr>
                                <m:t>)</m:t>
                              </m:r>
                            </m:e>
                          </m:d>
                          <m:r>
                            <m:rPr>
                              <m:sty m:val="p"/>
                            </m:rPr>
                            <a:rPr lang="el-GR" sz="2000" i="1" baseline="-25000">
                              <a:latin typeface="Cambria Math" panose="02040503050406030204" pitchFamily="18" charset="0"/>
                            </a:rPr>
                            <m:t>ε</m:t>
                          </m:r>
                          <m:r>
                            <a:rPr lang="en-US" sz="2000" i="1">
                              <a:latin typeface="Cambria Math" panose="02040503050406030204" pitchFamily="18" charset="0"/>
                            </a:rPr>
                            <m:t> ⊨</m:t>
                          </m:r>
                          <m:r>
                            <m:rPr>
                              <m:sty m:val="p"/>
                            </m:rPr>
                            <a:rPr lang="el-GR" sz="2000" i="1">
                              <a:latin typeface="Cambria Math" panose="02040503050406030204" pitchFamily="18" charset="0"/>
                            </a:rPr>
                            <m:t>Γ</m:t>
                          </m:r>
                          <m:r>
                            <a:rPr lang="en-US" sz="2000" i="1" baseline="-25000">
                              <a:latin typeface="Cambria Math" panose="02040503050406030204" pitchFamily="18" charset="0"/>
                            </a:rPr>
                            <m:t>1</m:t>
                          </m:r>
                          <m:r>
                            <a:rPr lang="en-US" sz="2000" i="1">
                              <a:latin typeface="Cambria Math" panose="02040503050406030204" pitchFamily="18" charset="0"/>
                            </a:rPr>
                            <m:t> ⇒[</m:t>
                          </m:r>
                          <m:r>
                            <a:rPr lang="en-US" sz="2000" i="1">
                              <a:latin typeface="Cambria Math" panose="02040503050406030204" pitchFamily="18" charset="0"/>
                            </a:rPr>
                            <m:t>𝑥</m:t>
                          </m:r>
                          <m:r>
                            <m:rPr>
                              <m:sty m:val="p"/>
                            </m:rPr>
                            <a:rPr lang="el-GR" sz="2000" i="1" baseline="-25000">
                              <a:latin typeface="Cambria Math" panose="02040503050406030204" pitchFamily="18" charset="0"/>
                            </a:rPr>
                            <m:t>ε</m:t>
                          </m:r>
                          <m:r>
                            <a:rPr lang="en-US" sz="2000" i="1">
                              <a:latin typeface="Cambria Math" panose="02040503050406030204" pitchFamily="18" charset="0"/>
                            </a:rPr>
                            <m:t>, </m:t>
                          </m:r>
                          <m:r>
                            <a:rPr lang="en-US" sz="2000" i="1">
                              <a:latin typeface="Cambria Math" panose="02040503050406030204" pitchFamily="18" charset="0"/>
                            </a:rPr>
                            <m:t>𝑙</m:t>
                          </m:r>
                          <m:r>
                            <m:rPr>
                              <m:sty m:val="p"/>
                            </m:rPr>
                            <a:rPr lang="el-GR" sz="2000" i="1" baseline="-25000">
                              <a:latin typeface="Cambria Math" panose="02040503050406030204" pitchFamily="18" charset="0"/>
                            </a:rPr>
                            <m:t>ε</m:t>
                          </m:r>
                          <m:r>
                            <a:rPr lang="en-US" sz="2000" i="1">
                              <a:latin typeface="Cambria Math" panose="02040503050406030204" pitchFamily="18" charset="0"/>
                            </a:rPr>
                            <m:t> :</m:t>
                          </m:r>
                          <m:r>
                            <a:rPr lang="en-US" sz="2000" b="1">
                              <a:latin typeface="Cambria Math" panose="02040503050406030204" pitchFamily="18" charset="0"/>
                            </a:rPr>
                            <m:t>𝐔𝐈𝐑𝐞𝐥𝐚𝐭𝐞𝐝</m:t>
                          </m:r>
                          <m:r>
                            <a:rPr lang="en-US" sz="2000" i="1">
                              <a:latin typeface="Cambria Math" panose="02040503050406030204" pitchFamily="18" charset="0"/>
                            </a:rPr>
                            <m:t>]</m:t>
                          </m:r>
                          <m:r>
                            <m:rPr>
                              <m:sty m:val="p"/>
                            </m:rPr>
                            <a:rPr lang="el-GR" sz="2000" i="1">
                              <a:latin typeface="Cambria Math" panose="02040503050406030204" pitchFamily="18" charset="0"/>
                            </a:rPr>
                            <m:t>Γ</m:t>
                          </m:r>
                          <m:r>
                            <a:rPr lang="en-US" sz="2000" i="1" baseline="-25000">
                              <a:latin typeface="Cambria Math" panose="02040503050406030204" pitchFamily="18" charset="0"/>
                            </a:rPr>
                            <m:t>1</m:t>
                          </m:r>
                        </m:den>
                      </m:f>
                    </m:oMath>
                  </m:oMathPara>
                </a14:m>
                <a:endParaRPr lang="en-US" dirty="0"/>
              </a:p>
            </p:txBody>
          </p:sp>
        </mc:Choice>
        <mc:Fallback xmlns="">
          <p:sp>
            <p:nvSpPr>
              <p:cNvPr id="7" name="TextBox 6">
                <a:extLst>
                  <a:ext uri="{FF2B5EF4-FFF2-40B4-BE49-F238E27FC236}">
                    <a16:creationId xmlns:a16="http://schemas.microsoft.com/office/drawing/2014/main" id="{3FD26941-0383-47DB-95D2-2E83B5BE8D95}"/>
                  </a:ext>
                </a:extLst>
              </p:cNvPr>
              <p:cNvSpPr txBox="1">
                <a:spLocks noRot="1" noChangeAspect="1" noMove="1" noResize="1" noEditPoints="1" noAdjustHandles="1" noChangeArrowheads="1" noChangeShapeType="1" noTextEdit="1"/>
              </p:cNvSpPr>
              <p:nvPr/>
            </p:nvSpPr>
            <p:spPr>
              <a:xfrm>
                <a:off x="1680637" y="5038494"/>
                <a:ext cx="8830726" cy="894014"/>
              </a:xfrm>
              <a:prstGeom prst="rect">
                <a:avLst/>
              </a:prstGeom>
              <a:blipFill>
                <a:blip r:embed="rId4"/>
                <a:stretch>
                  <a:fillRect/>
                </a:stretch>
              </a:blipFill>
            </p:spPr>
            <p:txBody>
              <a:bodyPr/>
              <a:lstStyle/>
              <a:p>
                <a:r>
                  <a:rPr lang="en-US">
                    <a:noFill/>
                  </a:rPr>
                  <a:t> </a:t>
                </a:r>
              </a:p>
            </p:txBody>
          </p:sp>
        </mc:Fallback>
      </mc:AlternateContent>
      <p:pic>
        <p:nvPicPr>
          <p:cNvPr id="8" name="Picture 2" descr="Android robot.svg">
            <a:extLst>
              <a:ext uri="{FF2B5EF4-FFF2-40B4-BE49-F238E27FC236}">
                <a16:creationId xmlns:a16="http://schemas.microsoft.com/office/drawing/2014/main" id="{97DF5685-08C3-4C26-847F-2F28666F05C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62912" y="263729"/>
            <a:ext cx="829056" cy="97316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AD4B03D9-F9AA-4425-A579-30C935D17DC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35027" y="1266883"/>
            <a:ext cx="723242" cy="947696"/>
          </a:xfrm>
          <a:prstGeom prst="rect">
            <a:avLst/>
          </a:prstGeom>
        </p:spPr>
      </p:pic>
      <p:sp>
        <p:nvSpPr>
          <p:cNvPr id="10" name="Rectangle 9">
            <a:extLst>
              <a:ext uri="{FF2B5EF4-FFF2-40B4-BE49-F238E27FC236}">
                <a16:creationId xmlns:a16="http://schemas.microsoft.com/office/drawing/2014/main" id="{AA24BA35-38D6-4093-A46F-0E1EF2F1BB2A}"/>
              </a:ext>
            </a:extLst>
          </p:cNvPr>
          <p:cNvSpPr/>
          <p:nvPr/>
        </p:nvSpPr>
        <p:spPr>
          <a:xfrm>
            <a:off x="7967274" y="943717"/>
            <a:ext cx="1293658" cy="64633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dirty="0">
                <a:solidFill>
                  <a:schemeClr val="tx1"/>
                </a:solidFill>
              </a:rPr>
              <a:t>UI Element Discovery</a:t>
            </a:r>
          </a:p>
        </p:txBody>
      </p:sp>
      <p:sp>
        <p:nvSpPr>
          <p:cNvPr id="11" name="Rectangle 10">
            <a:extLst>
              <a:ext uri="{FF2B5EF4-FFF2-40B4-BE49-F238E27FC236}">
                <a16:creationId xmlns:a16="http://schemas.microsoft.com/office/drawing/2014/main" id="{D2C3912D-2B0E-4E35-9EA9-6171F6F1F8C0}"/>
              </a:ext>
            </a:extLst>
          </p:cNvPr>
          <p:cNvSpPr/>
          <p:nvPr/>
        </p:nvSpPr>
        <p:spPr>
          <a:xfrm>
            <a:off x="9610330" y="937048"/>
            <a:ext cx="1272591" cy="64633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dirty="0">
                <a:solidFill>
                  <a:schemeClr val="tx1"/>
                </a:solidFill>
              </a:rPr>
              <a:t>UI Element </a:t>
            </a:r>
          </a:p>
          <a:p>
            <a:pPr algn="ctr"/>
            <a:r>
              <a:rPr lang="en-US" dirty="0">
                <a:solidFill>
                  <a:schemeClr val="tx1"/>
                </a:solidFill>
              </a:rPr>
              <a:t>Tracking</a:t>
            </a:r>
          </a:p>
        </p:txBody>
      </p:sp>
      <p:sp>
        <p:nvSpPr>
          <p:cNvPr id="12" name="Rectangle 11">
            <a:extLst>
              <a:ext uri="{FF2B5EF4-FFF2-40B4-BE49-F238E27FC236}">
                <a16:creationId xmlns:a16="http://schemas.microsoft.com/office/drawing/2014/main" id="{328766A9-0F4E-47A7-9E03-0B1A5C13989B}"/>
              </a:ext>
            </a:extLst>
          </p:cNvPr>
          <p:cNvSpPr/>
          <p:nvPr/>
        </p:nvSpPr>
        <p:spPr>
          <a:xfrm>
            <a:off x="8940367" y="2677757"/>
            <a:ext cx="990528" cy="64633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dirty="0">
                <a:solidFill>
                  <a:schemeClr val="tx1"/>
                </a:solidFill>
              </a:rPr>
              <a:t>Code </a:t>
            </a:r>
          </a:p>
          <a:p>
            <a:pPr algn="ctr"/>
            <a:r>
              <a:rPr lang="en-US" dirty="0">
                <a:solidFill>
                  <a:schemeClr val="tx1"/>
                </a:solidFill>
              </a:rPr>
              <a:t>Removal</a:t>
            </a:r>
          </a:p>
        </p:txBody>
      </p:sp>
      <p:sp>
        <p:nvSpPr>
          <p:cNvPr id="13" name="Rectangle 12">
            <a:extLst>
              <a:ext uri="{FF2B5EF4-FFF2-40B4-BE49-F238E27FC236}">
                <a16:creationId xmlns:a16="http://schemas.microsoft.com/office/drawing/2014/main" id="{08D88D96-CDD1-459B-A0ED-29FF58386987}"/>
              </a:ext>
            </a:extLst>
          </p:cNvPr>
          <p:cNvSpPr/>
          <p:nvPr/>
        </p:nvSpPr>
        <p:spPr>
          <a:xfrm>
            <a:off x="10511363" y="2685070"/>
            <a:ext cx="1504193" cy="646331"/>
          </a:xfrm>
          <a:prstGeom prst="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dirty="0">
                <a:solidFill>
                  <a:schemeClr val="tx1"/>
                </a:solidFill>
              </a:rPr>
              <a:t>Forward Data </a:t>
            </a:r>
          </a:p>
          <a:p>
            <a:pPr algn="ctr"/>
            <a:r>
              <a:rPr lang="en-US" dirty="0">
                <a:solidFill>
                  <a:schemeClr val="tx1"/>
                </a:solidFill>
              </a:rPr>
              <a:t>Tracking</a:t>
            </a:r>
          </a:p>
        </p:txBody>
      </p:sp>
      <p:sp>
        <p:nvSpPr>
          <p:cNvPr id="14" name="Rectangle 13">
            <a:extLst>
              <a:ext uri="{FF2B5EF4-FFF2-40B4-BE49-F238E27FC236}">
                <a16:creationId xmlns:a16="http://schemas.microsoft.com/office/drawing/2014/main" id="{AC5B2102-F765-4AF6-9E8E-2BBC8E142B31}"/>
              </a:ext>
            </a:extLst>
          </p:cNvPr>
          <p:cNvSpPr/>
          <p:nvPr/>
        </p:nvSpPr>
        <p:spPr>
          <a:xfrm>
            <a:off x="10541917" y="1713334"/>
            <a:ext cx="1443087" cy="646331"/>
          </a:xfrm>
          <a:prstGeom prst="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dirty="0">
                <a:solidFill>
                  <a:schemeClr val="tx1"/>
                </a:solidFill>
              </a:rPr>
              <a:t>Backward </a:t>
            </a:r>
          </a:p>
          <a:p>
            <a:pPr algn="ctr"/>
            <a:r>
              <a:rPr lang="en-US" dirty="0">
                <a:solidFill>
                  <a:schemeClr val="tx1"/>
                </a:solidFill>
              </a:rPr>
              <a:t>Data Tracking</a:t>
            </a:r>
          </a:p>
        </p:txBody>
      </p:sp>
      <p:cxnSp>
        <p:nvCxnSpPr>
          <p:cNvPr id="15" name="Straight Arrow Connector 14">
            <a:extLst>
              <a:ext uri="{FF2B5EF4-FFF2-40B4-BE49-F238E27FC236}">
                <a16:creationId xmlns:a16="http://schemas.microsoft.com/office/drawing/2014/main" id="{970353C6-21E7-4F8A-AC66-D683295DD3AB}"/>
              </a:ext>
            </a:extLst>
          </p:cNvPr>
          <p:cNvCxnSpPr>
            <a:cxnSpLocks/>
            <a:stCxn id="10" idx="3"/>
            <a:endCxn id="11" idx="1"/>
          </p:cNvCxnSpPr>
          <p:nvPr/>
        </p:nvCxnSpPr>
        <p:spPr>
          <a:xfrm flipV="1">
            <a:off x="9260932" y="1260214"/>
            <a:ext cx="349398" cy="666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id="{D0ECB2AC-6C9F-4EE6-8920-A462F8D32B50}"/>
              </a:ext>
            </a:extLst>
          </p:cNvPr>
          <p:cNvCxnSpPr>
            <a:stCxn id="11" idx="3"/>
            <a:endCxn id="14" idx="0"/>
          </p:cNvCxnSpPr>
          <p:nvPr/>
        </p:nvCxnSpPr>
        <p:spPr>
          <a:xfrm>
            <a:off x="10882921" y="1260214"/>
            <a:ext cx="380540" cy="453120"/>
          </a:xfrm>
          <a:prstGeom prst="bentConnector2">
            <a:avLst/>
          </a:prstGeom>
          <a:ln w="381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896A3C11-DC4C-43D7-8635-64B0D0F7FBBA}"/>
              </a:ext>
            </a:extLst>
          </p:cNvPr>
          <p:cNvCxnSpPr>
            <a:stCxn id="13" idx="1"/>
            <a:endCxn id="12" idx="3"/>
          </p:cNvCxnSpPr>
          <p:nvPr/>
        </p:nvCxnSpPr>
        <p:spPr>
          <a:xfrm flipH="1" flipV="1">
            <a:off x="9930895" y="3000923"/>
            <a:ext cx="580468" cy="731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30DB656F-6C58-4913-AB1B-260B49C18B78}"/>
              </a:ext>
            </a:extLst>
          </p:cNvPr>
          <p:cNvCxnSpPr>
            <a:cxnSpLocks/>
            <a:stCxn id="12" idx="1"/>
            <a:endCxn id="20" idx="3"/>
          </p:cNvCxnSpPr>
          <p:nvPr/>
        </p:nvCxnSpPr>
        <p:spPr>
          <a:xfrm flipH="1">
            <a:off x="7655221" y="3000923"/>
            <a:ext cx="1285146" cy="23407"/>
          </a:xfrm>
          <a:prstGeom prst="straightConnector1">
            <a:avLst/>
          </a:prstGeom>
          <a:ln w="762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96FA886D-FFB1-4A40-84AF-0B492BB1258A}"/>
              </a:ext>
            </a:extLst>
          </p:cNvPr>
          <p:cNvGrpSpPr/>
          <p:nvPr/>
        </p:nvGrpSpPr>
        <p:grpSpPr>
          <a:xfrm>
            <a:off x="6826165" y="2537745"/>
            <a:ext cx="829056" cy="973169"/>
            <a:chOff x="3695700" y="4898028"/>
            <a:chExt cx="829056" cy="973169"/>
          </a:xfrm>
        </p:grpSpPr>
        <p:pic>
          <p:nvPicPr>
            <p:cNvPr id="20" name="Picture 2" descr="Android robot.svg">
              <a:extLst>
                <a:ext uri="{FF2B5EF4-FFF2-40B4-BE49-F238E27FC236}">
                  <a16:creationId xmlns:a16="http://schemas.microsoft.com/office/drawing/2014/main" id="{E635ED90-4061-4EFD-8471-86C011A2D76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95700" y="4898028"/>
              <a:ext cx="829056" cy="973169"/>
            </a:xfrm>
            <a:prstGeom prst="rect">
              <a:avLst/>
            </a:prstGeom>
            <a:noFill/>
            <a:extLst>
              <a:ext uri="{909E8E84-426E-40DD-AFC4-6F175D3DCCD1}">
                <a14:hiddenFill xmlns:a14="http://schemas.microsoft.com/office/drawing/2010/main">
                  <a:solidFill>
                    <a:srgbClr val="FFFFFF"/>
                  </a:solidFill>
                </a14:hiddenFill>
              </a:ext>
            </a:extLst>
          </p:spPr>
        </p:pic>
        <p:sp>
          <p:nvSpPr>
            <p:cNvPr id="21" name="Oval 20">
              <a:extLst>
                <a:ext uri="{FF2B5EF4-FFF2-40B4-BE49-F238E27FC236}">
                  <a16:creationId xmlns:a16="http://schemas.microsoft.com/office/drawing/2014/main" id="{DAA4B119-A892-4282-9B81-3B9E9A40D98D}"/>
                </a:ext>
              </a:extLst>
            </p:cNvPr>
            <p:cNvSpPr/>
            <p:nvPr/>
          </p:nvSpPr>
          <p:spPr>
            <a:xfrm>
              <a:off x="4210051" y="5384612"/>
              <a:ext cx="134423" cy="1919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2" name="Straight Arrow Connector 21">
            <a:extLst>
              <a:ext uri="{FF2B5EF4-FFF2-40B4-BE49-F238E27FC236}">
                <a16:creationId xmlns:a16="http://schemas.microsoft.com/office/drawing/2014/main" id="{E6E61467-837D-4F72-9D55-BAD1F8E51766}"/>
              </a:ext>
            </a:extLst>
          </p:cNvPr>
          <p:cNvCxnSpPr>
            <a:cxnSpLocks/>
            <a:stCxn id="8" idx="3"/>
            <a:endCxn id="10" idx="1"/>
          </p:cNvCxnSpPr>
          <p:nvPr/>
        </p:nvCxnSpPr>
        <p:spPr>
          <a:xfrm>
            <a:off x="7691968" y="750314"/>
            <a:ext cx="275306" cy="51656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8ECBBCAA-F47C-4A66-8F62-E39298AF6DAD}"/>
              </a:ext>
            </a:extLst>
          </p:cNvPr>
          <p:cNvCxnSpPr>
            <a:cxnSpLocks/>
            <a:stCxn id="9" idx="3"/>
            <a:endCxn id="10" idx="1"/>
          </p:cNvCxnSpPr>
          <p:nvPr/>
        </p:nvCxnSpPr>
        <p:spPr>
          <a:xfrm flipV="1">
            <a:off x="7658269" y="1266883"/>
            <a:ext cx="309005" cy="47384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60B57A84-B36F-440E-BFA8-4B22AB03CFBC}"/>
              </a:ext>
            </a:extLst>
          </p:cNvPr>
          <p:cNvCxnSpPr>
            <a:cxnSpLocks/>
            <a:stCxn id="14" idx="2"/>
            <a:endCxn id="13" idx="0"/>
          </p:cNvCxnSpPr>
          <p:nvPr/>
        </p:nvCxnSpPr>
        <p:spPr>
          <a:xfrm flipH="1">
            <a:off x="11263460" y="2359665"/>
            <a:ext cx="1" cy="325405"/>
          </a:xfrm>
          <a:prstGeom prst="straightConnector1">
            <a:avLst/>
          </a:prstGeom>
          <a:ln w="381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Speech Bubble: Rectangle with Corners Rounded 24">
            <a:extLst>
              <a:ext uri="{FF2B5EF4-FFF2-40B4-BE49-F238E27FC236}">
                <a16:creationId xmlns:a16="http://schemas.microsoft.com/office/drawing/2014/main" id="{84B07422-7715-42B9-90CC-602AE4CB018A}"/>
              </a:ext>
            </a:extLst>
          </p:cNvPr>
          <p:cNvSpPr/>
          <p:nvPr/>
        </p:nvSpPr>
        <p:spPr>
          <a:xfrm>
            <a:off x="9980315" y="155024"/>
            <a:ext cx="1959435" cy="495975"/>
          </a:xfrm>
          <a:prstGeom prst="wedgeRoundRectCallout">
            <a:avLst>
              <a:gd name="adj1" fmla="val -48538"/>
              <a:gd name="adj2" fmla="val 97525"/>
              <a:gd name="adj3" fmla="val 16667"/>
            </a:avLst>
          </a:prstGeom>
          <a:no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rgbClr val="FF0000"/>
                </a:solidFill>
              </a:rPr>
              <a:t>x</a:t>
            </a:r>
            <a:r>
              <a:rPr lang="en-US" dirty="0" err="1">
                <a:solidFill>
                  <a:schemeClr val="tx1"/>
                </a:solidFill>
              </a:rPr>
              <a:t>.setText</a:t>
            </a:r>
            <a:r>
              <a:rPr lang="en-US" dirty="0">
                <a:solidFill>
                  <a:schemeClr val="tx1"/>
                </a:solidFill>
              </a:rPr>
              <a:t>(</a:t>
            </a:r>
            <a:r>
              <a:rPr lang="en-US" b="1" dirty="0">
                <a:solidFill>
                  <a:schemeClr val="tx1"/>
                </a:solidFill>
              </a:rPr>
              <a:t>txt</a:t>
            </a:r>
            <a:r>
              <a:rPr lang="en-US" dirty="0">
                <a:solidFill>
                  <a:schemeClr val="tx1"/>
                </a:solidFill>
              </a:rPr>
              <a:t>);</a:t>
            </a:r>
          </a:p>
        </p:txBody>
      </p:sp>
    </p:spTree>
    <p:extLst>
      <p:ext uri="{BB962C8B-B14F-4D97-AF65-F5344CB8AC3E}">
        <p14:creationId xmlns:p14="http://schemas.microsoft.com/office/powerpoint/2010/main" val="812869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p:cTn id="6" dur="indefinite"/>
                                        <p:tgtEl>
                                          <p:spTgt spid="8"/>
                                        </p:tgtEl>
                                        <p:attrNameLst>
                                          <p:attrName>style.opacity</p:attrName>
                                        </p:attrNameLst>
                                      </p:cBhvr>
                                      <p:to>
                                        <p:strVal val="0.1"/>
                                      </p:to>
                                    </p:set>
                                    <p:animEffect filter="image" prLst="opacity: 0.1">
                                      <p:cBhvr rctx="IE">
                                        <p:cTn id="7" dur="indefinite"/>
                                        <p:tgtEl>
                                          <p:spTgt spid="8"/>
                                        </p:tgtEl>
                                      </p:cBhvr>
                                    </p:animEffect>
                                  </p:childTnLst>
                                </p:cTn>
                              </p:par>
                              <p:par>
                                <p:cTn id="8" presetID="9" presetClass="emph" presetSubtype="0" nodeType="withEffect">
                                  <p:stCondLst>
                                    <p:cond delay="0"/>
                                  </p:stCondLst>
                                  <p:childTnLst>
                                    <p:set>
                                      <p:cBhvr>
                                        <p:cTn id="9" dur="indefinite"/>
                                        <p:tgtEl>
                                          <p:spTgt spid="22"/>
                                        </p:tgtEl>
                                        <p:attrNameLst>
                                          <p:attrName>style.opacity</p:attrName>
                                        </p:attrNameLst>
                                      </p:cBhvr>
                                      <p:to>
                                        <p:strVal val="0.1"/>
                                      </p:to>
                                    </p:set>
                                    <p:animEffect filter="image" prLst="opacity: 0.1">
                                      <p:cBhvr rctx="IE">
                                        <p:cTn id="10" dur="indefinite"/>
                                        <p:tgtEl>
                                          <p:spTgt spid="22"/>
                                        </p:tgtEl>
                                      </p:cBhvr>
                                    </p:animEffect>
                                  </p:childTnLst>
                                </p:cTn>
                              </p:par>
                              <p:par>
                                <p:cTn id="11" presetID="9" presetClass="emph" presetSubtype="0" nodeType="withEffect">
                                  <p:stCondLst>
                                    <p:cond delay="0"/>
                                  </p:stCondLst>
                                  <p:childTnLst>
                                    <p:set>
                                      <p:cBhvr>
                                        <p:cTn id="12" dur="indefinite"/>
                                        <p:tgtEl>
                                          <p:spTgt spid="23"/>
                                        </p:tgtEl>
                                        <p:attrNameLst>
                                          <p:attrName>style.opacity</p:attrName>
                                        </p:attrNameLst>
                                      </p:cBhvr>
                                      <p:to>
                                        <p:strVal val="0.1"/>
                                      </p:to>
                                    </p:set>
                                    <p:animEffect filter="image" prLst="opacity: 0.1">
                                      <p:cBhvr rctx="IE">
                                        <p:cTn id="13" dur="indefinite"/>
                                        <p:tgtEl>
                                          <p:spTgt spid="23"/>
                                        </p:tgtEl>
                                      </p:cBhvr>
                                    </p:animEffect>
                                  </p:childTnLst>
                                </p:cTn>
                              </p:par>
                              <p:par>
                                <p:cTn id="14" presetID="9" presetClass="emph" presetSubtype="0" nodeType="withEffect">
                                  <p:stCondLst>
                                    <p:cond delay="0"/>
                                  </p:stCondLst>
                                  <p:childTnLst>
                                    <p:set>
                                      <p:cBhvr>
                                        <p:cTn id="15" dur="indefinite"/>
                                        <p:tgtEl>
                                          <p:spTgt spid="9"/>
                                        </p:tgtEl>
                                        <p:attrNameLst>
                                          <p:attrName>style.opacity</p:attrName>
                                        </p:attrNameLst>
                                      </p:cBhvr>
                                      <p:to>
                                        <p:strVal val="0.1"/>
                                      </p:to>
                                    </p:set>
                                    <p:animEffect filter="image" prLst="opacity: 0.1">
                                      <p:cBhvr rctx="IE">
                                        <p:cTn id="16" dur="indefinite"/>
                                        <p:tgtEl>
                                          <p:spTgt spid="9"/>
                                        </p:tgtEl>
                                      </p:cBhvr>
                                    </p:animEffect>
                                  </p:childTnLst>
                                </p:cTn>
                              </p:par>
                              <p:par>
                                <p:cTn id="17" presetID="9" presetClass="emph" presetSubtype="0" grpId="0" nodeType="withEffect">
                                  <p:stCondLst>
                                    <p:cond delay="0"/>
                                  </p:stCondLst>
                                  <p:childTnLst>
                                    <p:set>
                                      <p:cBhvr>
                                        <p:cTn id="18" dur="indefinite"/>
                                        <p:tgtEl>
                                          <p:spTgt spid="10"/>
                                        </p:tgtEl>
                                        <p:attrNameLst>
                                          <p:attrName>style.opacity</p:attrName>
                                        </p:attrNameLst>
                                      </p:cBhvr>
                                      <p:to>
                                        <p:strVal val="0.1"/>
                                      </p:to>
                                    </p:set>
                                    <p:animEffect filter="image" prLst="opacity: 0.1">
                                      <p:cBhvr rctx="IE">
                                        <p:cTn id="19" dur="indefinite"/>
                                        <p:tgtEl>
                                          <p:spTgt spid="10"/>
                                        </p:tgtEl>
                                      </p:cBhvr>
                                    </p:animEffect>
                                  </p:childTnLst>
                                </p:cTn>
                              </p:par>
                              <p:par>
                                <p:cTn id="20" presetID="9" presetClass="emph" presetSubtype="0" nodeType="withEffect">
                                  <p:stCondLst>
                                    <p:cond delay="0"/>
                                  </p:stCondLst>
                                  <p:childTnLst>
                                    <p:set>
                                      <p:cBhvr>
                                        <p:cTn id="21" dur="indefinite"/>
                                        <p:tgtEl>
                                          <p:spTgt spid="15"/>
                                        </p:tgtEl>
                                        <p:attrNameLst>
                                          <p:attrName>style.opacity</p:attrName>
                                        </p:attrNameLst>
                                      </p:cBhvr>
                                      <p:to>
                                        <p:strVal val="0.1"/>
                                      </p:to>
                                    </p:set>
                                    <p:animEffect filter="image" prLst="opacity: 0.1">
                                      <p:cBhvr rctx="IE">
                                        <p:cTn id="22" dur="indefinite"/>
                                        <p:tgtEl>
                                          <p:spTgt spid="15"/>
                                        </p:tgtEl>
                                      </p:cBhvr>
                                    </p:animEffect>
                                  </p:childTnLst>
                                </p:cTn>
                              </p:par>
                              <p:par>
                                <p:cTn id="23" presetID="9" presetClass="emph" presetSubtype="0" nodeType="withEffect">
                                  <p:stCondLst>
                                    <p:cond delay="0"/>
                                  </p:stCondLst>
                                  <p:childTnLst>
                                    <p:set>
                                      <p:cBhvr>
                                        <p:cTn id="24" dur="indefinite"/>
                                        <p:tgtEl>
                                          <p:spTgt spid="16"/>
                                        </p:tgtEl>
                                        <p:attrNameLst>
                                          <p:attrName>style.opacity</p:attrName>
                                        </p:attrNameLst>
                                      </p:cBhvr>
                                      <p:to>
                                        <p:strVal val="0.1"/>
                                      </p:to>
                                    </p:set>
                                    <p:animEffect filter="image" prLst="opacity: 0.1">
                                      <p:cBhvr rctx="IE">
                                        <p:cTn id="25" dur="indefinite"/>
                                        <p:tgtEl>
                                          <p:spTgt spid="16"/>
                                        </p:tgtEl>
                                      </p:cBhvr>
                                    </p:animEffect>
                                  </p:childTnLst>
                                </p:cTn>
                              </p:par>
                              <p:par>
                                <p:cTn id="26" presetID="9" presetClass="emph" presetSubtype="0" grpId="0" nodeType="withEffect">
                                  <p:stCondLst>
                                    <p:cond delay="0"/>
                                  </p:stCondLst>
                                  <p:childTnLst>
                                    <p:set>
                                      <p:cBhvr>
                                        <p:cTn id="27" dur="indefinite"/>
                                        <p:tgtEl>
                                          <p:spTgt spid="14"/>
                                        </p:tgtEl>
                                        <p:attrNameLst>
                                          <p:attrName>style.opacity</p:attrName>
                                        </p:attrNameLst>
                                      </p:cBhvr>
                                      <p:to>
                                        <p:strVal val="0.1"/>
                                      </p:to>
                                    </p:set>
                                    <p:animEffect filter="image" prLst="opacity: 0.1">
                                      <p:cBhvr rctx="IE">
                                        <p:cTn id="28" dur="indefinite"/>
                                        <p:tgtEl>
                                          <p:spTgt spid="14"/>
                                        </p:tgtEl>
                                      </p:cBhvr>
                                    </p:animEffect>
                                  </p:childTnLst>
                                </p:cTn>
                              </p:par>
                              <p:par>
                                <p:cTn id="29" presetID="9" presetClass="emph" presetSubtype="0" nodeType="withEffect">
                                  <p:stCondLst>
                                    <p:cond delay="0"/>
                                  </p:stCondLst>
                                  <p:childTnLst>
                                    <p:set>
                                      <p:cBhvr>
                                        <p:cTn id="30" dur="indefinite"/>
                                        <p:tgtEl>
                                          <p:spTgt spid="24"/>
                                        </p:tgtEl>
                                        <p:attrNameLst>
                                          <p:attrName>style.opacity</p:attrName>
                                        </p:attrNameLst>
                                      </p:cBhvr>
                                      <p:to>
                                        <p:strVal val="0.1"/>
                                      </p:to>
                                    </p:set>
                                    <p:animEffect filter="image" prLst="opacity: 0.1">
                                      <p:cBhvr rctx="IE">
                                        <p:cTn id="31" dur="indefinite"/>
                                        <p:tgtEl>
                                          <p:spTgt spid="24"/>
                                        </p:tgtEl>
                                      </p:cBhvr>
                                    </p:animEffect>
                                  </p:childTnLst>
                                </p:cTn>
                              </p:par>
                              <p:par>
                                <p:cTn id="32" presetID="9" presetClass="emph" presetSubtype="0" grpId="0" nodeType="withEffect">
                                  <p:stCondLst>
                                    <p:cond delay="0"/>
                                  </p:stCondLst>
                                  <p:childTnLst>
                                    <p:set>
                                      <p:cBhvr>
                                        <p:cTn id="33" dur="indefinite"/>
                                        <p:tgtEl>
                                          <p:spTgt spid="13"/>
                                        </p:tgtEl>
                                        <p:attrNameLst>
                                          <p:attrName>style.opacity</p:attrName>
                                        </p:attrNameLst>
                                      </p:cBhvr>
                                      <p:to>
                                        <p:strVal val="0.1"/>
                                      </p:to>
                                    </p:set>
                                    <p:animEffect filter="image" prLst="opacity: 0.1">
                                      <p:cBhvr rctx="IE">
                                        <p:cTn id="34" dur="indefinite"/>
                                        <p:tgtEl>
                                          <p:spTgt spid="13"/>
                                        </p:tgtEl>
                                      </p:cBhvr>
                                    </p:animEffect>
                                  </p:childTnLst>
                                </p:cTn>
                              </p:par>
                              <p:par>
                                <p:cTn id="35" presetID="9" presetClass="emph" presetSubtype="0" nodeType="withEffect">
                                  <p:stCondLst>
                                    <p:cond delay="0"/>
                                  </p:stCondLst>
                                  <p:childTnLst>
                                    <p:set>
                                      <p:cBhvr>
                                        <p:cTn id="36" dur="indefinite"/>
                                        <p:tgtEl>
                                          <p:spTgt spid="17"/>
                                        </p:tgtEl>
                                        <p:attrNameLst>
                                          <p:attrName>style.opacity</p:attrName>
                                        </p:attrNameLst>
                                      </p:cBhvr>
                                      <p:to>
                                        <p:strVal val="0.1"/>
                                      </p:to>
                                    </p:set>
                                    <p:animEffect filter="image" prLst="opacity: 0.1">
                                      <p:cBhvr rctx="IE">
                                        <p:cTn id="37" dur="indefinite"/>
                                        <p:tgtEl>
                                          <p:spTgt spid="17"/>
                                        </p:tgtEl>
                                      </p:cBhvr>
                                    </p:animEffect>
                                  </p:childTnLst>
                                </p:cTn>
                              </p:par>
                              <p:par>
                                <p:cTn id="38" presetID="9" presetClass="emph" presetSubtype="0" grpId="0" nodeType="withEffect">
                                  <p:stCondLst>
                                    <p:cond delay="0"/>
                                  </p:stCondLst>
                                  <p:childTnLst>
                                    <p:set>
                                      <p:cBhvr>
                                        <p:cTn id="39" dur="indefinite"/>
                                        <p:tgtEl>
                                          <p:spTgt spid="12"/>
                                        </p:tgtEl>
                                        <p:attrNameLst>
                                          <p:attrName>style.opacity</p:attrName>
                                        </p:attrNameLst>
                                      </p:cBhvr>
                                      <p:to>
                                        <p:strVal val="0.1"/>
                                      </p:to>
                                    </p:set>
                                    <p:animEffect filter="image" prLst="opacity: 0.1">
                                      <p:cBhvr rctx="IE">
                                        <p:cTn id="40" dur="indefinite"/>
                                        <p:tgtEl>
                                          <p:spTgt spid="12"/>
                                        </p:tgtEl>
                                      </p:cBhvr>
                                    </p:animEffect>
                                  </p:childTnLst>
                                </p:cTn>
                              </p:par>
                              <p:par>
                                <p:cTn id="41" presetID="9" presetClass="emph" presetSubtype="0" nodeType="withEffect">
                                  <p:stCondLst>
                                    <p:cond delay="0"/>
                                  </p:stCondLst>
                                  <p:childTnLst>
                                    <p:set>
                                      <p:cBhvr>
                                        <p:cTn id="42" dur="indefinite"/>
                                        <p:tgtEl>
                                          <p:spTgt spid="18"/>
                                        </p:tgtEl>
                                        <p:attrNameLst>
                                          <p:attrName>style.opacity</p:attrName>
                                        </p:attrNameLst>
                                      </p:cBhvr>
                                      <p:to>
                                        <p:strVal val="0.1"/>
                                      </p:to>
                                    </p:set>
                                    <p:animEffect filter="image" prLst="opacity: 0.1">
                                      <p:cBhvr rctx="IE">
                                        <p:cTn id="43" dur="indefinite"/>
                                        <p:tgtEl>
                                          <p:spTgt spid="18"/>
                                        </p:tgtEl>
                                      </p:cBhvr>
                                    </p:animEffect>
                                  </p:childTnLst>
                                </p:cTn>
                              </p:par>
                              <p:par>
                                <p:cTn id="44" presetID="9" presetClass="emph" presetSubtype="0" nodeType="withEffect">
                                  <p:stCondLst>
                                    <p:cond delay="0"/>
                                  </p:stCondLst>
                                  <p:childTnLst>
                                    <p:set>
                                      <p:cBhvr>
                                        <p:cTn id="45" dur="indefinite"/>
                                        <p:tgtEl>
                                          <p:spTgt spid="19"/>
                                        </p:tgtEl>
                                        <p:attrNameLst>
                                          <p:attrName>style.opacity</p:attrName>
                                        </p:attrNameLst>
                                      </p:cBhvr>
                                      <p:to>
                                        <p:strVal val="0.1"/>
                                      </p:to>
                                    </p:set>
                                    <p:animEffect filter="image" prLst="opacity: 0.1">
                                      <p:cBhvr rctx="IE">
                                        <p:cTn id="46" dur="indefinite"/>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65151EF-D4C6-4DC2-8D2A-F521C9316B46}"/>
              </a:ext>
            </a:extLst>
          </p:cNvPr>
          <p:cNvSpPr>
            <a:spLocks noGrp="1"/>
          </p:cNvSpPr>
          <p:nvPr>
            <p:ph type="dt" sz="half" idx="10"/>
          </p:nvPr>
        </p:nvSpPr>
        <p:spPr/>
        <p:txBody>
          <a:bodyPr/>
          <a:lstStyle/>
          <a:p>
            <a:r>
              <a:rPr lang="en-US"/>
              <a:t>10/31/17</a:t>
            </a:r>
          </a:p>
        </p:txBody>
      </p:sp>
      <p:sp>
        <p:nvSpPr>
          <p:cNvPr id="5" name="Footer Placeholder 4">
            <a:extLst>
              <a:ext uri="{FF2B5EF4-FFF2-40B4-BE49-F238E27FC236}">
                <a16:creationId xmlns:a16="http://schemas.microsoft.com/office/drawing/2014/main" id="{075BA53E-F433-4FEB-8693-64265408F342}"/>
              </a:ext>
            </a:extLst>
          </p:cNvPr>
          <p:cNvSpPr>
            <a:spLocks noGrp="1"/>
          </p:cNvSpPr>
          <p:nvPr>
            <p:ph type="ftr" sz="quarter" idx="11"/>
          </p:nvPr>
        </p:nvSpPr>
        <p:spPr/>
        <p:txBody>
          <a:bodyPr/>
          <a:lstStyle/>
          <a:p>
            <a:r>
              <a:rPr lang="en-US"/>
              <a:t>ASE 2017</a:t>
            </a:r>
          </a:p>
        </p:txBody>
      </p:sp>
      <p:sp>
        <p:nvSpPr>
          <p:cNvPr id="6" name="Slide Number Placeholder 5">
            <a:extLst>
              <a:ext uri="{FF2B5EF4-FFF2-40B4-BE49-F238E27FC236}">
                <a16:creationId xmlns:a16="http://schemas.microsoft.com/office/drawing/2014/main" id="{90A5CD7D-F898-4F8E-8FA7-C6023DEBAA9B}"/>
              </a:ext>
            </a:extLst>
          </p:cNvPr>
          <p:cNvSpPr>
            <a:spLocks noGrp="1"/>
          </p:cNvSpPr>
          <p:nvPr>
            <p:ph type="sldNum" sz="quarter" idx="12"/>
          </p:nvPr>
        </p:nvSpPr>
        <p:spPr/>
        <p:txBody>
          <a:bodyPr/>
          <a:lstStyle/>
          <a:p>
            <a:fld id="{906745D7-5DCD-445B-BDED-754FAF3E7806}" type="slidenum">
              <a:rPr lang="en-US" smtClean="0"/>
              <a:t>15</a:t>
            </a:fld>
            <a:endParaRPr lang="en-US"/>
          </a:p>
        </p:txBody>
      </p:sp>
      <p:sp>
        <p:nvSpPr>
          <p:cNvPr id="7" name="TextBox 6">
            <a:extLst>
              <a:ext uri="{FF2B5EF4-FFF2-40B4-BE49-F238E27FC236}">
                <a16:creationId xmlns:a16="http://schemas.microsoft.com/office/drawing/2014/main" id="{F9ECFF72-83A4-4023-93E5-2572E4BBC6A3}"/>
              </a:ext>
            </a:extLst>
          </p:cNvPr>
          <p:cNvSpPr txBox="1"/>
          <p:nvPr/>
        </p:nvSpPr>
        <p:spPr>
          <a:xfrm>
            <a:off x="2324100" y="1212098"/>
            <a:ext cx="4457700" cy="1754326"/>
          </a:xfrm>
          <a:prstGeom prst="rect">
            <a:avLst/>
          </a:prstGeom>
          <a:noFill/>
          <a:ln>
            <a:solidFill>
              <a:schemeClr val="tx1"/>
            </a:solidFill>
            <a:prstDash val="dash"/>
          </a:ln>
        </p:spPr>
        <p:txBody>
          <a:bodyPr wrap="square" rtlCol="0">
            <a:spAutoFit/>
          </a:bodyPr>
          <a:lstStyle/>
          <a:p>
            <a:r>
              <a:rPr lang="en-US" dirty="0">
                <a:latin typeface="Courier New" panose="02070309020205020404" pitchFamily="49" charset="0"/>
                <a:cs typeface="Courier New" panose="02070309020205020404" pitchFamily="49" charset="0"/>
              </a:rPr>
              <a:t>01 class B extends A {</a:t>
            </a:r>
          </a:p>
          <a:p>
            <a:r>
              <a:rPr lang="en-US" dirty="0">
                <a:latin typeface="Courier New" panose="02070309020205020404" pitchFamily="49" charset="0"/>
                <a:cs typeface="Courier New" panose="02070309020205020404" pitchFamily="49" charset="0"/>
              </a:rPr>
              <a:t>06   b() {</a:t>
            </a:r>
          </a:p>
          <a:p>
            <a:r>
              <a:rPr lang="en-US" dirty="0">
                <a:latin typeface="Courier New" panose="02070309020205020404" pitchFamily="49" charset="0"/>
                <a:cs typeface="Courier New" panose="02070309020205020404" pitchFamily="49" charset="0"/>
              </a:rPr>
              <a:t>07     tv0 = </a:t>
            </a:r>
            <a:r>
              <a:rPr lang="en-US" dirty="0" err="1">
                <a:latin typeface="Courier New" panose="02070309020205020404" pitchFamily="49" charset="0"/>
                <a:cs typeface="Courier New" panose="02070309020205020404" pitchFamily="49" charset="0"/>
              </a:rPr>
              <a:t>findViewById</a:t>
            </a:r>
            <a:r>
              <a:rPr lang="en-US" dirty="0">
                <a:latin typeface="Courier New" panose="02070309020205020404" pitchFamily="49" charset="0"/>
                <a:cs typeface="Courier New" panose="02070309020205020404" pitchFamily="49" charset="0"/>
              </a:rPr>
              <a:t>(</a:t>
            </a:r>
            <a:r>
              <a:rPr lang="en-US" dirty="0">
                <a:solidFill>
                  <a:srgbClr val="00B0F0"/>
                </a:solidFill>
                <a:latin typeface="Courier New" panose="02070309020205020404" pitchFamily="49" charset="0"/>
                <a:cs typeface="Courier New" panose="02070309020205020404" pitchFamily="49" charset="0"/>
              </a:rPr>
              <a:t>id0</a:t>
            </a:r>
            <a:r>
              <a:rPr lang="en-US"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08     </a:t>
            </a:r>
            <a:r>
              <a:rPr lang="en-US" b="1" dirty="0">
                <a:latin typeface="Courier New" panose="02070309020205020404" pitchFamily="49" charset="0"/>
                <a:cs typeface="Courier New" panose="02070309020205020404" pitchFamily="49" charset="0"/>
              </a:rPr>
              <a:t>tv0</a:t>
            </a:r>
            <a:r>
              <a:rPr lang="en-US" dirty="0">
                <a:latin typeface="Courier New" panose="02070309020205020404" pitchFamily="49" charset="0"/>
                <a:cs typeface="Courier New" panose="02070309020205020404" pitchFamily="49" charset="0"/>
              </a:rPr>
              <a:t>.setText(data);</a:t>
            </a:r>
          </a:p>
          <a:p>
            <a:r>
              <a:rPr lang="en-US" dirty="0">
                <a:latin typeface="Courier New" panose="02070309020205020404" pitchFamily="49" charset="0"/>
                <a:cs typeface="Courier New" panose="02070309020205020404" pitchFamily="49" charset="0"/>
              </a:rPr>
              <a:t>09   }</a:t>
            </a:r>
          </a:p>
          <a:p>
            <a:r>
              <a:rPr lang="en-US" dirty="0">
                <a:latin typeface="Courier New" panose="02070309020205020404" pitchFamily="49" charset="0"/>
                <a:cs typeface="Courier New" panose="02070309020205020404" pitchFamily="49" charset="0"/>
              </a:rPr>
              <a:t>10 }</a:t>
            </a:r>
          </a:p>
        </p:txBody>
      </p:sp>
      <p:sp>
        <p:nvSpPr>
          <p:cNvPr id="10" name="TextBox 9">
            <a:extLst>
              <a:ext uri="{FF2B5EF4-FFF2-40B4-BE49-F238E27FC236}">
                <a16:creationId xmlns:a16="http://schemas.microsoft.com/office/drawing/2014/main" id="{B0DC5A52-813F-4122-9F20-37E6A918894C}"/>
              </a:ext>
            </a:extLst>
          </p:cNvPr>
          <p:cNvSpPr txBox="1"/>
          <p:nvPr/>
        </p:nvSpPr>
        <p:spPr>
          <a:xfrm>
            <a:off x="2324100" y="3628329"/>
            <a:ext cx="4457700" cy="2031325"/>
          </a:xfrm>
          <a:prstGeom prst="rect">
            <a:avLst/>
          </a:prstGeom>
          <a:noFill/>
          <a:ln>
            <a:solidFill>
              <a:srgbClr val="FFC000"/>
            </a:solidFill>
            <a:prstDash val="dash"/>
          </a:ln>
        </p:spPr>
        <p:txBody>
          <a:bodyPr wrap="square" rtlCol="0">
            <a:spAutoFit/>
          </a:bodyPr>
          <a:lstStyle/>
          <a:p>
            <a:r>
              <a:rPr lang="en-US" dirty="0">
                <a:latin typeface="Courier New" panose="02070309020205020404" pitchFamily="49" charset="0"/>
                <a:cs typeface="Courier New" panose="02070309020205020404" pitchFamily="49" charset="0"/>
              </a:rPr>
              <a:t>11 class C extends A {</a:t>
            </a:r>
          </a:p>
          <a:p>
            <a:r>
              <a:rPr lang="en-US" dirty="0">
                <a:latin typeface="Courier New" panose="02070309020205020404" pitchFamily="49" charset="0"/>
                <a:cs typeface="Courier New" panose="02070309020205020404" pitchFamily="49" charset="0"/>
              </a:rPr>
              <a:t>16   d() {</a:t>
            </a:r>
          </a:p>
          <a:p>
            <a:r>
              <a:rPr lang="en-US" dirty="0">
                <a:latin typeface="Courier New" panose="02070309020205020404" pitchFamily="49" charset="0"/>
                <a:cs typeface="Courier New" panose="02070309020205020404" pitchFamily="49" charset="0"/>
              </a:rPr>
              <a:t>18     tv1 = </a:t>
            </a:r>
            <a:r>
              <a:rPr lang="en-US" dirty="0" err="1">
                <a:latin typeface="Courier New" panose="02070309020205020404" pitchFamily="49" charset="0"/>
                <a:cs typeface="Courier New" panose="02070309020205020404" pitchFamily="49" charset="0"/>
              </a:rPr>
              <a:t>findViewById</a:t>
            </a:r>
            <a:r>
              <a:rPr lang="en-US" dirty="0">
                <a:latin typeface="Courier New" panose="02070309020205020404" pitchFamily="49" charset="0"/>
                <a:cs typeface="Courier New" panose="02070309020205020404" pitchFamily="49" charset="0"/>
              </a:rPr>
              <a:t>(</a:t>
            </a:r>
            <a:r>
              <a:rPr lang="en-US" dirty="0">
                <a:solidFill>
                  <a:srgbClr val="00B0F0"/>
                </a:solidFill>
                <a:latin typeface="Courier New" panose="02070309020205020404" pitchFamily="49" charset="0"/>
                <a:cs typeface="Courier New" panose="02070309020205020404" pitchFamily="49" charset="0"/>
              </a:rPr>
              <a:t>id1</a:t>
            </a:r>
            <a:r>
              <a:rPr lang="en-US"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19     </a:t>
            </a:r>
            <a:r>
              <a:rPr lang="en-US" b="1" dirty="0">
                <a:latin typeface="Courier New" panose="02070309020205020404" pitchFamily="49" charset="0"/>
                <a:cs typeface="Courier New" panose="02070309020205020404" pitchFamily="49" charset="0"/>
              </a:rPr>
              <a:t>tv1</a:t>
            </a:r>
            <a:r>
              <a:rPr lang="en-US" dirty="0">
                <a:latin typeface="Courier New" panose="02070309020205020404" pitchFamily="49" charset="0"/>
                <a:cs typeface="Courier New" panose="02070309020205020404" pitchFamily="49" charset="0"/>
              </a:rPr>
              <a:t>.setText(</a:t>
            </a:r>
            <a:r>
              <a:rPr lang="en-US" dirty="0" err="1">
                <a:latin typeface="Courier New" panose="02070309020205020404" pitchFamily="49" charset="0"/>
                <a:cs typeface="Courier New" panose="02070309020205020404" pitchFamily="49" charset="0"/>
              </a:rPr>
              <a:t>ss</a:t>
            </a:r>
            <a:r>
              <a:rPr lang="en-US" dirty="0">
                <a:latin typeface="Courier New" panose="02070309020205020404" pitchFamily="49" charset="0"/>
                <a:cs typeface="Courier New" panose="02070309020205020404" pitchFamily="49" charset="0"/>
              </a:rPr>
              <a:t>[0]);</a:t>
            </a:r>
          </a:p>
          <a:p>
            <a:r>
              <a:rPr lang="en-US" dirty="0">
                <a:latin typeface="Courier New" panose="02070309020205020404" pitchFamily="49" charset="0"/>
                <a:cs typeface="Courier New" panose="02070309020205020404" pitchFamily="49" charset="0"/>
              </a:rPr>
              <a:t>20     tv2 = </a:t>
            </a:r>
            <a:r>
              <a:rPr lang="en-US" dirty="0" err="1">
                <a:latin typeface="Courier New" panose="02070309020205020404" pitchFamily="49" charset="0"/>
                <a:cs typeface="Courier New" panose="02070309020205020404" pitchFamily="49" charset="0"/>
              </a:rPr>
              <a:t>findViewById</a:t>
            </a:r>
            <a:r>
              <a:rPr lang="en-US" dirty="0">
                <a:latin typeface="Courier New" panose="02070309020205020404" pitchFamily="49" charset="0"/>
                <a:cs typeface="Courier New" panose="02070309020205020404" pitchFamily="49" charset="0"/>
              </a:rPr>
              <a:t>(id2);</a:t>
            </a:r>
          </a:p>
          <a:p>
            <a:r>
              <a:rPr lang="en-US" dirty="0">
                <a:latin typeface="Courier New" panose="02070309020205020404" pitchFamily="49" charset="0"/>
                <a:cs typeface="Courier New" panose="02070309020205020404" pitchFamily="49" charset="0"/>
              </a:rPr>
              <a:t>22   }</a:t>
            </a:r>
          </a:p>
          <a:p>
            <a:r>
              <a:rPr lang="en-US" dirty="0">
                <a:latin typeface="Courier New" panose="02070309020205020404" pitchFamily="49" charset="0"/>
                <a:cs typeface="Courier New" panose="02070309020205020404" pitchFamily="49" charset="0"/>
              </a:rPr>
              <a:t>23 }</a:t>
            </a:r>
          </a:p>
        </p:txBody>
      </p:sp>
      <p:sp>
        <p:nvSpPr>
          <p:cNvPr id="11" name="Rectangle 10">
            <a:extLst>
              <a:ext uri="{FF2B5EF4-FFF2-40B4-BE49-F238E27FC236}">
                <a16:creationId xmlns:a16="http://schemas.microsoft.com/office/drawing/2014/main" id="{E5EE20BE-8553-4374-8C5A-A0DF9E7F721B}"/>
              </a:ext>
            </a:extLst>
          </p:cNvPr>
          <p:cNvSpPr/>
          <p:nvPr/>
        </p:nvSpPr>
        <p:spPr>
          <a:xfrm>
            <a:off x="2324100" y="2073502"/>
            <a:ext cx="4457700" cy="31197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37CE519-1B1C-4067-9DA8-EAC0CC1C1704}"/>
              </a:ext>
            </a:extLst>
          </p:cNvPr>
          <p:cNvSpPr/>
          <p:nvPr/>
        </p:nvSpPr>
        <p:spPr>
          <a:xfrm>
            <a:off x="2324100" y="4476762"/>
            <a:ext cx="4457700" cy="31197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0766971A-76C3-4235-9C77-D493C0006990}"/>
                  </a:ext>
                </a:extLst>
              </p:cNvPr>
              <p:cNvSpPr txBox="1"/>
              <p:nvPr/>
            </p:nvSpPr>
            <p:spPr>
              <a:xfrm>
                <a:off x="2152650" y="244700"/>
                <a:ext cx="2975162" cy="646331"/>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14:m>
                  <m:oMath xmlns:m="http://schemas.openxmlformats.org/officeDocument/2006/math">
                    <m:r>
                      <m:rPr>
                        <m:sty m:val="p"/>
                      </m:rPr>
                      <a:rPr lang="el-GR" i="1">
                        <a:latin typeface="Cambria Math" panose="02040503050406030204" pitchFamily="18" charset="0"/>
                      </a:rPr>
                      <m:t>ε</m:t>
                    </m:r>
                    <m:r>
                      <a:rPr lang="en-US">
                        <a:latin typeface="Cambria Math" panose="02040503050406030204" pitchFamily="18" charset="0"/>
                      </a:rPr>
                      <m:t>0</m:t>
                    </m:r>
                  </m:oMath>
                </a14:m>
                <a:r>
                  <a:rPr lang="en-US" dirty="0"/>
                  <a:t> : calling context of </a:t>
                </a:r>
                <a:r>
                  <a:rPr lang="en-US" dirty="0" err="1"/>
                  <a:t>B.b</a:t>
                </a:r>
                <a:r>
                  <a:rPr lang="en-US" dirty="0"/>
                  <a:t>()</a:t>
                </a:r>
              </a:p>
              <a:p>
                <a:pPr marL="285750" indent="-285750">
                  <a:buFont typeface="Arial" panose="020B0604020202020204" pitchFamily="34" charset="0"/>
                  <a:buChar char="•"/>
                </a:pPr>
                <a14:m>
                  <m:oMath xmlns:m="http://schemas.openxmlformats.org/officeDocument/2006/math">
                    <m:r>
                      <m:rPr>
                        <m:sty m:val="p"/>
                      </m:rPr>
                      <a:rPr lang="el-GR" i="1">
                        <a:latin typeface="Cambria Math" panose="02040503050406030204" pitchFamily="18" charset="0"/>
                      </a:rPr>
                      <m:t>ε</m:t>
                    </m:r>
                  </m:oMath>
                </a14:m>
                <a:r>
                  <a:rPr lang="en-US" dirty="0"/>
                  <a:t>1 : calling context of </a:t>
                </a:r>
                <a:r>
                  <a:rPr lang="en-US" dirty="0" err="1"/>
                  <a:t>C.d</a:t>
                </a:r>
                <a:r>
                  <a:rPr lang="en-US" dirty="0"/>
                  <a:t>()</a:t>
                </a:r>
              </a:p>
            </p:txBody>
          </p:sp>
        </mc:Choice>
        <mc:Fallback xmlns="">
          <p:sp>
            <p:nvSpPr>
              <p:cNvPr id="30" name="TextBox 29">
                <a:extLst>
                  <a:ext uri="{FF2B5EF4-FFF2-40B4-BE49-F238E27FC236}">
                    <a16:creationId xmlns:a16="http://schemas.microsoft.com/office/drawing/2014/main" id="{0766971A-76C3-4235-9C77-D493C0006990}"/>
                  </a:ext>
                </a:extLst>
              </p:cNvPr>
              <p:cNvSpPr txBox="1">
                <a:spLocks noRot="1" noChangeAspect="1" noMove="1" noResize="1" noEditPoints="1" noAdjustHandles="1" noChangeArrowheads="1" noChangeShapeType="1" noTextEdit="1"/>
              </p:cNvSpPr>
              <p:nvPr/>
            </p:nvSpPr>
            <p:spPr>
              <a:xfrm>
                <a:off x="2152650" y="244700"/>
                <a:ext cx="2975162" cy="646331"/>
              </a:xfrm>
              <a:prstGeom prst="rect">
                <a:avLst/>
              </a:prstGeom>
              <a:blipFill>
                <a:blip r:embed="rId3"/>
                <a:stretch>
                  <a:fillRect l="-1020" t="-3704" r="-1020" b="-12963"/>
                </a:stretch>
              </a:blipFill>
              <a:ln>
                <a:solidFill>
                  <a:schemeClr val="tx1"/>
                </a:solidFill>
              </a:ln>
            </p:spPr>
            <p:txBody>
              <a:bodyPr/>
              <a:lstStyle/>
              <a:p>
                <a:r>
                  <a:rPr lang="en-US">
                    <a:noFill/>
                  </a:rPr>
                  <a:t> </a:t>
                </a:r>
              </a:p>
            </p:txBody>
          </p:sp>
        </mc:Fallback>
      </mc:AlternateContent>
      <p:grpSp>
        <p:nvGrpSpPr>
          <p:cNvPr id="49" name="Group 48">
            <a:extLst>
              <a:ext uri="{FF2B5EF4-FFF2-40B4-BE49-F238E27FC236}">
                <a16:creationId xmlns:a16="http://schemas.microsoft.com/office/drawing/2014/main" id="{A8226C0A-469C-4BAA-952F-6E2043813A78}"/>
              </a:ext>
            </a:extLst>
          </p:cNvPr>
          <p:cNvGrpSpPr/>
          <p:nvPr/>
        </p:nvGrpSpPr>
        <p:grpSpPr>
          <a:xfrm>
            <a:off x="6939165" y="1872850"/>
            <a:ext cx="3060775" cy="385319"/>
            <a:chOff x="5415164" y="1872849"/>
            <a:chExt cx="3060775" cy="385319"/>
          </a:xfrm>
        </p:grpSpPr>
        <p:sp>
          <p:nvSpPr>
            <p:cNvPr id="14" name="TextBox 13">
              <a:extLst>
                <a:ext uri="{FF2B5EF4-FFF2-40B4-BE49-F238E27FC236}">
                  <a16:creationId xmlns:a16="http://schemas.microsoft.com/office/drawing/2014/main" id="{B62B0D36-D379-46F9-85D8-1484B6A53940}"/>
                </a:ext>
              </a:extLst>
            </p:cNvPr>
            <p:cNvSpPr txBox="1"/>
            <p:nvPr/>
          </p:nvSpPr>
          <p:spPr>
            <a:xfrm>
              <a:off x="7353837" y="1888836"/>
              <a:ext cx="1122102" cy="369332"/>
            </a:xfrm>
            <a:prstGeom prst="rect">
              <a:avLst/>
            </a:prstGeom>
            <a:noFill/>
          </p:spPr>
          <p:txBody>
            <a:bodyPr wrap="none" rtlCol="0">
              <a:spAutoFit/>
            </a:bodyPr>
            <a:lstStyle/>
            <a:p>
              <a:r>
                <a:rPr lang="en-US" b="1" dirty="0" err="1"/>
                <a:t>UIRelated</a:t>
              </a:r>
              <a:endParaRPr lang="en-US" b="1" dirty="0"/>
            </a:p>
          </p:txBody>
        </p:sp>
        <p:cxnSp>
          <p:nvCxnSpPr>
            <p:cNvPr id="16" name="Straight Arrow Connector 15">
              <a:extLst>
                <a:ext uri="{FF2B5EF4-FFF2-40B4-BE49-F238E27FC236}">
                  <a16:creationId xmlns:a16="http://schemas.microsoft.com/office/drawing/2014/main" id="{153B35F7-A52F-4641-808B-AAC4E6C392C8}"/>
                </a:ext>
              </a:extLst>
            </p:cNvPr>
            <p:cNvCxnSpPr>
              <a:cxnSpLocks/>
              <a:endCxn id="14" idx="1"/>
            </p:cNvCxnSpPr>
            <p:nvPr/>
          </p:nvCxnSpPr>
          <p:spPr>
            <a:xfrm>
              <a:off x="6115050" y="2073502"/>
              <a:ext cx="1238787"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1AE8EAA8-7A8F-4131-A988-10A31B8FFB54}"/>
                    </a:ext>
                  </a:extLst>
                </p:cNvPr>
                <p:cNvSpPr txBox="1"/>
                <p:nvPr/>
              </p:nvSpPr>
              <p:spPr>
                <a:xfrm>
                  <a:off x="5415164" y="1872849"/>
                  <a:ext cx="750526" cy="369332"/>
                </a:xfrm>
                <a:prstGeom prst="rect">
                  <a:avLst/>
                </a:prstGeom>
                <a:noFill/>
              </p:spPr>
              <p:txBody>
                <a:bodyPr wrap="none" rtlCol="0">
                  <a:spAutoFit/>
                </a:bodyPr>
                <a:lstStyle/>
                <a:p>
                  <a:r>
                    <a:rPr lang="en-US" b="1" dirty="0"/>
                    <a:t>tv0</a:t>
                  </a:r>
                  <a14:m>
                    <m:oMath xmlns:m="http://schemas.openxmlformats.org/officeDocument/2006/math">
                      <m:r>
                        <m:rPr>
                          <m:sty m:val="p"/>
                        </m:rPr>
                        <a:rPr lang="el-GR" i="1" baseline="-25000">
                          <a:latin typeface="Cambria Math" panose="02040503050406030204" pitchFamily="18" charset="0"/>
                        </a:rPr>
                        <m:t>ε</m:t>
                      </m:r>
                      <m:r>
                        <a:rPr lang="en-US" baseline="-25000">
                          <a:latin typeface="Cambria Math" panose="02040503050406030204" pitchFamily="18" charset="0"/>
                        </a:rPr>
                        <m:t>0</m:t>
                      </m:r>
                    </m:oMath>
                  </a14:m>
                  <a:r>
                    <a:rPr lang="en-US" dirty="0"/>
                    <a:t>  </a:t>
                  </a:r>
                </a:p>
              </p:txBody>
            </p:sp>
          </mc:Choice>
          <mc:Fallback xmlns="">
            <p:sp>
              <p:nvSpPr>
                <p:cNvPr id="31" name="TextBox 30">
                  <a:extLst>
                    <a:ext uri="{FF2B5EF4-FFF2-40B4-BE49-F238E27FC236}">
                      <a16:creationId xmlns:a16="http://schemas.microsoft.com/office/drawing/2014/main" id="{1AE8EAA8-7A8F-4131-A988-10A31B8FFB54}"/>
                    </a:ext>
                  </a:extLst>
                </p:cNvPr>
                <p:cNvSpPr txBox="1">
                  <a:spLocks noRot="1" noChangeAspect="1" noMove="1" noResize="1" noEditPoints="1" noAdjustHandles="1" noChangeArrowheads="1" noChangeShapeType="1" noTextEdit="1"/>
                </p:cNvSpPr>
                <p:nvPr/>
              </p:nvSpPr>
              <p:spPr>
                <a:xfrm>
                  <a:off x="5415164" y="1872849"/>
                  <a:ext cx="750526" cy="369332"/>
                </a:xfrm>
                <a:prstGeom prst="rect">
                  <a:avLst/>
                </a:prstGeom>
                <a:blipFill>
                  <a:blip r:embed="rId4"/>
                  <a:stretch>
                    <a:fillRect l="-6504" t="-8197" b="-24590"/>
                  </a:stretch>
                </a:blipFill>
              </p:spPr>
              <p:txBody>
                <a:bodyPr/>
                <a:lstStyle/>
                <a:p>
                  <a:r>
                    <a:rPr lang="en-US">
                      <a:noFill/>
                    </a:rPr>
                    <a:t> </a:t>
                  </a:r>
                </a:p>
              </p:txBody>
            </p:sp>
          </mc:Fallback>
        </mc:AlternateContent>
      </p:grpSp>
      <p:grpSp>
        <p:nvGrpSpPr>
          <p:cNvPr id="47" name="Group 46">
            <a:extLst>
              <a:ext uri="{FF2B5EF4-FFF2-40B4-BE49-F238E27FC236}">
                <a16:creationId xmlns:a16="http://schemas.microsoft.com/office/drawing/2014/main" id="{4CC36BA7-4CA2-471A-8E04-3B1924077C0E}"/>
              </a:ext>
            </a:extLst>
          </p:cNvPr>
          <p:cNvGrpSpPr/>
          <p:nvPr/>
        </p:nvGrpSpPr>
        <p:grpSpPr>
          <a:xfrm>
            <a:off x="6939165" y="2719259"/>
            <a:ext cx="3060775" cy="374365"/>
            <a:chOff x="5415164" y="2719258"/>
            <a:chExt cx="3060775" cy="374365"/>
          </a:xfrm>
        </p:grpSpPr>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F1965D7F-948A-4ED4-9B83-5416F5F9E676}"/>
                    </a:ext>
                  </a:extLst>
                </p:cNvPr>
                <p:cNvSpPr txBox="1"/>
                <p:nvPr/>
              </p:nvSpPr>
              <p:spPr>
                <a:xfrm>
                  <a:off x="5415164" y="2719258"/>
                  <a:ext cx="776175" cy="369332"/>
                </a:xfrm>
                <a:prstGeom prst="rect">
                  <a:avLst/>
                </a:prstGeom>
                <a:noFill/>
              </p:spPr>
              <p:txBody>
                <a:bodyPr wrap="none" rtlCol="0">
                  <a:spAutoFit/>
                </a:bodyPr>
                <a:lstStyle/>
                <a:p>
                  <a:r>
                    <a:rPr lang="en-US" b="1" dirty="0">
                      <a:solidFill>
                        <a:srgbClr val="FF0000"/>
                      </a:solidFill>
                    </a:rPr>
                    <a:t>L08</a:t>
                  </a:r>
                  <a14:m>
                    <m:oMath xmlns:m="http://schemas.openxmlformats.org/officeDocument/2006/math">
                      <m:r>
                        <m:rPr>
                          <m:sty m:val="p"/>
                        </m:rPr>
                        <a:rPr lang="el-GR" i="1" baseline="-25000">
                          <a:latin typeface="Cambria Math" panose="02040503050406030204" pitchFamily="18" charset="0"/>
                        </a:rPr>
                        <m:t>ε</m:t>
                      </m:r>
                      <m:r>
                        <a:rPr lang="en-US" baseline="-25000">
                          <a:latin typeface="Cambria Math" panose="02040503050406030204" pitchFamily="18" charset="0"/>
                        </a:rPr>
                        <m:t>0</m:t>
                      </m:r>
                    </m:oMath>
                  </a14:m>
                  <a:r>
                    <a:rPr lang="en-US" dirty="0"/>
                    <a:t>  </a:t>
                  </a:r>
                </a:p>
              </p:txBody>
            </p:sp>
          </mc:Choice>
          <mc:Fallback xmlns="">
            <p:sp>
              <p:nvSpPr>
                <p:cNvPr id="34" name="TextBox 33">
                  <a:extLst>
                    <a:ext uri="{FF2B5EF4-FFF2-40B4-BE49-F238E27FC236}">
                      <a16:creationId xmlns:a16="http://schemas.microsoft.com/office/drawing/2014/main" id="{F1965D7F-948A-4ED4-9B83-5416F5F9E676}"/>
                    </a:ext>
                  </a:extLst>
                </p:cNvPr>
                <p:cNvSpPr txBox="1">
                  <a:spLocks noRot="1" noChangeAspect="1" noMove="1" noResize="1" noEditPoints="1" noAdjustHandles="1" noChangeArrowheads="1" noChangeShapeType="1" noTextEdit="1"/>
                </p:cNvSpPr>
                <p:nvPr/>
              </p:nvSpPr>
              <p:spPr>
                <a:xfrm>
                  <a:off x="5415164" y="2719258"/>
                  <a:ext cx="776175" cy="369332"/>
                </a:xfrm>
                <a:prstGeom prst="rect">
                  <a:avLst/>
                </a:prstGeom>
                <a:blipFill>
                  <a:blip r:embed="rId5"/>
                  <a:stretch>
                    <a:fillRect l="-6250" t="-8197" b="-24590"/>
                  </a:stretch>
                </a:blipFill>
              </p:spPr>
              <p:txBody>
                <a:bodyPr/>
                <a:lstStyle/>
                <a:p>
                  <a:r>
                    <a:rPr lang="en-US">
                      <a:noFill/>
                    </a:rPr>
                    <a:t> </a:t>
                  </a:r>
                </a:p>
              </p:txBody>
            </p:sp>
          </mc:Fallback>
        </mc:AlternateContent>
        <p:sp>
          <p:nvSpPr>
            <p:cNvPr id="35" name="TextBox 34">
              <a:extLst>
                <a:ext uri="{FF2B5EF4-FFF2-40B4-BE49-F238E27FC236}">
                  <a16:creationId xmlns:a16="http://schemas.microsoft.com/office/drawing/2014/main" id="{46672063-CA93-4A31-AE2E-FC8F5D22832D}"/>
                </a:ext>
              </a:extLst>
            </p:cNvPr>
            <p:cNvSpPr txBox="1"/>
            <p:nvPr/>
          </p:nvSpPr>
          <p:spPr>
            <a:xfrm>
              <a:off x="7353837" y="2724291"/>
              <a:ext cx="1122102" cy="369332"/>
            </a:xfrm>
            <a:prstGeom prst="rect">
              <a:avLst/>
            </a:prstGeom>
            <a:noFill/>
          </p:spPr>
          <p:txBody>
            <a:bodyPr wrap="square" rtlCol="0">
              <a:spAutoFit/>
            </a:bodyPr>
            <a:lstStyle/>
            <a:p>
              <a:r>
                <a:rPr lang="en-US" b="1" dirty="0" err="1"/>
                <a:t>UIRelated</a:t>
              </a:r>
              <a:endParaRPr lang="en-US" b="1" dirty="0"/>
            </a:p>
          </p:txBody>
        </p:sp>
        <p:cxnSp>
          <p:nvCxnSpPr>
            <p:cNvPr id="36" name="Straight Arrow Connector 35">
              <a:extLst>
                <a:ext uri="{FF2B5EF4-FFF2-40B4-BE49-F238E27FC236}">
                  <a16:creationId xmlns:a16="http://schemas.microsoft.com/office/drawing/2014/main" id="{170F959D-44F2-472B-B10F-A488DD44AD85}"/>
                </a:ext>
              </a:extLst>
            </p:cNvPr>
            <p:cNvCxnSpPr>
              <a:cxnSpLocks/>
              <a:stCxn id="34" idx="3"/>
              <a:endCxn id="35" idx="1"/>
            </p:cNvCxnSpPr>
            <p:nvPr/>
          </p:nvCxnSpPr>
          <p:spPr>
            <a:xfrm>
              <a:off x="6191339" y="2903924"/>
              <a:ext cx="1162498" cy="503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
        <p:nvSpPr>
          <p:cNvPr id="39" name="Arrow: Down 38">
            <a:extLst>
              <a:ext uri="{FF2B5EF4-FFF2-40B4-BE49-F238E27FC236}">
                <a16:creationId xmlns:a16="http://schemas.microsoft.com/office/drawing/2014/main" id="{E0E96C12-2B7E-4855-BBC3-E545FD1A495E}"/>
              </a:ext>
            </a:extLst>
          </p:cNvPr>
          <p:cNvSpPr/>
          <p:nvPr/>
        </p:nvSpPr>
        <p:spPr>
          <a:xfrm>
            <a:off x="8117983" y="2229490"/>
            <a:ext cx="611746" cy="489768"/>
          </a:xfrm>
          <a:prstGeom prst="downArrow">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7B451DBB-41EA-45B9-8E48-FD5F01CA5BBF}"/>
              </a:ext>
            </a:extLst>
          </p:cNvPr>
          <p:cNvGrpSpPr/>
          <p:nvPr/>
        </p:nvGrpSpPr>
        <p:grpSpPr>
          <a:xfrm>
            <a:off x="6939165" y="4300124"/>
            <a:ext cx="3060775" cy="385319"/>
            <a:chOff x="5415164" y="4300123"/>
            <a:chExt cx="3060775" cy="385319"/>
          </a:xfrm>
        </p:grpSpPr>
        <p:sp>
          <p:nvSpPr>
            <p:cNvPr id="40" name="TextBox 39">
              <a:extLst>
                <a:ext uri="{FF2B5EF4-FFF2-40B4-BE49-F238E27FC236}">
                  <a16:creationId xmlns:a16="http://schemas.microsoft.com/office/drawing/2014/main" id="{3414D198-D1E6-48AB-B919-12AAFD24193F}"/>
                </a:ext>
              </a:extLst>
            </p:cNvPr>
            <p:cNvSpPr txBox="1"/>
            <p:nvPr/>
          </p:nvSpPr>
          <p:spPr>
            <a:xfrm>
              <a:off x="7353837" y="4316110"/>
              <a:ext cx="1122102" cy="369332"/>
            </a:xfrm>
            <a:prstGeom prst="rect">
              <a:avLst/>
            </a:prstGeom>
            <a:noFill/>
          </p:spPr>
          <p:txBody>
            <a:bodyPr wrap="none" rtlCol="0">
              <a:spAutoFit/>
            </a:bodyPr>
            <a:lstStyle/>
            <a:p>
              <a:r>
                <a:rPr lang="en-US" b="1" dirty="0" err="1"/>
                <a:t>UIRelated</a:t>
              </a:r>
              <a:endParaRPr lang="en-US" b="1" dirty="0"/>
            </a:p>
          </p:txBody>
        </p:sp>
        <p:cxnSp>
          <p:nvCxnSpPr>
            <p:cNvPr id="41" name="Straight Arrow Connector 40">
              <a:extLst>
                <a:ext uri="{FF2B5EF4-FFF2-40B4-BE49-F238E27FC236}">
                  <a16:creationId xmlns:a16="http://schemas.microsoft.com/office/drawing/2014/main" id="{E2A21596-1BF2-4BDE-A1FB-C33DFDA301FC}"/>
                </a:ext>
              </a:extLst>
            </p:cNvPr>
            <p:cNvCxnSpPr>
              <a:cxnSpLocks/>
              <a:endCxn id="40" idx="1"/>
            </p:cNvCxnSpPr>
            <p:nvPr/>
          </p:nvCxnSpPr>
          <p:spPr>
            <a:xfrm>
              <a:off x="6115050" y="4500776"/>
              <a:ext cx="1238787"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3FF10141-DD33-4F3B-8807-DD606F964991}"/>
                    </a:ext>
                  </a:extLst>
                </p:cNvPr>
                <p:cNvSpPr txBox="1"/>
                <p:nvPr/>
              </p:nvSpPr>
              <p:spPr>
                <a:xfrm>
                  <a:off x="5415164" y="4300123"/>
                  <a:ext cx="750526" cy="369332"/>
                </a:xfrm>
                <a:prstGeom prst="rect">
                  <a:avLst/>
                </a:prstGeom>
                <a:noFill/>
              </p:spPr>
              <p:txBody>
                <a:bodyPr wrap="none" rtlCol="0">
                  <a:spAutoFit/>
                </a:bodyPr>
                <a:lstStyle/>
                <a:p>
                  <a:r>
                    <a:rPr lang="en-US" b="1" dirty="0"/>
                    <a:t>tv1</a:t>
                  </a:r>
                  <a14:m>
                    <m:oMath xmlns:m="http://schemas.openxmlformats.org/officeDocument/2006/math">
                      <m:r>
                        <m:rPr>
                          <m:sty m:val="p"/>
                        </m:rPr>
                        <a:rPr lang="el-GR" i="1" baseline="-25000">
                          <a:latin typeface="Cambria Math" panose="02040503050406030204" pitchFamily="18" charset="0"/>
                        </a:rPr>
                        <m:t>ε</m:t>
                      </m:r>
                      <m:r>
                        <a:rPr lang="en-US" baseline="-25000">
                          <a:latin typeface="Cambria Math" panose="02040503050406030204" pitchFamily="18" charset="0"/>
                        </a:rPr>
                        <m:t>1</m:t>
                      </m:r>
                    </m:oMath>
                  </a14:m>
                  <a:r>
                    <a:rPr lang="en-US" dirty="0"/>
                    <a:t>  </a:t>
                  </a:r>
                </a:p>
              </p:txBody>
            </p:sp>
          </mc:Choice>
          <mc:Fallback xmlns="">
            <p:sp>
              <p:nvSpPr>
                <p:cNvPr id="42" name="TextBox 41">
                  <a:extLst>
                    <a:ext uri="{FF2B5EF4-FFF2-40B4-BE49-F238E27FC236}">
                      <a16:creationId xmlns:a16="http://schemas.microsoft.com/office/drawing/2014/main" id="{3FF10141-DD33-4F3B-8807-DD606F964991}"/>
                    </a:ext>
                  </a:extLst>
                </p:cNvPr>
                <p:cNvSpPr txBox="1">
                  <a:spLocks noRot="1" noChangeAspect="1" noMove="1" noResize="1" noEditPoints="1" noAdjustHandles="1" noChangeArrowheads="1" noChangeShapeType="1" noTextEdit="1"/>
                </p:cNvSpPr>
                <p:nvPr/>
              </p:nvSpPr>
              <p:spPr>
                <a:xfrm>
                  <a:off x="5415164" y="4300123"/>
                  <a:ext cx="750526" cy="369332"/>
                </a:xfrm>
                <a:prstGeom prst="rect">
                  <a:avLst/>
                </a:prstGeom>
                <a:blipFill>
                  <a:blip r:embed="rId6"/>
                  <a:stretch>
                    <a:fillRect l="-6504" t="-8197" b="-24590"/>
                  </a:stretch>
                </a:blipFill>
              </p:spPr>
              <p:txBody>
                <a:bodyPr/>
                <a:lstStyle/>
                <a:p>
                  <a:r>
                    <a:rPr lang="en-US">
                      <a:noFill/>
                    </a:rPr>
                    <a:t> </a:t>
                  </a:r>
                </a:p>
              </p:txBody>
            </p:sp>
          </mc:Fallback>
        </mc:AlternateContent>
      </p:grpSp>
      <p:grpSp>
        <p:nvGrpSpPr>
          <p:cNvPr id="48" name="Group 47">
            <a:extLst>
              <a:ext uri="{FF2B5EF4-FFF2-40B4-BE49-F238E27FC236}">
                <a16:creationId xmlns:a16="http://schemas.microsoft.com/office/drawing/2014/main" id="{B79BFAAC-3644-434B-B7BA-ABCA393428C8}"/>
              </a:ext>
            </a:extLst>
          </p:cNvPr>
          <p:cNvGrpSpPr/>
          <p:nvPr/>
        </p:nvGrpSpPr>
        <p:grpSpPr>
          <a:xfrm>
            <a:off x="6939165" y="5146533"/>
            <a:ext cx="3060775" cy="374365"/>
            <a:chOff x="5415164" y="5146532"/>
            <a:chExt cx="3060775" cy="374365"/>
          </a:xfrm>
        </p:grpSpPr>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8A3B1C6B-028F-4B6D-B065-6742D7A88FB7}"/>
                    </a:ext>
                  </a:extLst>
                </p:cNvPr>
                <p:cNvSpPr txBox="1"/>
                <p:nvPr/>
              </p:nvSpPr>
              <p:spPr>
                <a:xfrm>
                  <a:off x="5415164" y="5146532"/>
                  <a:ext cx="776175" cy="369332"/>
                </a:xfrm>
                <a:prstGeom prst="rect">
                  <a:avLst/>
                </a:prstGeom>
                <a:noFill/>
              </p:spPr>
              <p:txBody>
                <a:bodyPr wrap="none" rtlCol="0">
                  <a:spAutoFit/>
                </a:bodyPr>
                <a:lstStyle/>
                <a:p>
                  <a:r>
                    <a:rPr lang="en-US" b="1" dirty="0">
                      <a:solidFill>
                        <a:srgbClr val="FF0000"/>
                      </a:solidFill>
                    </a:rPr>
                    <a:t>L19</a:t>
                  </a:r>
                  <a14:m>
                    <m:oMath xmlns:m="http://schemas.openxmlformats.org/officeDocument/2006/math">
                      <m:r>
                        <m:rPr>
                          <m:sty m:val="p"/>
                        </m:rPr>
                        <a:rPr lang="el-GR" i="1" baseline="-25000">
                          <a:latin typeface="Cambria Math" panose="02040503050406030204" pitchFamily="18" charset="0"/>
                        </a:rPr>
                        <m:t>ε</m:t>
                      </m:r>
                      <m:r>
                        <a:rPr lang="en-US" baseline="-25000">
                          <a:latin typeface="Cambria Math" panose="02040503050406030204" pitchFamily="18" charset="0"/>
                        </a:rPr>
                        <m:t>1</m:t>
                      </m:r>
                    </m:oMath>
                  </a14:m>
                  <a:r>
                    <a:rPr lang="en-US" dirty="0"/>
                    <a:t>  </a:t>
                  </a:r>
                </a:p>
              </p:txBody>
            </p:sp>
          </mc:Choice>
          <mc:Fallback xmlns="">
            <p:sp>
              <p:nvSpPr>
                <p:cNvPr id="43" name="TextBox 42">
                  <a:extLst>
                    <a:ext uri="{FF2B5EF4-FFF2-40B4-BE49-F238E27FC236}">
                      <a16:creationId xmlns:a16="http://schemas.microsoft.com/office/drawing/2014/main" id="{8A3B1C6B-028F-4B6D-B065-6742D7A88FB7}"/>
                    </a:ext>
                  </a:extLst>
                </p:cNvPr>
                <p:cNvSpPr txBox="1">
                  <a:spLocks noRot="1" noChangeAspect="1" noMove="1" noResize="1" noEditPoints="1" noAdjustHandles="1" noChangeArrowheads="1" noChangeShapeType="1" noTextEdit="1"/>
                </p:cNvSpPr>
                <p:nvPr/>
              </p:nvSpPr>
              <p:spPr>
                <a:xfrm>
                  <a:off x="5415164" y="5146532"/>
                  <a:ext cx="776175" cy="369332"/>
                </a:xfrm>
                <a:prstGeom prst="rect">
                  <a:avLst/>
                </a:prstGeom>
                <a:blipFill>
                  <a:blip r:embed="rId7"/>
                  <a:stretch>
                    <a:fillRect l="-6250" t="-8197" b="-24590"/>
                  </a:stretch>
                </a:blipFill>
              </p:spPr>
              <p:txBody>
                <a:bodyPr/>
                <a:lstStyle/>
                <a:p>
                  <a:r>
                    <a:rPr lang="en-US">
                      <a:noFill/>
                    </a:rPr>
                    <a:t> </a:t>
                  </a:r>
                </a:p>
              </p:txBody>
            </p:sp>
          </mc:Fallback>
        </mc:AlternateContent>
        <p:sp>
          <p:nvSpPr>
            <p:cNvPr id="44" name="TextBox 43">
              <a:extLst>
                <a:ext uri="{FF2B5EF4-FFF2-40B4-BE49-F238E27FC236}">
                  <a16:creationId xmlns:a16="http://schemas.microsoft.com/office/drawing/2014/main" id="{0B35ABD2-E963-4018-8C4E-6D9263FF5BFD}"/>
                </a:ext>
              </a:extLst>
            </p:cNvPr>
            <p:cNvSpPr txBox="1"/>
            <p:nvPr/>
          </p:nvSpPr>
          <p:spPr>
            <a:xfrm>
              <a:off x="7353837" y="5151565"/>
              <a:ext cx="1122102" cy="369332"/>
            </a:xfrm>
            <a:prstGeom prst="rect">
              <a:avLst/>
            </a:prstGeom>
            <a:noFill/>
          </p:spPr>
          <p:txBody>
            <a:bodyPr wrap="square" rtlCol="0">
              <a:spAutoFit/>
            </a:bodyPr>
            <a:lstStyle/>
            <a:p>
              <a:r>
                <a:rPr lang="en-US" b="1" dirty="0" err="1"/>
                <a:t>UIRelated</a:t>
              </a:r>
              <a:endParaRPr lang="en-US" b="1" dirty="0"/>
            </a:p>
          </p:txBody>
        </p:sp>
        <p:cxnSp>
          <p:nvCxnSpPr>
            <p:cNvPr id="45" name="Straight Arrow Connector 44">
              <a:extLst>
                <a:ext uri="{FF2B5EF4-FFF2-40B4-BE49-F238E27FC236}">
                  <a16:creationId xmlns:a16="http://schemas.microsoft.com/office/drawing/2014/main" id="{A42E1BA1-CD9E-4D58-8403-02755A60BB99}"/>
                </a:ext>
              </a:extLst>
            </p:cNvPr>
            <p:cNvCxnSpPr>
              <a:cxnSpLocks/>
              <a:stCxn id="43" idx="3"/>
              <a:endCxn id="44" idx="1"/>
            </p:cNvCxnSpPr>
            <p:nvPr/>
          </p:nvCxnSpPr>
          <p:spPr>
            <a:xfrm>
              <a:off x="6191339" y="5331198"/>
              <a:ext cx="1162498" cy="503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
        <p:nvSpPr>
          <p:cNvPr id="46" name="Arrow: Down 45">
            <a:extLst>
              <a:ext uri="{FF2B5EF4-FFF2-40B4-BE49-F238E27FC236}">
                <a16:creationId xmlns:a16="http://schemas.microsoft.com/office/drawing/2014/main" id="{56983A76-D3DA-40B4-A639-11A2E269CC07}"/>
              </a:ext>
            </a:extLst>
          </p:cNvPr>
          <p:cNvSpPr/>
          <p:nvPr/>
        </p:nvSpPr>
        <p:spPr>
          <a:xfrm>
            <a:off x="8117983" y="4656764"/>
            <a:ext cx="611746" cy="489768"/>
          </a:xfrm>
          <a:prstGeom prst="downArrow">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7751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up)">
                                      <p:cBhvr>
                                        <p:cTn id="7" dur="250"/>
                                        <p:tgtEl>
                                          <p:spTgt spid="49"/>
                                        </p:tgtEl>
                                      </p:cBhvr>
                                    </p:animEffect>
                                  </p:childTnLst>
                                </p:cTn>
                              </p:par>
                            </p:childTnLst>
                          </p:cTn>
                        </p:par>
                        <p:par>
                          <p:cTn id="8" fill="hold">
                            <p:stCondLst>
                              <p:cond delay="25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750"/>
                                        <p:tgtEl>
                                          <p:spTgt spid="39"/>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wipe(up)">
                                      <p:cBhvr>
                                        <p:cTn id="15" dur="250"/>
                                        <p:tgtEl>
                                          <p:spTgt spid="4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50"/>
                                        </p:tgtEl>
                                        <p:attrNameLst>
                                          <p:attrName>style.visibility</p:attrName>
                                        </p:attrNameLst>
                                      </p:cBhvr>
                                      <p:to>
                                        <p:strVal val="visible"/>
                                      </p:to>
                                    </p:set>
                                    <p:animEffect transition="in" filter="wipe(up)">
                                      <p:cBhvr>
                                        <p:cTn id="20" dur="250"/>
                                        <p:tgtEl>
                                          <p:spTgt spid="50"/>
                                        </p:tgtEl>
                                      </p:cBhvr>
                                    </p:animEffect>
                                  </p:childTnLst>
                                </p:cTn>
                              </p:par>
                            </p:childTnLst>
                          </p:cTn>
                        </p:par>
                        <p:par>
                          <p:cTn id="21" fill="hold">
                            <p:stCondLst>
                              <p:cond delay="250"/>
                            </p:stCondLst>
                            <p:childTnLst>
                              <p:par>
                                <p:cTn id="22" presetID="22" presetClass="entr" presetSubtype="1"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wipe(up)">
                                      <p:cBhvr>
                                        <p:cTn id="24" dur="750"/>
                                        <p:tgtEl>
                                          <p:spTgt spid="46"/>
                                        </p:tgtEl>
                                      </p:cBhvr>
                                    </p:animEffect>
                                  </p:childTnLst>
                                </p:cTn>
                              </p:par>
                            </p:childTnLst>
                          </p:cTn>
                        </p:par>
                        <p:par>
                          <p:cTn id="25" fill="hold">
                            <p:stCondLst>
                              <p:cond delay="1000"/>
                            </p:stCondLst>
                            <p:childTnLst>
                              <p:par>
                                <p:cTn id="26" presetID="22" presetClass="entr" presetSubtype="1" fill="hold" nodeType="after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wipe(up)">
                                      <p:cBhvr>
                                        <p:cTn id="28" dur="25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A209F1B0-D026-47AC-B9D0-DA6F4FD399C9}"/>
                  </a:ext>
                </a:extLst>
              </p:cNvPr>
              <p:cNvSpPr>
                <a:spLocks noGrp="1"/>
              </p:cNvSpPr>
              <p:nvPr>
                <p:ph idx="1"/>
              </p:nvPr>
            </p:nvSpPr>
            <p:spPr>
              <a:xfrm>
                <a:off x="838200" y="1825626"/>
                <a:ext cx="10515600" cy="1527175"/>
              </a:xfrm>
            </p:spPr>
            <p:txBody>
              <a:bodyPr/>
              <a:lstStyle/>
              <a:p>
                <a:r>
                  <a:rPr lang="en-US" dirty="0"/>
                  <a:t>If some data is put to the specified UI elements for display, type the data with </a:t>
                </a:r>
                <a:r>
                  <a:rPr lang="en-US" b="1" dirty="0" err="1"/>
                  <a:t>UIData</a:t>
                </a:r>
                <a:r>
                  <a:rPr lang="en-US" dirty="0"/>
                  <a:t> in type context </a:t>
                </a:r>
                <a14:m>
                  <m:oMath xmlns:m="http://schemas.openxmlformats.org/officeDocument/2006/math">
                    <m:r>
                      <m:rPr>
                        <m:sty m:val="p"/>
                      </m:rPr>
                      <a:rPr lang="el-GR" i="1">
                        <a:latin typeface="Cambria Math" panose="02040503050406030204" pitchFamily="18" charset="0"/>
                      </a:rPr>
                      <m:t>Γ</m:t>
                    </m:r>
                    <m:r>
                      <a:rPr lang="en-US" b="0" i="1" baseline="-25000" smtClean="0">
                        <a:latin typeface="Cambria Math" panose="02040503050406030204" pitchFamily="18" charset="0"/>
                      </a:rPr>
                      <m:t>2</m:t>
                    </m:r>
                  </m:oMath>
                </a14:m>
                <a:r>
                  <a:rPr lang="en-US" dirty="0"/>
                  <a:t>.</a:t>
                </a:r>
              </a:p>
            </p:txBody>
          </p:sp>
        </mc:Choice>
        <mc:Fallback xmlns="">
          <p:sp>
            <p:nvSpPr>
              <p:cNvPr id="10" name="Content Placeholder 2">
                <a:extLst>
                  <a:ext uri="{FF2B5EF4-FFF2-40B4-BE49-F238E27FC236}">
                    <a16:creationId xmlns:a16="http://schemas.microsoft.com/office/drawing/2014/main" id="{A209F1B0-D026-47AC-B9D0-DA6F4FD399C9}"/>
                  </a:ext>
                </a:extLst>
              </p:cNvPr>
              <p:cNvSpPr>
                <a:spLocks noGrp="1" noRot="1" noChangeAspect="1" noMove="1" noResize="1" noEditPoints="1" noAdjustHandles="1" noChangeArrowheads="1" noChangeShapeType="1" noTextEdit="1"/>
              </p:cNvSpPr>
              <p:nvPr>
                <p:ph idx="1"/>
              </p:nvPr>
            </p:nvSpPr>
            <p:spPr>
              <a:xfrm>
                <a:off x="838200" y="1825626"/>
                <a:ext cx="10515600" cy="1527175"/>
              </a:xfrm>
              <a:blipFill>
                <a:blip r:embed="rId3"/>
                <a:stretch>
                  <a:fillRect l="-1043" t="-6375"/>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9272F591-9DB6-4B9F-95D0-C547DDBE7853}"/>
              </a:ext>
            </a:extLst>
          </p:cNvPr>
          <p:cNvSpPr>
            <a:spLocks noGrp="1"/>
          </p:cNvSpPr>
          <p:nvPr>
            <p:ph type="dt" sz="half" idx="10"/>
          </p:nvPr>
        </p:nvSpPr>
        <p:spPr/>
        <p:txBody>
          <a:bodyPr/>
          <a:lstStyle/>
          <a:p>
            <a:r>
              <a:rPr lang="en-US"/>
              <a:t>10/31/17</a:t>
            </a:r>
          </a:p>
        </p:txBody>
      </p:sp>
      <p:sp>
        <p:nvSpPr>
          <p:cNvPr id="5" name="Footer Placeholder 4">
            <a:extLst>
              <a:ext uri="{FF2B5EF4-FFF2-40B4-BE49-F238E27FC236}">
                <a16:creationId xmlns:a16="http://schemas.microsoft.com/office/drawing/2014/main" id="{355067BA-FFF9-477A-8918-8CF2142FE60F}"/>
              </a:ext>
            </a:extLst>
          </p:cNvPr>
          <p:cNvSpPr>
            <a:spLocks noGrp="1"/>
          </p:cNvSpPr>
          <p:nvPr>
            <p:ph type="ftr" sz="quarter" idx="11"/>
          </p:nvPr>
        </p:nvSpPr>
        <p:spPr/>
        <p:txBody>
          <a:bodyPr/>
          <a:lstStyle/>
          <a:p>
            <a:r>
              <a:rPr lang="en-US"/>
              <a:t>ASE 2017</a:t>
            </a:r>
          </a:p>
        </p:txBody>
      </p:sp>
      <p:sp>
        <p:nvSpPr>
          <p:cNvPr id="6" name="Slide Number Placeholder 5">
            <a:extLst>
              <a:ext uri="{FF2B5EF4-FFF2-40B4-BE49-F238E27FC236}">
                <a16:creationId xmlns:a16="http://schemas.microsoft.com/office/drawing/2014/main" id="{DB5EE54A-E843-4CB5-9A55-5830515BA485}"/>
              </a:ext>
            </a:extLst>
          </p:cNvPr>
          <p:cNvSpPr>
            <a:spLocks noGrp="1"/>
          </p:cNvSpPr>
          <p:nvPr>
            <p:ph type="sldNum" sz="quarter" idx="12"/>
          </p:nvPr>
        </p:nvSpPr>
        <p:spPr/>
        <p:txBody>
          <a:bodyPr/>
          <a:lstStyle/>
          <a:p>
            <a:fld id="{906745D7-5DCD-445B-BDED-754FAF3E7806}" type="slidenum">
              <a:rPr lang="en-US" smtClean="0"/>
              <a:t>16</a:t>
            </a:fld>
            <a:endParaRPr lang="en-US"/>
          </a:p>
        </p:txBody>
      </p:sp>
      <p:sp>
        <p:nvSpPr>
          <p:cNvPr id="3" name="Title 2">
            <a:extLst>
              <a:ext uri="{FF2B5EF4-FFF2-40B4-BE49-F238E27FC236}">
                <a16:creationId xmlns:a16="http://schemas.microsoft.com/office/drawing/2014/main" id="{171BADFF-84A5-4790-A6B5-BC86855ABD06}"/>
              </a:ext>
            </a:extLst>
          </p:cNvPr>
          <p:cNvSpPr>
            <a:spLocks noGrp="1"/>
          </p:cNvSpPr>
          <p:nvPr>
            <p:ph type="title"/>
          </p:nvPr>
        </p:nvSpPr>
        <p:spPr/>
        <p:txBody>
          <a:bodyPr/>
          <a:lstStyle/>
          <a:p>
            <a:r>
              <a:rPr lang="en-US" dirty="0"/>
              <a:t>Putting Data To UI</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5E74CB8C-06AA-4023-8317-1A667C90CB19}"/>
                  </a:ext>
                </a:extLst>
              </p:cNvPr>
              <p:cNvSpPr txBox="1">
                <a:spLocks noChangeAspect="1"/>
              </p:cNvSpPr>
              <p:nvPr/>
            </p:nvSpPr>
            <p:spPr>
              <a:xfrm>
                <a:off x="627195" y="3701609"/>
                <a:ext cx="10937610" cy="89401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000" smtClean="0">
                          <a:latin typeface="Cambria Math" panose="02040503050406030204" pitchFamily="18" charset="0"/>
                        </a:rPr>
                        <m:t>UI</m:t>
                      </m:r>
                      <m:r>
                        <a:rPr lang="en-US" sz="2000" smtClean="0">
                          <a:latin typeface="Cambria Math" panose="02040503050406030204" pitchFamily="18" charset="0"/>
                        </a:rPr>
                        <m:t>˗</m:t>
                      </m:r>
                      <m:r>
                        <m:rPr>
                          <m:sty m:val="p"/>
                        </m:rPr>
                        <a:rPr lang="en-US" sz="2000" smtClean="0">
                          <a:latin typeface="Cambria Math" panose="02040503050406030204" pitchFamily="18" charset="0"/>
                        </a:rPr>
                        <m:t>Put</m:t>
                      </m:r>
                      <m:r>
                        <a:rPr lang="en-US" sz="2000">
                          <a:latin typeface="Cambria Math" panose="02040503050406030204" pitchFamily="18" charset="0"/>
                        </a:rPr>
                        <m:t>˗</m:t>
                      </m:r>
                      <m:r>
                        <m:rPr>
                          <m:sty m:val="p"/>
                        </m:rPr>
                        <a:rPr lang="en-US" sz="2000">
                          <a:latin typeface="Cambria Math" panose="02040503050406030204" pitchFamily="18" charset="0"/>
                        </a:rPr>
                        <m:t>Data</m:t>
                      </m:r>
                      <m:f>
                        <m:fPr>
                          <m:ctrlPr>
                            <a:rPr lang="en-US" sz="2000" i="1">
                              <a:latin typeface="Cambria Math" panose="02040503050406030204" pitchFamily="18" charset="0"/>
                            </a:rPr>
                          </m:ctrlPr>
                        </m:fPr>
                        <m:num>
                          <m:r>
                            <a:rPr lang="en-US" sz="2000" b="0" i="1" smtClean="0">
                              <a:latin typeface="Cambria Math" panose="02040503050406030204" pitchFamily="18" charset="0"/>
                            </a:rPr>
                            <m:t>𝑎𝑝𝑖𝑃𝑢𝑡𝐷𝑎𝑡𝑎𝑇𝑜𝑈𝐼</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𝑚</m:t>
                              </m:r>
                            </m:e>
                          </m:d>
                          <m:r>
                            <a:rPr lang="en-US" sz="2000" b="0" i="1" smtClean="0">
                              <a:latin typeface="Cambria Math" panose="02040503050406030204" pitchFamily="18" charset="0"/>
                            </a:rPr>
                            <m:t>        </m:t>
                          </m:r>
                          <m:r>
                            <m:rPr>
                              <m:sty m:val="p"/>
                            </m:rPr>
                            <a:rPr lang="el-GR" sz="2000" i="1">
                              <a:latin typeface="Cambria Math" panose="02040503050406030204" pitchFamily="18" charset="0"/>
                            </a:rPr>
                            <m:t>Γ</m:t>
                          </m:r>
                          <m:r>
                            <a:rPr lang="en-US" sz="2000" i="1" baseline="-25000">
                              <a:latin typeface="Cambria Math" panose="02040503050406030204" pitchFamily="18" charset="0"/>
                            </a:rPr>
                            <m:t>1</m:t>
                          </m:r>
                          <m:r>
                            <a:rPr lang="en-US" sz="2000" i="1">
                              <a:latin typeface="Cambria Math" panose="02040503050406030204" pitchFamily="18" charset="0"/>
                            </a:rPr>
                            <m:t>⊢</m:t>
                          </m:r>
                          <m:r>
                            <a:rPr lang="en-US" sz="2000" i="1">
                              <a:latin typeface="Cambria Math" panose="02040503050406030204" pitchFamily="18" charset="0"/>
                            </a:rPr>
                            <m:t>𝑦</m:t>
                          </m:r>
                          <m:r>
                            <m:rPr>
                              <m:sty m:val="p"/>
                            </m:rPr>
                            <a:rPr lang="el-GR" sz="2000" i="1" baseline="-25000">
                              <a:latin typeface="Cambria Math" panose="02040503050406030204" pitchFamily="18" charset="0"/>
                            </a:rPr>
                            <m:t>ε</m:t>
                          </m:r>
                          <m:r>
                            <a:rPr lang="en-US" sz="2000" i="1" baseline="-25000">
                              <a:latin typeface="Cambria Math" panose="02040503050406030204" pitchFamily="18" charset="0"/>
                            </a:rPr>
                            <m:t> </m:t>
                          </m:r>
                          <m:r>
                            <a:rPr lang="en-US" sz="2000" i="1">
                              <a:latin typeface="Cambria Math" panose="02040503050406030204" pitchFamily="18" charset="0"/>
                            </a:rPr>
                            <m:t>:</m:t>
                          </m:r>
                          <m:r>
                            <a:rPr lang="en-US" sz="2000" b="1">
                              <a:latin typeface="Cambria Math" panose="02040503050406030204" pitchFamily="18" charset="0"/>
                            </a:rPr>
                            <m:t>𝐔𝐈𝐑𝐞𝐥𝐚𝐭𝐞𝐝</m:t>
                          </m:r>
                          <m:r>
                            <a:rPr lang="en-US" sz="2000" b="0" i="1" smtClean="0">
                              <a:latin typeface="Cambria Math" panose="02040503050406030204" pitchFamily="18" charset="0"/>
                            </a:rPr>
                            <m:t>        </m:t>
                          </m:r>
                          <m:r>
                            <m:rPr>
                              <m:sty m:val="p"/>
                            </m:rPr>
                            <a:rPr lang="el-GR" sz="2000" i="1">
                              <a:latin typeface="Cambria Math" panose="02040503050406030204" pitchFamily="18" charset="0"/>
                            </a:rPr>
                            <m:t>Γ</m:t>
                          </m:r>
                          <m:r>
                            <a:rPr lang="en-US" sz="2000" i="1" baseline="-25000">
                              <a:latin typeface="Cambria Math" panose="02040503050406030204" pitchFamily="18" charset="0"/>
                            </a:rPr>
                            <m:t>1</m:t>
                          </m:r>
                          <m:r>
                            <a:rPr lang="en-US" sz="2000" i="1">
                              <a:latin typeface="Cambria Math" panose="02040503050406030204" pitchFamily="18" charset="0"/>
                            </a:rPr>
                            <m:t>⊢</m:t>
                          </m:r>
                          <m:r>
                            <a:rPr lang="en-US" sz="2000" i="1">
                              <a:latin typeface="Cambria Math" panose="02040503050406030204" pitchFamily="18" charset="0"/>
                            </a:rPr>
                            <m:t>𝑙</m:t>
                          </m:r>
                          <m:r>
                            <m:rPr>
                              <m:sty m:val="p"/>
                            </m:rPr>
                            <a:rPr lang="el-GR" sz="2000" i="1" baseline="-25000">
                              <a:latin typeface="Cambria Math" panose="02040503050406030204" pitchFamily="18" charset="0"/>
                            </a:rPr>
                            <m:t>ε</m:t>
                          </m:r>
                          <m:r>
                            <a:rPr lang="en-US" sz="2000" i="1" baseline="-25000">
                              <a:latin typeface="Cambria Math" panose="02040503050406030204" pitchFamily="18" charset="0"/>
                            </a:rPr>
                            <m:t> </m:t>
                          </m:r>
                          <m:r>
                            <a:rPr lang="en-US" sz="2000" i="1">
                              <a:latin typeface="Cambria Math" panose="02040503050406030204" pitchFamily="18" charset="0"/>
                            </a:rPr>
                            <m:t>:</m:t>
                          </m:r>
                          <m:r>
                            <a:rPr lang="en-US" sz="2000" b="1">
                              <a:latin typeface="Cambria Math" panose="02040503050406030204" pitchFamily="18" charset="0"/>
                            </a:rPr>
                            <m:t>𝐔𝐈𝐑𝐞𝐥𝐚𝐭𝐞𝐝</m:t>
                          </m:r>
                        </m:num>
                        <m:den>
                          <m:r>
                            <m:rPr>
                              <m:sty m:val="p"/>
                            </m:rPr>
                            <a:rPr lang="el-GR" sz="2000" i="1">
                              <a:latin typeface="Cambria Math" panose="02040503050406030204" pitchFamily="18" charset="0"/>
                            </a:rPr>
                            <m:t>Γ</m:t>
                          </m:r>
                          <m:r>
                            <a:rPr lang="en-US" sz="2000" i="1" baseline="-25000">
                              <a:latin typeface="Cambria Math" panose="02040503050406030204" pitchFamily="18" charset="0"/>
                            </a:rPr>
                            <m:t>1</m:t>
                          </m:r>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𝑥</m:t>
                              </m:r>
                              <m:r>
                                <a:rPr lang="en-US" sz="2000" i="1">
                                  <a:latin typeface="Cambria Math" panose="02040503050406030204" pitchFamily="18" charset="0"/>
                                </a:rPr>
                                <m:t>≔</m:t>
                              </m:r>
                              <m:r>
                                <a:rPr lang="en-US" sz="2000" i="1" baseline="30000">
                                  <a:latin typeface="Cambria Math" panose="02040503050406030204" pitchFamily="18" charset="0"/>
                                </a:rPr>
                                <m:t>𝑙</m:t>
                              </m:r>
                              <m:r>
                                <a:rPr lang="en-US" sz="2000" i="1">
                                  <a:latin typeface="Cambria Math" panose="02040503050406030204" pitchFamily="18" charset="0"/>
                                </a:rPr>
                                <m:t> </m:t>
                              </m:r>
                              <m:r>
                                <a:rPr lang="en-US" sz="2000" i="1">
                                  <a:latin typeface="Cambria Math" panose="02040503050406030204" pitchFamily="18" charset="0"/>
                                </a:rPr>
                                <m:t>𝑦</m:t>
                              </m:r>
                              <m:r>
                                <a:rPr lang="en-US" sz="2000" i="1">
                                  <a:latin typeface="Cambria Math" panose="02040503050406030204" pitchFamily="18" charset="0"/>
                                </a:rPr>
                                <m:t>.</m:t>
                              </m:r>
                              <m:r>
                                <a:rPr lang="en-US" sz="2000" i="1">
                                  <a:latin typeface="Cambria Math" panose="02040503050406030204" pitchFamily="18" charset="0"/>
                                </a:rPr>
                                <m:t>𝑚</m:t>
                              </m:r>
                              <m:r>
                                <a:rPr lang="en-US" sz="2000" i="1">
                                  <a:latin typeface="Cambria Math" panose="02040503050406030204" pitchFamily="18" charset="0"/>
                                </a:rPr>
                                <m:t>(</m:t>
                              </m:r>
                              <m:r>
                                <a:rPr lang="en-US" sz="2000" i="1">
                                  <a:latin typeface="Cambria Math" panose="02040503050406030204" pitchFamily="18" charset="0"/>
                                </a:rPr>
                                <m:t>𝑧</m:t>
                              </m:r>
                              <m:r>
                                <a:rPr lang="en-US" sz="2000" i="1">
                                  <a:latin typeface="Cambria Math" panose="02040503050406030204" pitchFamily="18" charset="0"/>
                                </a:rPr>
                                <m:t>)</m:t>
                              </m:r>
                            </m:e>
                          </m:d>
                          <m:r>
                            <m:rPr>
                              <m:sty m:val="p"/>
                            </m:rPr>
                            <a:rPr lang="el-GR" sz="2000" i="1" baseline="-25000">
                              <a:latin typeface="Cambria Math" panose="02040503050406030204" pitchFamily="18" charset="0"/>
                            </a:rPr>
                            <m:t>ε</m:t>
                          </m:r>
                          <m:r>
                            <a:rPr lang="en-US" sz="2000" i="1">
                              <a:latin typeface="Cambria Math" panose="02040503050406030204" pitchFamily="18" charset="0"/>
                            </a:rPr>
                            <m:t> ⊨</m:t>
                          </m:r>
                          <m:r>
                            <m:rPr>
                              <m:sty m:val="p"/>
                            </m:rPr>
                            <a:rPr lang="el-GR" sz="2000" i="1">
                              <a:latin typeface="Cambria Math" panose="02040503050406030204" pitchFamily="18" charset="0"/>
                            </a:rPr>
                            <m:t>Γ</m:t>
                          </m:r>
                          <m:r>
                            <a:rPr lang="en-US" sz="2000" i="1" baseline="-25000">
                              <a:latin typeface="Cambria Math" panose="02040503050406030204" pitchFamily="18" charset="0"/>
                            </a:rPr>
                            <m:t>2</m:t>
                          </m:r>
                          <m:r>
                            <a:rPr lang="en-US" sz="2000" i="1">
                              <a:latin typeface="Cambria Math" panose="02040503050406030204" pitchFamily="18" charset="0"/>
                            </a:rPr>
                            <m:t> ⇒ [</m:t>
                          </m:r>
                          <m:r>
                            <a:rPr lang="en-US" sz="2000" i="1">
                              <a:latin typeface="Cambria Math" panose="02040503050406030204" pitchFamily="18" charset="0"/>
                            </a:rPr>
                            <m:t>𝑧</m:t>
                          </m:r>
                          <m:r>
                            <m:rPr>
                              <m:sty m:val="p"/>
                            </m:rPr>
                            <a:rPr lang="el-GR" sz="2000" i="1" baseline="-25000">
                              <a:latin typeface="Cambria Math" panose="02040503050406030204" pitchFamily="18" charset="0"/>
                            </a:rPr>
                            <m:t>ε</m:t>
                          </m:r>
                          <m:r>
                            <a:rPr lang="en-US" sz="2000" i="1" baseline="-25000">
                              <a:latin typeface="Cambria Math" panose="02040503050406030204" pitchFamily="18" charset="0"/>
                            </a:rPr>
                            <m:t> </m:t>
                          </m:r>
                          <m:r>
                            <a:rPr lang="en-US" sz="2000" i="1">
                              <a:latin typeface="Cambria Math" panose="02040503050406030204" pitchFamily="18" charset="0"/>
                            </a:rPr>
                            <m:t>: </m:t>
                          </m:r>
                          <m:r>
                            <a:rPr lang="en-US" sz="2000" b="1">
                              <a:latin typeface="Cambria Math" panose="02040503050406030204" pitchFamily="18" charset="0"/>
                            </a:rPr>
                            <m:t>𝐔𝐈𝐃𝐚𝐭𝐚</m:t>
                          </m:r>
                          <m:r>
                            <a:rPr lang="en-US" sz="2000" i="1">
                              <a:latin typeface="Cambria Math" panose="02040503050406030204" pitchFamily="18" charset="0"/>
                            </a:rPr>
                            <m:t>]</m:t>
                          </m:r>
                          <m:r>
                            <m:rPr>
                              <m:sty m:val="p"/>
                            </m:rPr>
                            <a:rPr lang="el-GR" sz="2000" i="1">
                              <a:latin typeface="Cambria Math" panose="02040503050406030204" pitchFamily="18" charset="0"/>
                            </a:rPr>
                            <m:t>Γ</m:t>
                          </m:r>
                          <m:r>
                            <a:rPr lang="en-US" sz="2000" i="1" baseline="-25000">
                              <a:latin typeface="Cambria Math" panose="02040503050406030204" pitchFamily="18" charset="0"/>
                            </a:rPr>
                            <m:t>2</m:t>
                          </m:r>
                        </m:den>
                      </m:f>
                    </m:oMath>
                  </m:oMathPara>
                </a14:m>
                <a:endParaRPr lang="en-US" dirty="0"/>
              </a:p>
            </p:txBody>
          </p:sp>
        </mc:Choice>
        <mc:Fallback xmlns="">
          <p:sp>
            <p:nvSpPr>
              <p:cNvPr id="11" name="TextBox 10">
                <a:extLst>
                  <a:ext uri="{FF2B5EF4-FFF2-40B4-BE49-F238E27FC236}">
                    <a16:creationId xmlns:a16="http://schemas.microsoft.com/office/drawing/2014/main" id="{5E74CB8C-06AA-4023-8317-1A667C90CB19}"/>
                  </a:ext>
                </a:extLst>
              </p:cNvPr>
              <p:cNvSpPr txBox="1">
                <a:spLocks noRot="1" noChangeAspect="1" noMove="1" noResize="1" noEditPoints="1" noAdjustHandles="1" noChangeArrowheads="1" noChangeShapeType="1" noTextEdit="1"/>
              </p:cNvSpPr>
              <p:nvPr/>
            </p:nvSpPr>
            <p:spPr>
              <a:xfrm>
                <a:off x="627195" y="3701609"/>
                <a:ext cx="10937610" cy="894014"/>
              </a:xfrm>
              <a:prstGeom prst="rect">
                <a:avLst/>
              </a:prstGeom>
              <a:blipFill>
                <a:blip r:embed="rId4"/>
                <a:stretch>
                  <a:fillRect/>
                </a:stretch>
              </a:blipFill>
            </p:spPr>
            <p:txBody>
              <a:bodyPr/>
              <a:lstStyle/>
              <a:p>
                <a:r>
                  <a:rPr lang="en-US">
                    <a:noFill/>
                  </a:rPr>
                  <a:t> </a:t>
                </a:r>
              </a:p>
            </p:txBody>
          </p:sp>
        </mc:Fallback>
      </mc:AlternateContent>
      <p:sp>
        <p:nvSpPr>
          <p:cNvPr id="8" name="Speech Bubble: Rectangle with Corners Rounded 7">
            <a:extLst>
              <a:ext uri="{FF2B5EF4-FFF2-40B4-BE49-F238E27FC236}">
                <a16:creationId xmlns:a16="http://schemas.microsoft.com/office/drawing/2014/main" id="{AB82393A-CCB5-42E1-9AB2-634B909B0D6E}"/>
              </a:ext>
            </a:extLst>
          </p:cNvPr>
          <p:cNvSpPr/>
          <p:nvPr/>
        </p:nvSpPr>
        <p:spPr>
          <a:xfrm>
            <a:off x="8610601" y="531931"/>
            <a:ext cx="2617950" cy="495975"/>
          </a:xfrm>
          <a:prstGeom prst="wedgeRoundRectCallout">
            <a:avLst>
              <a:gd name="adj1" fmla="val -19155"/>
              <a:gd name="adj2" fmla="val 49727"/>
              <a:gd name="adj3" fmla="val 16667"/>
            </a:avLst>
          </a:prstGeom>
          <a:no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rPr>
              <a:t>x</a:t>
            </a:r>
            <a:r>
              <a:rPr lang="en-US" sz="2800" dirty="0" err="1">
                <a:solidFill>
                  <a:schemeClr val="tx1"/>
                </a:solidFill>
              </a:rPr>
              <a:t>.setText</a:t>
            </a:r>
            <a:r>
              <a:rPr lang="en-US" sz="2400" dirty="0">
                <a:solidFill>
                  <a:schemeClr val="tx1"/>
                </a:solidFill>
              </a:rPr>
              <a:t>(</a:t>
            </a:r>
            <a:r>
              <a:rPr lang="en-US" sz="3600" b="1" dirty="0">
                <a:solidFill>
                  <a:schemeClr val="tx1"/>
                </a:solidFill>
              </a:rPr>
              <a:t>txt</a:t>
            </a:r>
            <a:r>
              <a:rPr lang="en-US" sz="2400" dirty="0">
                <a:solidFill>
                  <a:schemeClr val="tx1"/>
                </a:solidFill>
              </a:rPr>
              <a:t>);</a:t>
            </a:r>
          </a:p>
        </p:txBody>
      </p:sp>
    </p:spTree>
    <p:extLst>
      <p:ext uri="{BB962C8B-B14F-4D97-AF65-F5344CB8AC3E}">
        <p14:creationId xmlns:p14="http://schemas.microsoft.com/office/powerpoint/2010/main" val="10979018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65151EF-D4C6-4DC2-8D2A-F521C9316B46}"/>
              </a:ext>
            </a:extLst>
          </p:cNvPr>
          <p:cNvSpPr>
            <a:spLocks noGrp="1"/>
          </p:cNvSpPr>
          <p:nvPr>
            <p:ph type="dt" sz="half" idx="10"/>
          </p:nvPr>
        </p:nvSpPr>
        <p:spPr/>
        <p:txBody>
          <a:bodyPr/>
          <a:lstStyle/>
          <a:p>
            <a:r>
              <a:rPr lang="en-US"/>
              <a:t>10/31/17</a:t>
            </a:r>
          </a:p>
        </p:txBody>
      </p:sp>
      <p:sp>
        <p:nvSpPr>
          <p:cNvPr id="5" name="Footer Placeholder 4">
            <a:extLst>
              <a:ext uri="{FF2B5EF4-FFF2-40B4-BE49-F238E27FC236}">
                <a16:creationId xmlns:a16="http://schemas.microsoft.com/office/drawing/2014/main" id="{075BA53E-F433-4FEB-8693-64265408F342}"/>
              </a:ext>
            </a:extLst>
          </p:cNvPr>
          <p:cNvSpPr>
            <a:spLocks noGrp="1"/>
          </p:cNvSpPr>
          <p:nvPr>
            <p:ph type="ftr" sz="quarter" idx="11"/>
          </p:nvPr>
        </p:nvSpPr>
        <p:spPr/>
        <p:txBody>
          <a:bodyPr/>
          <a:lstStyle/>
          <a:p>
            <a:r>
              <a:rPr lang="en-US"/>
              <a:t>ASE 2017</a:t>
            </a:r>
          </a:p>
        </p:txBody>
      </p:sp>
      <p:sp>
        <p:nvSpPr>
          <p:cNvPr id="6" name="Slide Number Placeholder 5">
            <a:extLst>
              <a:ext uri="{FF2B5EF4-FFF2-40B4-BE49-F238E27FC236}">
                <a16:creationId xmlns:a16="http://schemas.microsoft.com/office/drawing/2014/main" id="{90A5CD7D-F898-4F8E-8FA7-C6023DEBAA9B}"/>
              </a:ext>
            </a:extLst>
          </p:cNvPr>
          <p:cNvSpPr>
            <a:spLocks noGrp="1"/>
          </p:cNvSpPr>
          <p:nvPr>
            <p:ph type="sldNum" sz="quarter" idx="12"/>
          </p:nvPr>
        </p:nvSpPr>
        <p:spPr/>
        <p:txBody>
          <a:bodyPr/>
          <a:lstStyle/>
          <a:p>
            <a:fld id="{906745D7-5DCD-445B-BDED-754FAF3E7806}" type="slidenum">
              <a:rPr lang="en-US" smtClean="0"/>
              <a:t>17</a:t>
            </a:fld>
            <a:endParaRPr lang="en-US"/>
          </a:p>
        </p:txBody>
      </p:sp>
      <p:sp>
        <p:nvSpPr>
          <p:cNvPr id="7" name="TextBox 6">
            <a:extLst>
              <a:ext uri="{FF2B5EF4-FFF2-40B4-BE49-F238E27FC236}">
                <a16:creationId xmlns:a16="http://schemas.microsoft.com/office/drawing/2014/main" id="{F9ECFF72-83A4-4023-93E5-2572E4BBC6A3}"/>
              </a:ext>
            </a:extLst>
          </p:cNvPr>
          <p:cNvSpPr txBox="1"/>
          <p:nvPr/>
        </p:nvSpPr>
        <p:spPr>
          <a:xfrm>
            <a:off x="2324100" y="1070614"/>
            <a:ext cx="4457700" cy="1754326"/>
          </a:xfrm>
          <a:prstGeom prst="rect">
            <a:avLst/>
          </a:prstGeom>
          <a:noFill/>
          <a:ln>
            <a:solidFill>
              <a:schemeClr val="tx1"/>
            </a:solidFill>
            <a:prstDash val="dash"/>
          </a:ln>
        </p:spPr>
        <p:txBody>
          <a:bodyPr wrap="square" rtlCol="0">
            <a:spAutoFit/>
          </a:bodyPr>
          <a:lstStyle/>
          <a:p>
            <a:r>
              <a:rPr lang="en-US" dirty="0">
                <a:latin typeface="Courier New" panose="02070309020205020404" pitchFamily="49" charset="0"/>
                <a:cs typeface="Courier New" panose="02070309020205020404" pitchFamily="49" charset="0"/>
              </a:rPr>
              <a:t>01 class B extends A {</a:t>
            </a:r>
          </a:p>
          <a:p>
            <a:r>
              <a:rPr lang="en-US" dirty="0">
                <a:latin typeface="Courier New" panose="02070309020205020404" pitchFamily="49" charset="0"/>
                <a:cs typeface="Courier New" panose="02070309020205020404" pitchFamily="49" charset="0"/>
              </a:rPr>
              <a:t>06   b() {</a:t>
            </a:r>
          </a:p>
          <a:p>
            <a:r>
              <a:rPr lang="en-US" dirty="0">
                <a:latin typeface="Courier New" panose="02070309020205020404" pitchFamily="49" charset="0"/>
                <a:cs typeface="Courier New" panose="02070309020205020404" pitchFamily="49" charset="0"/>
              </a:rPr>
              <a:t>07     tv0 = </a:t>
            </a:r>
            <a:r>
              <a:rPr lang="en-US" dirty="0" err="1">
                <a:latin typeface="Courier New" panose="02070309020205020404" pitchFamily="49" charset="0"/>
                <a:cs typeface="Courier New" panose="02070309020205020404" pitchFamily="49" charset="0"/>
              </a:rPr>
              <a:t>findViewById</a:t>
            </a:r>
            <a:r>
              <a:rPr lang="en-US" dirty="0">
                <a:latin typeface="Courier New" panose="02070309020205020404" pitchFamily="49" charset="0"/>
                <a:cs typeface="Courier New" panose="02070309020205020404" pitchFamily="49" charset="0"/>
              </a:rPr>
              <a:t>(</a:t>
            </a:r>
            <a:r>
              <a:rPr lang="en-US" dirty="0">
                <a:solidFill>
                  <a:srgbClr val="00B0F0"/>
                </a:solidFill>
                <a:latin typeface="Courier New" panose="02070309020205020404" pitchFamily="49" charset="0"/>
                <a:cs typeface="Courier New" panose="02070309020205020404" pitchFamily="49" charset="0"/>
              </a:rPr>
              <a:t>id0</a:t>
            </a:r>
            <a:r>
              <a:rPr lang="en-US"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08     tv0.setText(</a:t>
            </a:r>
            <a:r>
              <a:rPr lang="en-US" b="1" dirty="0">
                <a:solidFill>
                  <a:srgbClr val="FF0000"/>
                </a:solidFill>
                <a:latin typeface="Courier New" panose="02070309020205020404" pitchFamily="49" charset="0"/>
                <a:cs typeface="Courier New" panose="02070309020205020404" pitchFamily="49" charset="0"/>
              </a:rPr>
              <a:t>data</a:t>
            </a:r>
            <a:r>
              <a:rPr lang="en-US"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09   }</a:t>
            </a:r>
          </a:p>
          <a:p>
            <a:r>
              <a:rPr lang="en-US" dirty="0">
                <a:latin typeface="Courier New" panose="02070309020205020404" pitchFamily="49" charset="0"/>
                <a:cs typeface="Courier New" panose="02070309020205020404" pitchFamily="49" charset="0"/>
              </a:rPr>
              <a:t>10 }</a:t>
            </a:r>
          </a:p>
        </p:txBody>
      </p:sp>
      <p:sp>
        <p:nvSpPr>
          <p:cNvPr id="10" name="TextBox 9">
            <a:extLst>
              <a:ext uri="{FF2B5EF4-FFF2-40B4-BE49-F238E27FC236}">
                <a16:creationId xmlns:a16="http://schemas.microsoft.com/office/drawing/2014/main" id="{B0DC5A52-813F-4122-9F20-37E6A918894C}"/>
              </a:ext>
            </a:extLst>
          </p:cNvPr>
          <p:cNvSpPr txBox="1"/>
          <p:nvPr/>
        </p:nvSpPr>
        <p:spPr>
          <a:xfrm>
            <a:off x="2324100" y="3628328"/>
            <a:ext cx="4457700" cy="2308324"/>
          </a:xfrm>
          <a:prstGeom prst="rect">
            <a:avLst/>
          </a:prstGeom>
          <a:noFill/>
          <a:ln>
            <a:solidFill>
              <a:srgbClr val="FFC000"/>
            </a:solidFill>
            <a:prstDash val="dash"/>
          </a:ln>
        </p:spPr>
        <p:txBody>
          <a:bodyPr wrap="square" rtlCol="0">
            <a:spAutoFit/>
          </a:bodyPr>
          <a:lstStyle/>
          <a:p>
            <a:r>
              <a:rPr lang="en-US" dirty="0">
                <a:latin typeface="Courier New" panose="02070309020205020404" pitchFamily="49" charset="0"/>
                <a:cs typeface="Courier New" panose="02070309020205020404" pitchFamily="49" charset="0"/>
              </a:rPr>
              <a:t>11 class C extends A {</a:t>
            </a:r>
          </a:p>
          <a:p>
            <a:pPr marL="342900" indent="-342900">
              <a:buAutoNum type="arabicPlain" startAt="16"/>
            </a:pPr>
            <a:r>
              <a:rPr lang="en-US" dirty="0">
                <a:latin typeface="Courier New" panose="02070309020205020404" pitchFamily="49" charset="0"/>
                <a:cs typeface="Courier New" panose="02070309020205020404" pitchFamily="49" charset="0"/>
              </a:rPr>
              <a:t>d() {</a:t>
            </a:r>
          </a:p>
          <a:p>
            <a:r>
              <a:rPr lang="en-US" dirty="0">
                <a:latin typeface="Courier New" panose="02070309020205020404" pitchFamily="49" charset="0"/>
                <a:cs typeface="Courier New" panose="02070309020205020404" pitchFamily="49" charset="0"/>
              </a:rPr>
              <a:t>17     </a:t>
            </a:r>
            <a:r>
              <a:rPr lang="en-US" dirty="0" err="1">
                <a:latin typeface="Courier New" panose="02070309020205020404" pitchFamily="49" charset="0"/>
                <a:cs typeface="Courier New" panose="02070309020205020404" pitchFamily="49" charset="0"/>
              </a:rPr>
              <a:t>ss</a:t>
            </a:r>
            <a:r>
              <a:rPr lang="en-US" dirty="0">
                <a:latin typeface="Courier New" panose="02070309020205020404" pitchFamily="49" charset="0"/>
                <a:cs typeface="Courier New" panose="02070309020205020404" pitchFamily="49" charset="0"/>
              </a:rPr>
              <a:t> = </a:t>
            </a:r>
            <a:r>
              <a:rPr lang="en-US" dirty="0" err="1">
                <a:latin typeface="Courier New" panose="02070309020205020404" pitchFamily="49" charset="0"/>
                <a:cs typeface="Courier New" panose="02070309020205020404" pitchFamily="49" charset="0"/>
              </a:rPr>
              <a:t>data.split</a:t>
            </a:r>
            <a:r>
              <a:rPr lang="en-US"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18     tv1 = </a:t>
            </a:r>
            <a:r>
              <a:rPr lang="en-US" dirty="0" err="1">
                <a:latin typeface="Courier New" panose="02070309020205020404" pitchFamily="49" charset="0"/>
                <a:cs typeface="Courier New" panose="02070309020205020404" pitchFamily="49" charset="0"/>
              </a:rPr>
              <a:t>findViewById</a:t>
            </a:r>
            <a:r>
              <a:rPr lang="en-US" dirty="0">
                <a:latin typeface="Courier New" panose="02070309020205020404" pitchFamily="49" charset="0"/>
                <a:cs typeface="Courier New" panose="02070309020205020404" pitchFamily="49" charset="0"/>
              </a:rPr>
              <a:t>(</a:t>
            </a:r>
            <a:r>
              <a:rPr lang="en-US" dirty="0">
                <a:solidFill>
                  <a:srgbClr val="00B0F0"/>
                </a:solidFill>
                <a:latin typeface="Courier New" panose="02070309020205020404" pitchFamily="49" charset="0"/>
                <a:cs typeface="Courier New" panose="02070309020205020404" pitchFamily="49" charset="0"/>
              </a:rPr>
              <a:t>id1</a:t>
            </a:r>
            <a:r>
              <a:rPr lang="en-US"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19     tv1.setText(</a:t>
            </a:r>
            <a:r>
              <a:rPr lang="en-US" b="1" dirty="0" err="1">
                <a:solidFill>
                  <a:srgbClr val="FF0000"/>
                </a:solidFill>
                <a:latin typeface="Courier New" panose="02070309020205020404" pitchFamily="49" charset="0"/>
                <a:cs typeface="Courier New" panose="02070309020205020404" pitchFamily="49" charset="0"/>
              </a:rPr>
              <a:t>ss</a:t>
            </a:r>
            <a:r>
              <a:rPr lang="en-US" dirty="0">
                <a:latin typeface="Courier New" panose="02070309020205020404" pitchFamily="49" charset="0"/>
                <a:cs typeface="Courier New" panose="02070309020205020404" pitchFamily="49" charset="0"/>
              </a:rPr>
              <a:t>[0]);</a:t>
            </a:r>
          </a:p>
          <a:p>
            <a:r>
              <a:rPr lang="en-US" dirty="0">
                <a:latin typeface="Courier New" panose="02070309020205020404" pitchFamily="49" charset="0"/>
                <a:cs typeface="Courier New" panose="02070309020205020404" pitchFamily="49" charset="0"/>
              </a:rPr>
              <a:t>20     tv2 = </a:t>
            </a:r>
            <a:r>
              <a:rPr lang="en-US" dirty="0" err="1">
                <a:latin typeface="Courier New" panose="02070309020205020404" pitchFamily="49" charset="0"/>
                <a:cs typeface="Courier New" panose="02070309020205020404" pitchFamily="49" charset="0"/>
              </a:rPr>
              <a:t>findViewById</a:t>
            </a:r>
            <a:r>
              <a:rPr lang="en-US" dirty="0">
                <a:latin typeface="Courier New" panose="02070309020205020404" pitchFamily="49" charset="0"/>
                <a:cs typeface="Courier New" panose="02070309020205020404" pitchFamily="49" charset="0"/>
              </a:rPr>
              <a:t>(id2);</a:t>
            </a:r>
          </a:p>
          <a:p>
            <a:r>
              <a:rPr lang="en-US" dirty="0">
                <a:latin typeface="Courier New" panose="02070309020205020404" pitchFamily="49" charset="0"/>
                <a:cs typeface="Courier New" panose="02070309020205020404" pitchFamily="49" charset="0"/>
              </a:rPr>
              <a:t>22   }</a:t>
            </a:r>
          </a:p>
          <a:p>
            <a:r>
              <a:rPr lang="en-US" dirty="0">
                <a:latin typeface="Courier New" panose="02070309020205020404" pitchFamily="49" charset="0"/>
                <a:cs typeface="Courier New" panose="02070309020205020404" pitchFamily="49" charset="0"/>
              </a:rPr>
              <a:t>23 }</a:t>
            </a:r>
          </a:p>
        </p:txBody>
      </p:sp>
      <p:sp>
        <p:nvSpPr>
          <p:cNvPr id="11" name="Rectangle 10">
            <a:extLst>
              <a:ext uri="{FF2B5EF4-FFF2-40B4-BE49-F238E27FC236}">
                <a16:creationId xmlns:a16="http://schemas.microsoft.com/office/drawing/2014/main" id="{E5EE20BE-8553-4374-8C5A-A0DF9E7F721B}"/>
              </a:ext>
            </a:extLst>
          </p:cNvPr>
          <p:cNvSpPr/>
          <p:nvPr/>
        </p:nvSpPr>
        <p:spPr>
          <a:xfrm>
            <a:off x="2324100" y="1932018"/>
            <a:ext cx="4457700" cy="31197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37CE519-1B1C-4067-9DA8-EAC0CC1C1704}"/>
              </a:ext>
            </a:extLst>
          </p:cNvPr>
          <p:cNvSpPr/>
          <p:nvPr/>
        </p:nvSpPr>
        <p:spPr>
          <a:xfrm>
            <a:off x="2324100" y="4732255"/>
            <a:ext cx="4457700" cy="31197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0766971A-76C3-4235-9C77-D493C0006990}"/>
                  </a:ext>
                </a:extLst>
              </p:cNvPr>
              <p:cNvSpPr txBox="1"/>
              <p:nvPr/>
            </p:nvSpPr>
            <p:spPr>
              <a:xfrm>
                <a:off x="2152650" y="40378"/>
                <a:ext cx="5218358" cy="923330"/>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14:m>
                  <m:oMath xmlns:m="http://schemas.openxmlformats.org/officeDocument/2006/math">
                    <m:r>
                      <m:rPr>
                        <m:sty m:val="p"/>
                      </m:rPr>
                      <a:rPr lang="el-GR" i="1">
                        <a:latin typeface="Cambria Math" panose="02040503050406030204" pitchFamily="18" charset="0"/>
                      </a:rPr>
                      <m:t>ε</m:t>
                    </m:r>
                    <m:r>
                      <a:rPr lang="en-US">
                        <a:latin typeface="Cambria Math" panose="02040503050406030204" pitchFamily="18" charset="0"/>
                      </a:rPr>
                      <m:t>0</m:t>
                    </m:r>
                  </m:oMath>
                </a14:m>
                <a:r>
                  <a:rPr lang="en-US" dirty="0"/>
                  <a:t> : calling context of </a:t>
                </a:r>
                <a:r>
                  <a:rPr lang="en-US" dirty="0" err="1"/>
                  <a:t>B.b</a:t>
                </a:r>
                <a:r>
                  <a:rPr lang="en-US" dirty="0"/>
                  <a:t>()</a:t>
                </a:r>
              </a:p>
              <a:p>
                <a:pPr marL="285750" indent="-285750">
                  <a:buFont typeface="Arial" panose="020B0604020202020204" pitchFamily="34" charset="0"/>
                  <a:buChar char="•"/>
                </a:pPr>
                <a14:m>
                  <m:oMath xmlns:m="http://schemas.openxmlformats.org/officeDocument/2006/math">
                    <m:r>
                      <m:rPr>
                        <m:sty m:val="p"/>
                      </m:rPr>
                      <a:rPr lang="el-GR" i="1">
                        <a:latin typeface="Cambria Math" panose="02040503050406030204" pitchFamily="18" charset="0"/>
                      </a:rPr>
                      <m:t>ε</m:t>
                    </m:r>
                  </m:oMath>
                </a14:m>
                <a:r>
                  <a:rPr lang="en-US" dirty="0"/>
                  <a:t>1 : calling context of </a:t>
                </a:r>
                <a:r>
                  <a:rPr lang="en-US" dirty="0" err="1"/>
                  <a:t>C.d</a:t>
                </a:r>
                <a:r>
                  <a:rPr lang="en-US" dirty="0"/>
                  <a:t>()</a:t>
                </a:r>
              </a:p>
              <a:p>
                <a:pPr marL="285750" indent="-285750">
                  <a:buFont typeface="Arial" panose="020B0604020202020204" pitchFamily="34" charset="0"/>
                  <a:buChar char="•"/>
                </a:pPr>
                <a14:m>
                  <m:oMath xmlns:m="http://schemas.openxmlformats.org/officeDocument/2006/math">
                    <m:r>
                      <m:rPr>
                        <m:sty m:val="p"/>
                      </m:rPr>
                      <a:rPr lang="el-GR" i="1">
                        <a:latin typeface="Cambria Math" panose="02040503050406030204" pitchFamily="18" charset="0"/>
                      </a:rPr>
                      <m:t>ε</m:t>
                    </m:r>
                    <m:r>
                      <a:rPr lang="en-US">
                        <a:latin typeface="Cambria Math" panose="02040503050406030204" pitchFamily="18" charset="0"/>
                      </a:rPr>
                      <m:t>2</m:t>
                    </m:r>
                  </m:oMath>
                </a14:m>
                <a:r>
                  <a:rPr lang="en-US" dirty="0"/>
                  <a:t> : calling context of run() associated with class B</a:t>
                </a:r>
              </a:p>
            </p:txBody>
          </p:sp>
        </mc:Choice>
        <mc:Fallback xmlns="">
          <p:sp>
            <p:nvSpPr>
              <p:cNvPr id="30" name="TextBox 29">
                <a:extLst>
                  <a:ext uri="{FF2B5EF4-FFF2-40B4-BE49-F238E27FC236}">
                    <a16:creationId xmlns:a16="http://schemas.microsoft.com/office/drawing/2014/main" id="{0766971A-76C3-4235-9C77-D493C0006990}"/>
                  </a:ext>
                </a:extLst>
              </p:cNvPr>
              <p:cNvSpPr txBox="1">
                <a:spLocks noRot="1" noChangeAspect="1" noMove="1" noResize="1" noEditPoints="1" noAdjustHandles="1" noChangeArrowheads="1" noChangeShapeType="1" noTextEdit="1"/>
              </p:cNvSpPr>
              <p:nvPr/>
            </p:nvSpPr>
            <p:spPr>
              <a:xfrm>
                <a:off x="2152650" y="40378"/>
                <a:ext cx="5218358" cy="923330"/>
              </a:xfrm>
              <a:prstGeom prst="rect">
                <a:avLst/>
              </a:prstGeom>
              <a:blipFill>
                <a:blip r:embed="rId3"/>
                <a:stretch>
                  <a:fillRect l="-583" t="-3268" b="-9150"/>
                </a:stretch>
              </a:blipFill>
              <a:ln>
                <a:solidFill>
                  <a:schemeClr val="tx1"/>
                </a:solidFill>
              </a:ln>
            </p:spPr>
            <p:txBody>
              <a:bodyPr/>
              <a:lstStyle/>
              <a:p>
                <a:r>
                  <a:rPr lang="en-US">
                    <a:noFill/>
                  </a:rPr>
                  <a:t> </a:t>
                </a:r>
              </a:p>
            </p:txBody>
          </p:sp>
        </mc:Fallback>
      </mc:AlternateContent>
      <p:grpSp>
        <p:nvGrpSpPr>
          <p:cNvPr id="47" name="Group 46">
            <a:extLst>
              <a:ext uri="{FF2B5EF4-FFF2-40B4-BE49-F238E27FC236}">
                <a16:creationId xmlns:a16="http://schemas.microsoft.com/office/drawing/2014/main" id="{4CC36BA7-4CA2-471A-8E04-3B1924077C0E}"/>
              </a:ext>
            </a:extLst>
          </p:cNvPr>
          <p:cNvGrpSpPr/>
          <p:nvPr/>
        </p:nvGrpSpPr>
        <p:grpSpPr>
          <a:xfrm>
            <a:off x="7315537" y="1872863"/>
            <a:ext cx="3060775" cy="374365"/>
            <a:chOff x="5415164" y="2719258"/>
            <a:chExt cx="3060775" cy="374365"/>
          </a:xfrm>
        </p:grpSpPr>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F1965D7F-948A-4ED4-9B83-5416F5F9E676}"/>
                    </a:ext>
                  </a:extLst>
                </p:cNvPr>
                <p:cNvSpPr txBox="1"/>
                <p:nvPr/>
              </p:nvSpPr>
              <p:spPr>
                <a:xfrm>
                  <a:off x="5415164" y="2719258"/>
                  <a:ext cx="1354858" cy="369332"/>
                </a:xfrm>
                <a:prstGeom prst="rect">
                  <a:avLst/>
                </a:prstGeom>
                <a:noFill/>
              </p:spPr>
              <p:txBody>
                <a:bodyPr wrap="none" rtlCol="0">
                  <a:spAutoFit/>
                </a:bodyPr>
                <a:lstStyle/>
                <a:p>
                  <a:r>
                    <a:rPr lang="en-US" b="1" dirty="0"/>
                    <a:t>{tv0, L08}</a:t>
                  </a:r>
                  <a14:m>
                    <m:oMath xmlns:m="http://schemas.openxmlformats.org/officeDocument/2006/math">
                      <m:r>
                        <m:rPr>
                          <m:sty m:val="p"/>
                        </m:rPr>
                        <a:rPr lang="el-GR" i="1" baseline="-25000">
                          <a:latin typeface="Cambria Math" panose="02040503050406030204" pitchFamily="18" charset="0"/>
                        </a:rPr>
                        <m:t>ε</m:t>
                      </m:r>
                      <m:r>
                        <a:rPr lang="en-US" baseline="-25000">
                          <a:latin typeface="Cambria Math" panose="02040503050406030204" pitchFamily="18" charset="0"/>
                        </a:rPr>
                        <m:t>0</m:t>
                      </m:r>
                    </m:oMath>
                  </a14:m>
                  <a:r>
                    <a:rPr lang="en-US" dirty="0"/>
                    <a:t>  </a:t>
                  </a:r>
                </a:p>
              </p:txBody>
            </p:sp>
          </mc:Choice>
          <mc:Fallback xmlns="">
            <p:sp>
              <p:nvSpPr>
                <p:cNvPr id="34" name="TextBox 33">
                  <a:extLst>
                    <a:ext uri="{FF2B5EF4-FFF2-40B4-BE49-F238E27FC236}">
                      <a16:creationId xmlns:a16="http://schemas.microsoft.com/office/drawing/2014/main" id="{F1965D7F-948A-4ED4-9B83-5416F5F9E676}"/>
                    </a:ext>
                  </a:extLst>
                </p:cNvPr>
                <p:cNvSpPr txBox="1">
                  <a:spLocks noRot="1" noChangeAspect="1" noMove="1" noResize="1" noEditPoints="1" noAdjustHandles="1" noChangeArrowheads="1" noChangeShapeType="1" noTextEdit="1"/>
                </p:cNvSpPr>
                <p:nvPr/>
              </p:nvSpPr>
              <p:spPr>
                <a:xfrm>
                  <a:off x="5415164" y="2719258"/>
                  <a:ext cx="1354858" cy="369332"/>
                </a:xfrm>
                <a:prstGeom prst="rect">
                  <a:avLst/>
                </a:prstGeom>
                <a:blipFill>
                  <a:blip r:embed="rId4"/>
                  <a:stretch>
                    <a:fillRect l="-3604" t="-8197" b="-24590"/>
                  </a:stretch>
                </a:blipFill>
              </p:spPr>
              <p:txBody>
                <a:bodyPr/>
                <a:lstStyle/>
                <a:p>
                  <a:r>
                    <a:rPr lang="en-US">
                      <a:noFill/>
                    </a:rPr>
                    <a:t> </a:t>
                  </a:r>
                </a:p>
              </p:txBody>
            </p:sp>
          </mc:Fallback>
        </mc:AlternateContent>
        <p:sp>
          <p:nvSpPr>
            <p:cNvPr id="35" name="TextBox 34">
              <a:extLst>
                <a:ext uri="{FF2B5EF4-FFF2-40B4-BE49-F238E27FC236}">
                  <a16:creationId xmlns:a16="http://schemas.microsoft.com/office/drawing/2014/main" id="{46672063-CA93-4A31-AE2E-FC8F5D22832D}"/>
                </a:ext>
              </a:extLst>
            </p:cNvPr>
            <p:cNvSpPr txBox="1"/>
            <p:nvPr/>
          </p:nvSpPr>
          <p:spPr>
            <a:xfrm>
              <a:off x="7353837" y="2724291"/>
              <a:ext cx="1122102" cy="369332"/>
            </a:xfrm>
            <a:prstGeom prst="rect">
              <a:avLst/>
            </a:prstGeom>
            <a:noFill/>
          </p:spPr>
          <p:txBody>
            <a:bodyPr wrap="square" rtlCol="0">
              <a:spAutoFit/>
            </a:bodyPr>
            <a:lstStyle/>
            <a:p>
              <a:r>
                <a:rPr lang="en-US" b="1" dirty="0" err="1"/>
                <a:t>UIRelated</a:t>
              </a:r>
              <a:endParaRPr lang="en-US" b="1" dirty="0"/>
            </a:p>
          </p:txBody>
        </p:sp>
        <p:cxnSp>
          <p:nvCxnSpPr>
            <p:cNvPr id="36" name="Straight Arrow Connector 35">
              <a:extLst>
                <a:ext uri="{FF2B5EF4-FFF2-40B4-BE49-F238E27FC236}">
                  <a16:creationId xmlns:a16="http://schemas.microsoft.com/office/drawing/2014/main" id="{170F959D-44F2-472B-B10F-A488DD44AD85}"/>
                </a:ext>
              </a:extLst>
            </p:cNvPr>
            <p:cNvCxnSpPr>
              <a:cxnSpLocks/>
              <a:stCxn id="34" idx="3"/>
              <a:endCxn id="35" idx="1"/>
            </p:cNvCxnSpPr>
            <p:nvPr/>
          </p:nvCxnSpPr>
          <p:spPr>
            <a:xfrm>
              <a:off x="6770022" y="2903924"/>
              <a:ext cx="583815" cy="503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
        <p:nvSpPr>
          <p:cNvPr id="39" name="Arrow: Down 38">
            <a:extLst>
              <a:ext uri="{FF2B5EF4-FFF2-40B4-BE49-F238E27FC236}">
                <a16:creationId xmlns:a16="http://schemas.microsoft.com/office/drawing/2014/main" id="{E0E96C12-2B7E-4855-BBC3-E545FD1A495E}"/>
              </a:ext>
            </a:extLst>
          </p:cNvPr>
          <p:cNvSpPr/>
          <p:nvPr/>
        </p:nvSpPr>
        <p:spPr>
          <a:xfrm>
            <a:off x="8546453" y="2306468"/>
            <a:ext cx="611746" cy="489768"/>
          </a:xfrm>
          <a:prstGeom prst="downArrow">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7B451DBB-41EA-45B9-8E48-FD5F01CA5BBF}"/>
              </a:ext>
            </a:extLst>
          </p:cNvPr>
          <p:cNvGrpSpPr/>
          <p:nvPr/>
        </p:nvGrpSpPr>
        <p:grpSpPr>
          <a:xfrm>
            <a:off x="7298387" y="4689135"/>
            <a:ext cx="3060775" cy="371872"/>
            <a:chOff x="5415164" y="4313570"/>
            <a:chExt cx="3060775" cy="371872"/>
          </a:xfrm>
        </p:grpSpPr>
        <p:sp>
          <p:nvSpPr>
            <p:cNvPr id="40" name="TextBox 39">
              <a:extLst>
                <a:ext uri="{FF2B5EF4-FFF2-40B4-BE49-F238E27FC236}">
                  <a16:creationId xmlns:a16="http://schemas.microsoft.com/office/drawing/2014/main" id="{3414D198-D1E6-48AB-B919-12AAFD24193F}"/>
                </a:ext>
              </a:extLst>
            </p:cNvPr>
            <p:cNvSpPr txBox="1"/>
            <p:nvPr/>
          </p:nvSpPr>
          <p:spPr>
            <a:xfrm>
              <a:off x="7353837" y="4316110"/>
              <a:ext cx="1122102" cy="369332"/>
            </a:xfrm>
            <a:prstGeom prst="rect">
              <a:avLst/>
            </a:prstGeom>
            <a:noFill/>
          </p:spPr>
          <p:txBody>
            <a:bodyPr wrap="none" rtlCol="0">
              <a:spAutoFit/>
            </a:bodyPr>
            <a:lstStyle/>
            <a:p>
              <a:r>
                <a:rPr lang="en-US" b="1" dirty="0" err="1"/>
                <a:t>UIRelated</a:t>
              </a:r>
              <a:endParaRPr lang="en-US" b="1" dirty="0"/>
            </a:p>
          </p:txBody>
        </p:sp>
        <p:cxnSp>
          <p:nvCxnSpPr>
            <p:cNvPr id="41" name="Straight Arrow Connector 40">
              <a:extLst>
                <a:ext uri="{FF2B5EF4-FFF2-40B4-BE49-F238E27FC236}">
                  <a16:creationId xmlns:a16="http://schemas.microsoft.com/office/drawing/2014/main" id="{E2A21596-1BF2-4BDE-A1FB-C33DFDA301FC}"/>
                </a:ext>
              </a:extLst>
            </p:cNvPr>
            <p:cNvCxnSpPr>
              <a:cxnSpLocks/>
              <a:stCxn id="42" idx="3"/>
              <a:endCxn id="40" idx="1"/>
            </p:cNvCxnSpPr>
            <p:nvPr/>
          </p:nvCxnSpPr>
          <p:spPr>
            <a:xfrm>
              <a:off x="6762008" y="4498236"/>
              <a:ext cx="591829" cy="254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3FF10141-DD33-4F3B-8807-DD606F964991}"/>
                    </a:ext>
                  </a:extLst>
                </p:cNvPr>
                <p:cNvSpPr txBox="1"/>
                <p:nvPr/>
              </p:nvSpPr>
              <p:spPr>
                <a:xfrm>
                  <a:off x="5415164" y="4313570"/>
                  <a:ext cx="1346844" cy="369332"/>
                </a:xfrm>
                <a:prstGeom prst="rect">
                  <a:avLst/>
                </a:prstGeom>
                <a:noFill/>
              </p:spPr>
              <p:txBody>
                <a:bodyPr wrap="none" rtlCol="0">
                  <a:spAutoFit/>
                </a:bodyPr>
                <a:lstStyle/>
                <a:p>
                  <a:r>
                    <a:rPr lang="en-US" b="1" dirty="0"/>
                    <a:t>{tv1, L19}</a:t>
                  </a:r>
                  <a14:m>
                    <m:oMath xmlns:m="http://schemas.openxmlformats.org/officeDocument/2006/math">
                      <m:r>
                        <m:rPr>
                          <m:sty m:val="p"/>
                        </m:rPr>
                        <a:rPr lang="el-GR" i="1" baseline="-25000">
                          <a:latin typeface="Cambria Math" panose="02040503050406030204" pitchFamily="18" charset="0"/>
                        </a:rPr>
                        <m:t>ε</m:t>
                      </m:r>
                      <m:r>
                        <a:rPr lang="en-US" baseline="-25000">
                          <a:latin typeface="Cambria Math" panose="02040503050406030204" pitchFamily="18" charset="0"/>
                        </a:rPr>
                        <m:t>1</m:t>
                      </m:r>
                    </m:oMath>
                  </a14:m>
                  <a:r>
                    <a:rPr lang="en-US" dirty="0"/>
                    <a:t>  </a:t>
                  </a:r>
                </a:p>
              </p:txBody>
            </p:sp>
          </mc:Choice>
          <mc:Fallback xmlns="">
            <p:sp>
              <p:nvSpPr>
                <p:cNvPr id="42" name="TextBox 41">
                  <a:extLst>
                    <a:ext uri="{FF2B5EF4-FFF2-40B4-BE49-F238E27FC236}">
                      <a16:creationId xmlns:a16="http://schemas.microsoft.com/office/drawing/2014/main" id="{3FF10141-DD33-4F3B-8807-DD606F964991}"/>
                    </a:ext>
                  </a:extLst>
                </p:cNvPr>
                <p:cNvSpPr txBox="1">
                  <a:spLocks noRot="1" noChangeAspect="1" noMove="1" noResize="1" noEditPoints="1" noAdjustHandles="1" noChangeArrowheads="1" noChangeShapeType="1" noTextEdit="1"/>
                </p:cNvSpPr>
                <p:nvPr/>
              </p:nvSpPr>
              <p:spPr>
                <a:xfrm>
                  <a:off x="5415164" y="4313570"/>
                  <a:ext cx="1346844" cy="369332"/>
                </a:xfrm>
                <a:prstGeom prst="rect">
                  <a:avLst/>
                </a:prstGeom>
                <a:blipFill>
                  <a:blip r:embed="rId5"/>
                  <a:stretch>
                    <a:fillRect l="-3620" t="-10000" b="-26667"/>
                  </a:stretch>
                </a:blipFill>
              </p:spPr>
              <p:txBody>
                <a:bodyPr/>
                <a:lstStyle/>
                <a:p>
                  <a:r>
                    <a:rPr lang="en-US">
                      <a:noFill/>
                    </a:rPr>
                    <a:t> </a:t>
                  </a:r>
                </a:p>
              </p:txBody>
            </p:sp>
          </mc:Fallback>
        </mc:AlternateContent>
      </p:grpSp>
      <p:grpSp>
        <p:nvGrpSpPr>
          <p:cNvPr id="48" name="Group 47">
            <a:extLst>
              <a:ext uri="{FF2B5EF4-FFF2-40B4-BE49-F238E27FC236}">
                <a16:creationId xmlns:a16="http://schemas.microsoft.com/office/drawing/2014/main" id="{B79BFAAC-3644-434B-B7BA-ABCA393428C8}"/>
              </a:ext>
            </a:extLst>
          </p:cNvPr>
          <p:cNvGrpSpPr/>
          <p:nvPr/>
        </p:nvGrpSpPr>
        <p:grpSpPr>
          <a:xfrm>
            <a:off x="7549032" y="5506386"/>
            <a:ext cx="2784225" cy="374365"/>
            <a:chOff x="5415164" y="5146532"/>
            <a:chExt cx="2784225" cy="374365"/>
          </a:xfrm>
        </p:grpSpPr>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8A3B1C6B-028F-4B6D-B065-6742D7A88FB7}"/>
                    </a:ext>
                  </a:extLst>
                </p:cNvPr>
                <p:cNvSpPr txBox="1"/>
                <p:nvPr/>
              </p:nvSpPr>
              <p:spPr>
                <a:xfrm>
                  <a:off x="5415164" y="5146532"/>
                  <a:ext cx="627095" cy="369332"/>
                </a:xfrm>
                <a:prstGeom prst="rect">
                  <a:avLst/>
                </a:prstGeom>
                <a:noFill/>
              </p:spPr>
              <p:txBody>
                <a:bodyPr wrap="none" rtlCol="0">
                  <a:spAutoFit/>
                </a:bodyPr>
                <a:lstStyle/>
                <a:p>
                  <a:r>
                    <a:rPr lang="en-US" b="1" dirty="0" err="1">
                      <a:solidFill>
                        <a:srgbClr val="FF0000"/>
                      </a:solidFill>
                    </a:rPr>
                    <a:t>ss</a:t>
                  </a:r>
                  <a14:m>
                    <m:oMath xmlns:m="http://schemas.openxmlformats.org/officeDocument/2006/math">
                      <m:r>
                        <m:rPr>
                          <m:sty m:val="p"/>
                        </m:rPr>
                        <a:rPr lang="el-GR" i="1" baseline="-25000">
                          <a:latin typeface="Cambria Math" panose="02040503050406030204" pitchFamily="18" charset="0"/>
                        </a:rPr>
                        <m:t>ε</m:t>
                      </m:r>
                      <m:r>
                        <a:rPr lang="en-US" baseline="-25000">
                          <a:latin typeface="Cambria Math" panose="02040503050406030204" pitchFamily="18" charset="0"/>
                        </a:rPr>
                        <m:t>1</m:t>
                      </m:r>
                    </m:oMath>
                  </a14:m>
                  <a:r>
                    <a:rPr lang="en-US" dirty="0"/>
                    <a:t>  </a:t>
                  </a:r>
                </a:p>
              </p:txBody>
            </p:sp>
          </mc:Choice>
          <mc:Fallback xmlns="">
            <p:sp>
              <p:nvSpPr>
                <p:cNvPr id="43" name="TextBox 42">
                  <a:extLst>
                    <a:ext uri="{FF2B5EF4-FFF2-40B4-BE49-F238E27FC236}">
                      <a16:creationId xmlns:a16="http://schemas.microsoft.com/office/drawing/2014/main" id="{8A3B1C6B-028F-4B6D-B065-6742D7A88FB7}"/>
                    </a:ext>
                  </a:extLst>
                </p:cNvPr>
                <p:cNvSpPr txBox="1">
                  <a:spLocks noRot="1" noChangeAspect="1" noMove="1" noResize="1" noEditPoints="1" noAdjustHandles="1" noChangeArrowheads="1" noChangeShapeType="1" noTextEdit="1"/>
                </p:cNvSpPr>
                <p:nvPr/>
              </p:nvSpPr>
              <p:spPr>
                <a:xfrm>
                  <a:off x="5415164" y="5146532"/>
                  <a:ext cx="627095" cy="369332"/>
                </a:xfrm>
                <a:prstGeom prst="rect">
                  <a:avLst/>
                </a:prstGeom>
                <a:blipFill>
                  <a:blip r:embed="rId6"/>
                  <a:stretch>
                    <a:fillRect l="-7767" t="-10000" b="-26667"/>
                  </a:stretch>
                </a:blipFill>
              </p:spPr>
              <p:txBody>
                <a:bodyPr/>
                <a:lstStyle/>
                <a:p>
                  <a:r>
                    <a:rPr lang="en-US">
                      <a:noFill/>
                    </a:rPr>
                    <a:t> </a:t>
                  </a:r>
                </a:p>
              </p:txBody>
            </p:sp>
          </mc:Fallback>
        </mc:AlternateContent>
        <p:sp>
          <p:nvSpPr>
            <p:cNvPr id="44" name="TextBox 43">
              <a:extLst>
                <a:ext uri="{FF2B5EF4-FFF2-40B4-BE49-F238E27FC236}">
                  <a16:creationId xmlns:a16="http://schemas.microsoft.com/office/drawing/2014/main" id="{0B35ABD2-E963-4018-8C4E-6D9263FF5BFD}"/>
                </a:ext>
              </a:extLst>
            </p:cNvPr>
            <p:cNvSpPr txBox="1"/>
            <p:nvPr/>
          </p:nvSpPr>
          <p:spPr>
            <a:xfrm>
              <a:off x="7353837" y="5151565"/>
              <a:ext cx="845552" cy="369332"/>
            </a:xfrm>
            <a:prstGeom prst="rect">
              <a:avLst/>
            </a:prstGeom>
            <a:noFill/>
          </p:spPr>
          <p:txBody>
            <a:bodyPr wrap="none" rtlCol="0">
              <a:spAutoFit/>
            </a:bodyPr>
            <a:lstStyle/>
            <a:p>
              <a:r>
                <a:rPr lang="en-US" b="1" dirty="0" err="1"/>
                <a:t>UIData</a:t>
              </a:r>
              <a:endParaRPr lang="en-US" b="1" dirty="0"/>
            </a:p>
          </p:txBody>
        </p:sp>
        <p:cxnSp>
          <p:nvCxnSpPr>
            <p:cNvPr id="45" name="Straight Arrow Connector 44">
              <a:extLst>
                <a:ext uri="{FF2B5EF4-FFF2-40B4-BE49-F238E27FC236}">
                  <a16:creationId xmlns:a16="http://schemas.microsoft.com/office/drawing/2014/main" id="{A42E1BA1-CD9E-4D58-8403-02755A60BB99}"/>
                </a:ext>
              </a:extLst>
            </p:cNvPr>
            <p:cNvCxnSpPr>
              <a:cxnSpLocks/>
              <a:stCxn id="43" idx="3"/>
              <a:endCxn id="44" idx="1"/>
            </p:cNvCxnSpPr>
            <p:nvPr/>
          </p:nvCxnSpPr>
          <p:spPr>
            <a:xfrm>
              <a:off x="6042259" y="5331198"/>
              <a:ext cx="1311578" cy="503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
        <p:nvSpPr>
          <p:cNvPr id="46" name="Arrow: Down 45">
            <a:extLst>
              <a:ext uri="{FF2B5EF4-FFF2-40B4-BE49-F238E27FC236}">
                <a16:creationId xmlns:a16="http://schemas.microsoft.com/office/drawing/2014/main" id="{56983A76-D3DA-40B4-A639-11A2E269CC07}"/>
              </a:ext>
            </a:extLst>
          </p:cNvPr>
          <p:cNvSpPr/>
          <p:nvPr/>
        </p:nvSpPr>
        <p:spPr>
          <a:xfrm>
            <a:off x="8477205" y="5032329"/>
            <a:ext cx="611746" cy="489768"/>
          </a:xfrm>
          <a:prstGeom prst="downArrow">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8A875756-7112-498E-9633-46DA371C0DD4}"/>
              </a:ext>
            </a:extLst>
          </p:cNvPr>
          <p:cNvGrpSpPr/>
          <p:nvPr/>
        </p:nvGrpSpPr>
        <p:grpSpPr>
          <a:xfrm>
            <a:off x="7485725" y="2789933"/>
            <a:ext cx="2784225" cy="371872"/>
            <a:chOff x="5415164" y="1886296"/>
            <a:chExt cx="2784225" cy="371872"/>
          </a:xfrm>
        </p:grpSpPr>
        <p:sp>
          <p:nvSpPr>
            <p:cNvPr id="32" name="TextBox 31">
              <a:extLst>
                <a:ext uri="{FF2B5EF4-FFF2-40B4-BE49-F238E27FC236}">
                  <a16:creationId xmlns:a16="http://schemas.microsoft.com/office/drawing/2014/main" id="{458C7A49-012E-4672-AD15-267F0BE26131}"/>
                </a:ext>
              </a:extLst>
            </p:cNvPr>
            <p:cNvSpPr txBox="1"/>
            <p:nvPr/>
          </p:nvSpPr>
          <p:spPr>
            <a:xfrm>
              <a:off x="7353837" y="1888836"/>
              <a:ext cx="845552" cy="369332"/>
            </a:xfrm>
            <a:prstGeom prst="rect">
              <a:avLst/>
            </a:prstGeom>
            <a:noFill/>
          </p:spPr>
          <p:txBody>
            <a:bodyPr wrap="none" rtlCol="0">
              <a:spAutoFit/>
            </a:bodyPr>
            <a:lstStyle/>
            <a:p>
              <a:r>
                <a:rPr lang="en-US" b="1" dirty="0" err="1"/>
                <a:t>UIData</a:t>
              </a:r>
              <a:endParaRPr lang="en-US" b="1" dirty="0"/>
            </a:p>
          </p:txBody>
        </p:sp>
        <p:cxnSp>
          <p:nvCxnSpPr>
            <p:cNvPr id="33" name="Straight Arrow Connector 32">
              <a:extLst>
                <a:ext uri="{FF2B5EF4-FFF2-40B4-BE49-F238E27FC236}">
                  <a16:creationId xmlns:a16="http://schemas.microsoft.com/office/drawing/2014/main" id="{46581223-8CE2-4F5A-8063-103D701B80DF}"/>
                </a:ext>
              </a:extLst>
            </p:cNvPr>
            <p:cNvCxnSpPr>
              <a:cxnSpLocks/>
              <a:stCxn id="37" idx="3"/>
              <a:endCxn id="32" idx="1"/>
            </p:cNvCxnSpPr>
            <p:nvPr/>
          </p:nvCxnSpPr>
          <p:spPr>
            <a:xfrm>
              <a:off x="6286365" y="2070962"/>
              <a:ext cx="1067472" cy="254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42B4F733-0BA8-417C-9D06-7CC7A53D6880}"/>
                    </a:ext>
                  </a:extLst>
                </p:cNvPr>
                <p:cNvSpPr txBox="1"/>
                <p:nvPr/>
              </p:nvSpPr>
              <p:spPr>
                <a:xfrm>
                  <a:off x="5415164" y="1886296"/>
                  <a:ext cx="871201" cy="369332"/>
                </a:xfrm>
                <a:prstGeom prst="rect">
                  <a:avLst/>
                </a:prstGeom>
                <a:noFill/>
              </p:spPr>
              <p:txBody>
                <a:bodyPr wrap="none" rtlCol="0">
                  <a:spAutoFit/>
                </a:bodyPr>
                <a:lstStyle/>
                <a:p>
                  <a:r>
                    <a:rPr lang="en-US" b="1" dirty="0">
                      <a:solidFill>
                        <a:srgbClr val="FF0000"/>
                      </a:solidFill>
                    </a:rPr>
                    <a:t>data</a:t>
                  </a:r>
                  <a14:m>
                    <m:oMath xmlns:m="http://schemas.openxmlformats.org/officeDocument/2006/math">
                      <m:r>
                        <m:rPr>
                          <m:sty m:val="p"/>
                        </m:rPr>
                        <a:rPr lang="el-GR" i="1" baseline="-25000">
                          <a:latin typeface="Cambria Math" panose="02040503050406030204" pitchFamily="18" charset="0"/>
                        </a:rPr>
                        <m:t>ε</m:t>
                      </m:r>
                      <m:r>
                        <a:rPr lang="en-US" baseline="-25000">
                          <a:latin typeface="Cambria Math" panose="02040503050406030204" pitchFamily="18" charset="0"/>
                        </a:rPr>
                        <m:t>2</m:t>
                      </m:r>
                    </m:oMath>
                  </a14:m>
                  <a:r>
                    <a:rPr lang="en-US" dirty="0"/>
                    <a:t>  </a:t>
                  </a:r>
                </a:p>
              </p:txBody>
            </p:sp>
          </mc:Choice>
          <mc:Fallback xmlns="">
            <p:sp>
              <p:nvSpPr>
                <p:cNvPr id="37" name="TextBox 36">
                  <a:extLst>
                    <a:ext uri="{FF2B5EF4-FFF2-40B4-BE49-F238E27FC236}">
                      <a16:creationId xmlns:a16="http://schemas.microsoft.com/office/drawing/2014/main" id="{42B4F733-0BA8-417C-9D06-7CC7A53D6880}"/>
                    </a:ext>
                  </a:extLst>
                </p:cNvPr>
                <p:cNvSpPr txBox="1">
                  <a:spLocks noRot="1" noChangeAspect="1" noMove="1" noResize="1" noEditPoints="1" noAdjustHandles="1" noChangeArrowheads="1" noChangeShapeType="1" noTextEdit="1"/>
                </p:cNvSpPr>
                <p:nvPr/>
              </p:nvSpPr>
              <p:spPr>
                <a:xfrm>
                  <a:off x="5415164" y="1886296"/>
                  <a:ext cx="871201" cy="369332"/>
                </a:xfrm>
                <a:prstGeom prst="rect">
                  <a:avLst/>
                </a:prstGeom>
                <a:blipFill>
                  <a:blip r:embed="rId7"/>
                  <a:stretch>
                    <a:fillRect l="-6294" t="-10000" b="-26667"/>
                  </a:stretch>
                </a:blipFill>
              </p:spPr>
              <p:txBody>
                <a:bodyPr/>
                <a:lstStyle/>
                <a:p>
                  <a:r>
                    <a:rPr lang="en-US">
                      <a:noFill/>
                    </a:rPr>
                    <a:t> </a:t>
                  </a:r>
                </a:p>
              </p:txBody>
            </p:sp>
          </mc:Fallback>
        </mc:AlternateContent>
      </p:grpSp>
      <p:sp>
        <p:nvSpPr>
          <p:cNvPr id="38" name="TextBox 37">
            <a:extLst>
              <a:ext uri="{FF2B5EF4-FFF2-40B4-BE49-F238E27FC236}">
                <a16:creationId xmlns:a16="http://schemas.microsoft.com/office/drawing/2014/main" id="{F4020B4D-867E-4331-A962-F87D25C03075}"/>
              </a:ext>
            </a:extLst>
          </p:cNvPr>
          <p:cNvSpPr txBox="1"/>
          <p:nvPr/>
        </p:nvSpPr>
        <p:spPr>
          <a:xfrm>
            <a:off x="2995124" y="2531432"/>
            <a:ext cx="4320413" cy="923330"/>
          </a:xfrm>
          <a:prstGeom prst="rect">
            <a:avLst/>
          </a:prstGeom>
          <a:solidFill>
            <a:schemeClr val="bg1"/>
          </a:solidFill>
          <a:ln>
            <a:solidFill>
              <a:srgbClr val="0070C0"/>
            </a:solidFill>
            <a:prstDash val="dash"/>
          </a:ln>
        </p:spPr>
        <p:txBody>
          <a:bodyPr wrap="none" rtlCol="0">
            <a:spAutoFit/>
          </a:bodyPr>
          <a:lstStyle/>
          <a:p>
            <a:r>
              <a:rPr lang="en-US" dirty="0">
                <a:latin typeface="Courier New" panose="02070309020205020404" pitchFamily="49" charset="0"/>
                <a:cs typeface="Courier New" panose="02070309020205020404" pitchFamily="49" charset="0"/>
              </a:rPr>
              <a:t>27 void run() {</a:t>
            </a:r>
          </a:p>
          <a:p>
            <a:r>
              <a:rPr lang="en-US" dirty="0">
                <a:latin typeface="Courier New" panose="02070309020205020404" pitchFamily="49" charset="0"/>
                <a:cs typeface="Courier New" panose="02070309020205020404" pitchFamily="49" charset="0"/>
              </a:rPr>
              <a:t>28   </a:t>
            </a:r>
            <a:r>
              <a:rPr lang="en-US" dirty="0" err="1">
                <a:latin typeface="Courier New" panose="02070309020205020404" pitchFamily="49" charset="0"/>
                <a:cs typeface="Courier New" panose="02070309020205020404" pitchFamily="49" charset="0"/>
              </a:rPr>
              <a:t>ck.</a:t>
            </a:r>
            <a:r>
              <a:rPr lang="en-US" b="1" dirty="0" err="1">
                <a:solidFill>
                  <a:srgbClr val="2A00FF"/>
                </a:solidFill>
                <a:latin typeface="Courier New" panose="02070309020205020404" pitchFamily="49" charset="0"/>
                <a:cs typeface="Courier New" panose="02070309020205020404" pitchFamily="49" charset="0"/>
              </a:rPr>
              <a:t>data</a:t>
            </a:r>
            <a:r>
              <a:rPr lang="en-US"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getInputData</a:t>
            </a:r>
            <a:r>
              <a:rPr lang="en-US"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29 }</a:t>
            </a:r>
          </a:p>
        </p:txBody>
      </p:sp>
      <p:sp>
        <p:nvSpPr>
          <p:cNvPr id="51" name="Rectangle 50">
            <a:extLst>
              <a:ext uri="{FF2B5EF4-FFF2-40B4-BE49-F238E27FC236}">
                <a16:creationId xmlns:a16="http://schemas.microsoft.com/office/drawing/2014/main" id="{5C2C6B15-CE6C-45F8-8E0A-FEF1CE6D8473}"/>
              </a:ext>
            </a:extLst>
          </p:cNvPr>
          <p:cNvSpPr/>
          <p:nvPr/>
        </p:nvSpPr>
        <p:spPr>
          <a:xfrm>
            <a:off x="2995124" y="2805805"/>
            <a:ext cx="1813944" cy="294388"/>
          </a:xfrm>
          <a:prstGeom prst="rect">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8348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up)">
                                      <p:cBhvr>
                                        <p:cTn id="7" dur="250"/>
                                        <p:tgtEl>
                                          <p:spTgt spid="47"/>
                                        </p:tgtEl>
                                      </p:cBhvr>
                                    </p:animEffect>
                                  </p:childTnLst>
                                </p:cTn>
                              </p:par>
                            </p:childTnLst>
                          </p:cTn>
                        </p:par>
                        <p:par>
                          <p:cTn id="8" fill="hold">
                            <p:stCondLst>
                              <p:cond delay="25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750"/>
                                        <p:tgtEl>
                                          <p:spTgt spid="39"/>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wipe(up)">
                                      <p:cBhvr>
                                        <p:cTn id="15" dur="250"/>
                                        <p:tgtEl>
                                          <p:spTgt spid="51"/>
                                        </p:tgtEl>
                                      </p:cBhvr>
                                    </p:animEffect>
                                  </p:childTnLst>
                                </p:cTn>
                              </p:par>
                              <p:par>
                                <p:cTn id="16" presetID="22" presetClass="entr" presetSubtype="1"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wipe(up)">
                                      <p:cBhvr>
                                        <p:cTn id="18" dur="250"/>
                                        <p:tgtEl>
                                          <p:spTgt spid="2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wipe(up)">
                                      <p:cBhvr>
                                        <p:cTn id="23" dur="250"/>
                                        <p:tgtEl>
                                          <p:spTgt spid="50"/>
                                        </p:tgtEl>
                                      </p:cBhvr>
                                    </p:animEffect>
                                  </p:childTnLst>
                                </p:cTn>
                              </p:par>
                            </p:childTnLst>
                          </p:cTn>
                        </p:par>
                        <p:par>
                          <p:cTn id="24" fill="hold">
                            <p:stCondLst>
                              <p:cond delay="250"/>
                            </p:stCondLst>
                            <p:childTnLst>
                              <p:par>
                                <p:cTn id="25" presetID="22" presetClass="entr" presetSubtype="1"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up)">
                                      <p:cBhvr>
                                        <p:cTn id="27" dur="750"/>
                                        <p:tgtEl>
                                          <p:spTgt spid="46"/>
                                        </p:tgtEl>
                                      </p:cBhvr>
                                    </p:animEffect>
                                  </p:childTnLst>
                                </p:cTn>
                              </p:par>
                            </p:childTnLst>
                          </p:cTn>
                        </p:par>
                        <p:par>
                          <p:cTn id="28" fill="hold">
                            <p:stCondLst>
                              <p:cond delay="1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25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6" grpId="0" animBg="1"/>
      <p:bldP spid="5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58786-B57C-4837-B7A1-1F2869C279AC}"/>
              </a:ext>
            </a:extLst>
          </p:cNvPr>
          <p:cNvSpPr>
            <a:spLocks noGrp="1"/>
          </p:cNvSpPr>
          <p:nvPr>
            <p:ph type="title"/>
          </p:nvPr>
        </p:nvSpPr>
        <p:spPr/>
        <p:txBody>
          <a:bodyPr/>
          <a:lstStyle/>
          <a:p>
            <a:r>
              <a:rPr lang="en-US" dirty="0"/>
              <a:t>Backward Data Tracking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69EDF84-EA4C-4AE3-B3F6-25136FEC3F3D}"/>
                  </a:ext>
                </a:extLst>
              </p:cNvPr>
              <p:cNvSpPr>
                <a:spLocks noGrp="1"/>
              </p:cNvSpPr>
              <p:nvPr>
                <p:ph idx="1"/>
              </p:nvPr>
            </p:nvSpPr>
            <p:spPr>
              <a:xfrm>
                <a:off x="838200" y="1825625"/>
                <a:ext cx="5638671" cy="2387146"/>
              </a:xfrm>
            </p:spPr>
            <p:txBody>
              <a:bodyPr>
                <a:normAutofit/>
              </a:bodyPr>
              <a:lstStyle/>
              <a:p>
                <a:r>
                  <a:rPr lang="en-US" dirty="0"/>
                  <a:t>Track data that is put to the specified UI elements for display and type the correlated statements/variables with </a:t>
                </a:r>
                <a:r>
                  <a:rPr lang="en-US" b="1" dirty="0" err="1"/>
                  <a:t>UIData</a:t>
                </a:r>
                <a:r>
                  <a:rPr lang="en-US" dirty="0"/>
                  <a:t> in type context </a:t>
                </a:r>
                <a14:m>
                  <m:oMath xmlns:m="http://schemas.openxmlformats.org/officeDocument/2006/math">
                    <m:r>
                      <m:rPr>
                        <m:sty m:val="p"/>
                      </m:rPr>
                      <a:rPr lang="el-GR" i="1">
                        <a:latin typeface="Cambria Math" panose="02040503050406030204" pitchFamily="18" charset="0"/>
                      </a:rPr>
                      <m:t>Γ</m:t>
                    </m:r>
                    <m:r>
                      <a:rPr lang="en-US" b="0" i="1" baseline="-25000" smtClean="0">
                        <a:latin typeface="Cambria Math" panose="02040503050406030204" pitchFamily="18" charset="0"/>
                      </a:rPr>
                      <m:t>2</m:t>
                    </m:r>
                  </m:oMath>
                </a14:m>
                <a:r>
                  <a:rPr lang="en-US" dirty="0"/>
                  <a:t>.</a:t>
                </a:r>
              </a:p>
            </p:txBody>
          </p:sp>
        </mc:Choice>
        <mc:Fallback xmlns="">
          <p:sp>
            <p:nvSpPr>
              <p:cNvPr id="3" name="Content Placeholder 2">
                <a:extLst>
                  <a:ext uri="{FF2B5EF4-FFF2-40B4-BE49-F238E27FC236}">
                    <a16:creationId xmlns:a16="http://schemas.microsoft.com/office/drawing/2014/main" id="{E69EDF84-EA4C-4AE3-B3F6-25136FEC3F3D}"/>
                  </a:ext>
                </a:extLst>
              </p:cNvPr>
              <p:cNvSpPr>
                <a:spLocks noGrp="1" noRot="1" noChangeAspect="1" noMove="1" noResize="1" noEditPoints="1" noAdjustHandles="1" noChangeArrowheads="1" noChangeShapeType="1" noTextEdit="1"/>
              </p:cNvSpPr>
              <p:nvPr>
                <p:ph idx="1"/>
              </p:nvPr>
            </p:nvSpPr>
            <p:spPr>
              <a:xfrm>
                <a:off x="838200" y="1825625"/>
                <a:ext cx="5638671" cy="2387146"/>
              </a:xfrm>
              <a:blipFill>
                <a:blip r:embed="rId3"/>
                <a:stretch>
                  <a:fillRect l="-1948" t="-4082" r="-3355"/>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1D670E4E-544A-4543-A2EB-6DC77C95D6B3}"/>
              </a:ext>
            </a:extLst>
          </p:cNvPr>
          <p:cNvSpPr>
            <a:spLocks noGrp="1"/>
          </p:cNvSpPr>
          <p:nvPr>
            <p:ph type="dt" sz="half" idx="10"/>
          </p:nvPr>
        </p:nvSpPr>
        <p:spPr/>
        <p:txBody>
          <a:bodyPr/>
          <a:lstStyle/>
          <a:p>
            <a:r>
              <a:rPr lang="en-US"/>
              <a:t>10/31/17</a:t>
            </a:r>
          </a:p>
        </p:txBody>
      </p:sp>
      <p:sp>
        <p:nvSpPr>
          <p:cNvPr id="5" name="Footer Placeholder 4">
            <a:extLst>
              <a:ext uri="{FF2B5EF4-FFF2-40B4-BE49-F238E27FC236}">
                <a16:creationId xmlns:a16="http://schemas.microsoft.com/office/drawing/2014/main" id="{45C2B91D-51CE-4D9D-8033-3AE6F6C7A809}"/>
              </a:ext>
            </a:extLst>
          </p:cNvPr>
          <p:cNvSpPr>
            <a:spLocks noGrp="1"/>
          </p:cNvSpPr>
          <p:nvPr>
            <p:ph type="ftr" sz="quarter" idx="11"/>
          </p:nvPr>
        </p:nvSpPr>
        <p:spPr/>
        <p:txBody>
          <a:bodyPr/>
          <a:lstStyle/>
          <a:p>
            <a:r>
              <a:rPr lang="en-US"/>
              <a:t>ASE 2017</a:t>
            </a:r>
          </a:p>
        </p:txBody>
      </p:sp>
      <p:sp>
        <p:nvSpPr>
          <p:cNvPr id="6" name="Slide Number Placeholder 5">
            <a:extLst>
              <a:ext uri="{FF2B5EF4-FFF2-40B4-BE49-F238E27FC236}">
                <a16:creationId xmlns:a16="http://schemas.microsoft.com/office/drawing/2014/main" id="{104093CE-833F-499C-A764-D62CE332423C}"/>
              </a:ext>
            </a:extLst>
          </p:cNvPr>
          <p:cNvSpPr>
            <a:spLocks noGrp="1"/>
          </p:cNvSpPr>
          <p:nvPr>
            <p:ph type="sldNum" sz="quarter" idx="12"/>
          </p:nvPr>
        </p:nvSpPr>
        <p:spPr/>
        <p:txBody>
          <a:bodyPr/>
          <a:lstStyle/>
          <a:p>
            <a:fld id="{906745D7-5DCD-445B-BDED-754FAF3E7806}" type="slidenum">
              <a:rPr lang="en-US" smtClean="0"/>
              <a:t>18</a:t>
            </a:fld>
            <a:endParaRPr lang="en-US"/>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17A9F769-C17F-4D7C-A271-46BE1E4465B6}"/>
                  </a:ext>
                </a:extLst>
              </p:cNvPr>
              <p:cNvSpPr txBox="1">
                <a:spLocks noChangeAspect="1"/>
              </p:cNvSpPr>
              <p:nvPr/>
            </p:nvSpPr>
            <p:spPr>
              <a:xfrm>
                <a:off x="1332203" y="4457171"/>
                <a:ext cx="9527593" cy="124587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000">
                          <a:latin typeface="Cambria Math" panose="02040503050406030204" pitchFamily="18" charset="0"/>
                        </a:rPr>
                        <m:t>Bwd</m:t>
                      </m:r>
                      <m:r>
                        <a:rPr lang="en-US" sz="2000">
                          <a:latin typeface="Cambria Math" panose="02040503050406030204" pitchFamily="18" charset="0"/>
                        </a:rPr>
                        <m:t>˗</m:t>
                      </m:r>
                      <m:r>
                        <m:rPr>
                          <m:sty m:val="p"/>
                        </m:rPr>
                        <a:rPr lang="en-US" sz="2000">
                          <a:latin typeface="Cambria Math" panose="02040503050406030204" pitchFamily="18" charset="0"/>
                        </a:rPr>
                        <m:t>CallAPI</m:t>
                      </m:r>
                      <m:f>
                        <m:fPr>
                          <m:ctrlPr>
                            <a:rPr lang="en-US" sz="2000" i="1">
                              <a:latin typeface="Cambria Math" panose="02040503050406030204" pitchFamily="18" charset="0"/>
                            </a:rPr>
                          </m:ctrlPr>
                        </m:fPr>
                        <m:num>
                          <m:r>
                            <a:rPr lang="en-US" sz="2000" i="1">
                              <a:latin typeface="Cambria Math" panose="02040503050406030204" pitchFamily="18" charset="0"/>
                            </a:rPr>
                            <m:t>𝑎𝑝𝑖</m:t>
                          </m:r>
                          <m:d>
                            <m:dPr>
                              <m:ctrlPr>
                                <a:rPr lang="en-US" sz="2000" i="1">
                                  <a:latin typeface="Cambria Math" panose="02040503050406030204" pitchFamily="18" charset="0"/>
                                </a:rPr>
                              </m:ctrlPr>
                            </m:dPr>
                            <m:e>
                              <m:r>
                                <a:rPr lang="en-US" sz="2000" i="1">
                                  <a:latin typeface="Cambria Math" panose="02040503050406030204" pitchFamily="18" charset="0"/>
                                </a:rPr>
                                <m:t>𝑚</m:t>
                              </m:r>
                            </m:e>
                          </m:d>
                          <m:r>
                            <a:rPr lang="en-US" sz="2000" i="1">
                              <a:latin typeface="Cambria Math" panose="02040503050406030204" pitchFamily="18" charset="0"/>
                            </a:rPr>
                            <m:t>                       </m:t>
                          </m:r>
                          <m:r>
                            <m:rPr>
                              <m:sty m:val="p"/>
                            </m:rPr>
                            <a:rPr lang="el-GR" sz="2000">
                              <a:latin typeface="Cambria Math" panose="02040503050406030204" pitchFamily="18" charset="0"/>
                            </a:rPr>
                            <m:t>Γ</m:t>
                          </m:r>
                          <m:r>
                            <a:rPr lang="en-US" sz="2000" i="1" baseline="-25000">
                              <a:latin typeface="Cambria Math" panose="02040503050406030204" pitchFamily="18" charset="0"/>
                            </a:rPr>
                            <m:t>2</m:t>
                          </m:r>
                          <m:r>
                            <a:rPr lang="en-US" sz="2000" i="1">
                              <a:latin typeface="Cambria Math" panose="02040503050406030204" pitchFamily="18" charset="0"/>
                            </a:rPr>
                            <m:t>⊢</m:t>
                          </m:r>
                          <m:r>
                            <a:rPr lang="en-US" sz="2000" i="1">
                              <a:latin typeface="Cambria Math" panose="02040503050406030204" pitchFamily="18" charset="0"/>
                            </a:rPr>
                            <m:t>𝑥</m:t>
                          </m:r>
                          <m:r>
                            <a:rPr lang="el-GR" sz="2000" i="1" baseline="-25000">
                              <a:latin typeface="Cambria Math" panose="02040503050406030204" pitchFamily="18" charset="0"/>
                            </a:rPr>
                            <m:t>𝜀</m:t>
                          </m:r>
                          <m:r>
                            <a:rPr lang="en-US" sz="2000" i="1" baseline="-25000">
                              <a:latin typeface="Cambria Math" panose="02040503050406030204" pitchFamily="18" charset="0"/>
                            </a:rPr>
                            <m:t> </m:t>
                          </m:r>
                          <m:r>
                            <a:rPr lang="en-US" sz="2000" i="1">
                              <a:latin typeface="Cambria Math" panose="02040503050406030204" pitchFamily="18" charset="0"/>
                            </a:rPr>
                            <m:t>:</m:t>
                          </m:r>
                          <m:r>
                            <a:rPr lang="en-US" sz="2000" b="1">
                              <a:latin typeface="Cambria Math" panose="02040503050406030204" pitchFamily="18" charset="0"/>
                            </a:rPr>
                            <m:t>𝐔𝐈𝐃𝐚𝐭𝐚</m:t>
                          </m:r>
                        </m:num>
                        <m:den>
                          <m:eqArr>
                            <m:eqArrPr>
                              <m:ctrlPr>
                                <a:rPr lang="el-GR" sz="2000" i="1">
                                  <a:latin typeface="Cambria Math" panose="02040503050406030204" pitchFamily="18" charset="0"/>
                                </a:rPr>
                              </m:ctrlPr>
                            </m:eqArrPr>
                            <m:e>
                              <m:r>
                                <m:rPr>
                                  <m:sty m:val="p"/>
                                </m:rPr>
                                <a:rPr lang="el-GR" sz="2000">
                                  <a:latin typeface="Cambria Math" panose="02040503050406030204" pitchFamily="18" charset="0"/>
                                </a:rPr>
                                <m:t>Γ</m:t>
                              </m:r>
                              <m:r>
                                <a:rPr lang="en-US" sz="2000" i="1" baseline="-25000">
                                  <a:latin typeface="Cambria Math" panose="02040503050406030204" pitchFamily="18" charset="0"/>
                                </a:rPr>
                                <m:t>2</m:t>
                              </m:r>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𝑥</m:t>
                                  </m:r>
                                  <m:r>
                                    <a:rPr lang="en-US" sz="2000" i="1">
                                      <a:latin typeface="Cambria Math" panose="02040503050406030204" pitchFamily="18" charset="0"/>
                                    </a:rPr>
                                    <m:t>≔</m:t>
                                  </m:r>
                                  <m:r>
                                    <a:rPr lang="en-US" sz="2000" i="1" baseline="30000">
                                      <a:latin typeface="Cambria Math" panose="02040503050406030204" pitchFamily="18" charset="0"/>
                                    </a:rPr>
                                    <m:t>𝑙</m:t>
                                  </m:r>
                                  <m:r>
                                    <a:rPr lang="en-US" sz="2000" i="1">
                                      <a:latin typeface="Cambria Math" panose="02040503050406030204" pitchFamily="18" charset="0"/>
                                    </a:rPr>
                                    <m:t> </m:t>
                                  </m:r>
                                  <m:r>
                                    <a:rPr lang="en-US" sz="2000" i="1">
                                      <a:latin typeface="Cambria Math" panose="02040503050406030204" pitchFamily="18" charset="0"/>
                                    </a:rPr>
                                    <m:t>𝑦</m:t>
                                  </m:r>
                                  <m:r>
                                    <a:rPr lang="en-US" sz="2000" i="1">
                                      <a:latin typeface="Cambria Math" panose="02040503050406030204" pitchFamily="18" charset="0"/>
                                    </a:rPr>
                                    <m:t>.</m:t>
                                  </m:r>
                                  <m:r>
                                    <a:rPr lang="en-US" sz="2000" i="1">
                                      <a:latin typeface="Cambria Math" panose="02040503050406030204" pitchFamily="18" charset="0"/>
                                    </a:rPr>
                                    <m:t>𝑚</m:t>
                                  </m:r>
                                  <m:d>
                                    <m:dPr>
                                      <m:ctrlPr>
                                        <a:rPr lang="en-US" sz="2000" i="1">
                                          <a:latin typeface="Cambria Math" panose="02040503050406030204" pitchFamily="18" charset="0"/>
                                        </a:rPr>
                                      </m:ctrlPr>
                                    </m:dPr>
                                    <m:e>
                                      <m:r>
                                        <a:rPr lang="en-US" sz="2000" i="1">
                                          <a:latin typeface="Cambria Math" panose="02040503050406030204" pitchFamily="18" charset="0"/>
                                        </a:rPr>
                                        <m:t>𝑧</m:t>
                                      </m:r>
                                    </m:e>
                                  </m:d>
                                </m:e>
                              </m:d>
                              <m:r>
                                <a:rPr lang="el-GR" sz="2000" i="1" baseline="-25000">
                                  <a:latin typeface="Cambria Math" panose="02040503050406030204" pitchFamily="18" charset="0"/>
                                </a:rPr>
                                <m:t>𝜀</m:t>
                              </m:r>
                              <m:r>
                                <a:rPr lang="en-US" sz="2000" i="1">
                                  <a:latin typeface="Cambria Math" panose="02040503050406030204" pitchFamily="18" charset="0"/>
                                </a:rPr>
                                <m:t> ⊨</m:t>
                              </m:r>
                              <m:r>
                                <m:rPr>
                                  <m:sty m:val="p"/>
                                </m:rPr>
                                <a:rPr lang="el-GR" sz="2000">
                                  <a:latin typeface="Cambria Math" panose="02040503050406030204" pitchFamily="18" charset="0"/>
                                </a:rPr>
                                <m:t>Γ</m:t>
                              </m:r>
                              <m:r>
                                <a:rPr lang="en-US" sz="2000" i="1" baseline="-25000">
                                  <a:latin typeface="Cambria Math" panose="02040503050406030204" pitchFamily="18" charset="0"/>
                                </a:rPr>
                                <m:t>2</m:t>
                              </m:r>
                              <m:r>
                                <a:rPr lang="en-US" sz="2000" i="1">
                                  <a:latin typeface="Cambria Math" panose="02040503050406030204" pitchFamily="18" charset="0"/>
                                </a:rPr>
                                <m:t> ⇒ </m:t>
                              </m:r>
                              <m:d>
                                <m:dPr>
                                  <m:begChr m:val="["/>
                                  <m:endChr m:val="]"/>
                                  <m:ctrlPr>
                                    <a:rPr lang="en-US" sz="2000" i="1">
                                      <a:latin typeface="Cambria Math" panose="02040503050406030204" pitchFamily="18" charset="0"/>
                                    </a:rPr>
                                  </m:ctrlPr>
                                </m:dPr>
                                <m:e>
                                  <m:m>
                                    <m:mPr>
                                      <m:plcHide m:val="on"/>
                                      <m:mcs>
                                        <m:mc>
                                          <m:mcPr>
                                            <m:count m:val="1"/>
                                            <m:mcJc m:val="center"/>
                                          </m:mcPr>
                                        </m:mc>
                                      </m:mcs>
                                      <m:ctrlPr>
                                        <a:rPr lang="en-US" sz="2000" i="1">
                                          <a:latin typeface="Cambria Math" panose="02040503050406030204" pitchFamily="18" charset="0"/>
                                        </a:rPr>
                                      </m:ctrlPr>
                                    </m:mPr>
                                    <m:mr>
                                      <m:e>
                                        <m:r>
                                          <a:rPr lang="en-US" sz="2000" i="1">
                                            <a:latin typeface="Cambria Math" panose="02040503050406030204" pitchFamily="18" charset="0"/>
                                          </a:rPr>
                                          <m:t>𝑦</m:t>
                                        </m:r>
                                        <m:r>
                                          <a:rPr lang="el-GR" sz="2000" i="1" baseline="-25000">
                                            <a:latin typeface="Cambria Math" panose="02040503050406030204" pitchFamily="18" charset="0"/>
                                          </a:rPr>
                                          <m:t>𝜀</m:t>
                                        </m:r>
                                        <m:r>
                                          <a:rPr lang="en-US" sz="2000" i="1" baseline="-25000">
                                            <a:latin typeface="Cambria Math" panose="02040503050406030204" pitchFamily="18" charset="0"/>
                                          </a:rPr>
                                          <m:t> </m:t>
                                        </m:r>
                                        <m:r>
                                          <a:rPr lang="en-US" sz="2000" i="1">
                                            <a:latin typeface="Cambria Math" panose="02040503050406030204" pitchFamily="18" charset="0"/>
                                          </a:rPr>
                                          <m:t>:</m:t>
                                        </m:r>
                                        <m:r>
                                          <a:rPr lang="en-US" sz="2000" i="1">
                                            <a:latin typeface="Cambria Math" panose="02040503050406030204" pitchFamily="18" charset="0"/>
                                          </a:rPr>
                                          <m:t>𝑏𝑤𝑑</m:t>
                                        </m:r>
                                        <m:r>
                                          <m:rPr>
                                            <m:lit/>
                                          </m:rPr>
                                          <a:rPr lang="en-US" sz="2000" i="1">
                                            <a:latin typeface="Cambria Math" panose="02040503050406030204" pitchFamily="18" charset="0"/>
                                          </a:rPr>
                                          <m:t>_</m:t>
                                        </m:r>
                                        <m:r>
                                          <a:rPr lang="en-US" sz="2000" i="1">
                                            <a:latin typeface="Cambria Math" panose="02040503050406030204" pitchFamily="18" charset="0"/>
                                          </a:rPr>
                                          <m:t>𝑚𝑜𝑑𝑒𝑙</m:t>
                                        </m:r>
                                        <m:d>
                                          <m:dPr>
                                            <m:ctrlPr>
                                              <a:rPr lang="en-US" sz="2000" i="1">
                                                <a:latin typeface="Cambria Math" panose="02040503050406030204" pitchFamily="18" charset="0"/>
                                              </a:rPr>
                                            </m:ctrlPr>
                                          </m:dPr>
                                          <m:e>
                                            <m:r>
                                              <a:rPr lang="en-US" sz="2000" i="1">
                                                <a:latin typeface="Cambria Math" panose="02040503050406030204" pitchFamily="18" charset="0"/>
                                              </a:rPr>
                                              <m:t>𝑚</m:t>
                                            </m:r>
                                            <m:r>
                                              <a:rPr lang="en-US" sz="2000" i="1">
                                                <a:latin typeface="Cambria Math" panose="02040503050406030204" pitchFamily="18" charset="0"/>
                                              </a:rPr>
                                              <m:t>,</m:t>
                                            </m:r>
                                            <m:r>
                                              <a:rPr lang="en-US" sz="2000" i="1">
                                                <a:latin typeface="Cambria Math" panose="02040503050406030204" pitchFamily="18" charset="0"/>
                                              </a:rPr>
                                              <m:t>𝑦</m:t>
                                            </m:r>
                                            <m:r>
                                              <a:rPr lang="en-US" sz="2000" i="1">
                                                <a:latin typeface="Cambria Math" panose="02040503050406030204" pitchFamily="18" charset="0"/>
                                              </a:rPr>
                                              <m:t>,</m:t>
                                            </m:r>
                                            <m:r>
                                              <m:rPr>
                                                <m:sty m:val="p"/>
                                              </m:rPr>
                                              <a:rPr lang="el-GR" sz="2000">
                                                <a:latin typeface="Cambria Math" panose="02040503050406030204" pitchFamily="18" charset="0"/>
                                              </a:rPr>
                                              <m:t>Γ</m:t>
                                            </m:r>
                                            <m:r>
                                              <a:rPr lang="en-US" sz="2000" i="1" baseline="-25000">
                                                <a:latin typeface="Cambria Math" panose="02040503050406030204" pitchFamily="18" charset="0"/>
                                              </a:rPr>
                                              <m:t>2</m:t>
                                            </m:r>
                                          </m:e>
                                        </m:d>
                                      </m:e>
                                    </m:mr>
                                    <m:mr>
                                      <m:e>
                                        <m:r>
                                          <a:rPr lang="en-US" sz="2000" i="1">
                                            <a:latin typeface="Cambria Math" panose="02040503050406030204" pitchFamily="18" charset="0"/>
                                          </a:rPr>
                                          <m:t>𝑧</m:t>
                                        </m:r>
                                        <m:r>
                                          <a:rPr lang="el-GR" sz="2000" i="1" baseline="-25000">
                                            <a:latin typeface="Cambria Math" panose="02040503050406030204" pitchFamily="18" charset="0"/>
                                          </a:rPr>
                                          <m:t>𝜀</m:t>
                                        </m:r>
                                        <m:r>
                                          <a:rPr lang="en-US" sz="2000" i="1" baseline="-25000">
                                            <a:latin typeface="Cambria Math" panose="02040503050406030204" pitchFamily="18" charset="0"/>
                                          </a:rPr>
                                          <m:t> </m:t>
                                        </m:r>
                                        <m:r>
                                          <a:rPr lang="en-US" sz="2000" i="1">
                                            <a:latin typeface="Cambria Math" panose="02040503050406030204" pitchFamily="18" charset="0"/>
                                          </a:rPr>
                                          <m:t>:</m:t>
                                        </m:r>
                                        <m:r>
                                          <a:rPr lang="en-US" sz="2000" i="1">
                                            <a:latin typeface="Cambria Math" panose="02040503050406030204" pitchFamily="18" charset="0"/>
                                          </a:rPr>
                                          <m:t>𝑏𝑤𝑑</m:t>
                                        </m:r>
                                        <m:r>
                                          <m:rPr>
                                            <m:lit/>
                                          </m:rPr>
                                          <a:rPr lang="en-US" sz="2000" i="1">
                                            <a:latin typeface="Cambria Math" panose="02040503050406030204" pitchFamily="18" charset="0"/>
                                          </a:rPr>
                                          <m:t>_</m:t>
                                        </m:r>
                                        <m:r>
                                          <a:rPr lang="en-US" sz="2000" i="1">
                                            <a:latin typeface="Cambria Math" panose="02040503050406030204" pitchFamily="18" charset="0"/>
                                          </a:rPr>
                                          <m:t>𝑚𝑜𝑑𝑒𝑙</m:t>
                                        </m:r>
                                        <m:d>
                                          <m:dPr>
                                            <m:ctrlPr>
                                              <a:rPr lang="en-US" sz="2000" i="1">
                                                <a:latin typeface="Cambria Math" panose="02040503050406030204" pitchFamily="18" charset="0"/>
                                              </a:rPr>
                                            </m:ctrlPr>
                                          </m:dPr>
                                          <m:e>
                                            <m:r>
                                              <a:rPr lang="en-US" sz="2000" i="1">
                                                <a:latin typeface="Cambria Math" panose="02040503050406030204" pitchFamily="18" charset="0"/>
                                              </a:rPr>
                                              <m:t>𝑚</m:t>
                                            </m:r>
                                            <m:r>
                                              <a:rPr lang="en-US" sz="2000" i="1">
                                                <a:latin typeface="Cambria Math" panose="02040503050406030204" pitchFamily="18" charset="0"/>
                                              </a:rPr>
                                              <m:t>,</m:t>
                                            </m:r>
                                            <m:r>
                                              <a:rPr lang="en-US" sz="2000" i="1">
                                                <a:latin typeface="Cambria Math" panose="02040503050406030204" pitchFamily="18" charset="0"/>
                                              </a:rPr>
                                              <m:t>𝑧</m:t>
                                            </m:r>
                                            <m:r>
                                              <a:rPr lang="en-US" sz="2000" i="1">
                                                <a:latin typeface="Cambria Math" panose="02040503050406030204" pitchFamily="18" charset="0"/>
                                              </a:rPr>
                                              <m:t>,</m:t>
                                            </m:r>
                                            <m:r>
                                              <m:rPr>
                                                <m:sty m:val="p"/>
                                              </m:rPr>
                                              <a:rPr lang="el-GR" sz="2000">
                                                <a:latin typeface="Cambria Math" panose="02040503050406030204" pitchFamily="18" charset="0"/>
                                              </a:rPr>
                                              <m:t>Γ</m:t>
                                            </m:r>
                                            <m:r>
                                              <a:rPr lang="en-US" sz="2000" i="1" baseline="-25000">
                                                <a:latin typeface="Cambria Math" panose="02040503050406030204" pitchFamily="18" charset="0"/>
                                              </a:rPr>
                                              <m:t>2</m:t>
                                            </m:r>
                                          </m:e>
                                        </m:d>
                                      </m:e>
                                    </m:mr>
                                  </m:m>
                                </m:e>
                              </m:d>
                              <m:r>
                                <m:rPr>
                                  <m:sty m:val="p"/>
                                </m:rPr>
                                <a:rPr lang="el-GR" sz="2000">
                                  <a:latin typeface="Cambria Math" panose="02040503050406030204" pitchFamily="18" charset="0"/>
                                </a:rPr>
                                <m:t>Γ</m:t>
                              </m:r>
                              <m:r>
                                <a:rPr lang="en-US" sz="2000" i="1" baseline="-25000">
                                  <a:latin typeface="Cambria Math" panose="02040503050406030204" pitchFamily="18" charset="0"/>
                                </a:rPr>
                                <m:t>2</m:t>
                              </m:r>
                            </m:e>
                          </m:eqArr>
                        </m:den>
                      </m:f>
                    </m:oMath>
                  </m:oMathPara>
                </a14:m>
                <a:endParaRPr lang="en-US" dirty="0"/>
              </a:p>
            </p:txBody>
          </p:sp>
        </mc:Choice>
        <mc:Fallback xmlns="">
          <p:sp>
            <p:nvSpPr>
              <p:cNvPr id="7" name="TextBox 6">
                <a:extLst>
                  <a:ext uri="{FF2B5EF4-FFF2-40B4-BE49-F238E27FC236}">
                    <a16:creationId xmlns:a16="http://schemas.microsoft.com/office/drawing/2014/main" id="{17A9F769-C17F-4D7C-A271-46BE1E4465B6}"/>
                  </a:ext>
                </a:extLst>
              </p:cNvPr>
              <p:cNvSpPr txBox="1">
                <a:spLocks noRot="1" noChangeAspect="1" noMove="1" noResize="1" noEditPoints="1" noAdjustHandles="1" noChangeArrowheads="1" noChangeShapeType="1" noTextEdit="1"/>
              </p:cNvSpPr>
              <p:nvPr/>
            </p:nvSpPr>
            <p:spPr>
              <a:xfrm>
                <a:off x="1332203" y="4457171"/>
                <a:ext cx="9527593" cy="1245879"/>
              </a:xfrm>
              <a:prstGeom prst="rect">
                <a:avLst/>
              </a:prstGeom>
              <a:blipFill>
                <a:blip r:embed="rId4"/>
                <a:stretch>
                  <a:fillRect/>
                </a:stretch>
              </a:blipFill>
            </p:spPr>
            <p:txBody>
              <a:bodyPr/>
              <a:lstStyle/>
              <a:p>
                <a:r>
                  <a:rPr lang="en-US">
                    <a:noFill/>
                  </a:rPr>
                  <a:t> </a:t>
                </a:r>
              </a:p>
            </p:txBody>
          </p:sp>
        </mc:Fallback>
      </mc:AlternateContent>
      <p:pic>
        <p:nvPicPr>
          <p:cNvPr id="8" name="Picture 2" descr="Android robot.svg">
            <a:extLst>
              <a:ext uri="{FF2B5EF4-FFF2-40B4-BE49-F238E27FC236}">
                <a16:creationId xmlns:a16="http://schemas.microsoft.com/office/drawing/2014/main" id="{B8C7DC24-200A-4FBF-91A2-BB2B372737D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22623" y="118131"/>
            <a:ext cx="829056" cy="97316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1E376E8A-A621-47DD-BAF6-44C5F52E28C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94738" y="1121285"/>
            <a:ext cx="723242" cy="947696"/>
          </a:xfrm>
          <a:prstGeom prst="rect">
            <a:avLst/>
          </a:prstGeom>
        </p:spPr>
      </p:pic>
      <p:sp>
        <p:nvSpPr>
          <p:cNvPr id="10" name="Rectangle 9">
            <a:extLst>
              <a:ext uri="{FF2B5EF4-FFF2-40B4-BE49-F238E27FC236}">
                <a16:creationId xmlns:a16="http://schemas.microsoft.com/office/drawing/2014/main" id="{95EEA0A3-06E1-488A-A391-741C37AD8440}"/>
              </a:ext>
            </a:extLst>
          </p:cNvPr>
          <p:cNvSpPr/>
          <p:nvPr/>
        </p:nvSpPr>
        <p:spPr>
          <a:xfrm>
            <a:off x="7926985" y="798119"/>
            <a:ext cx="1293658" cy="64633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dirty="0">
                <a:solidFill>
                  <a:schemeClr val="tx1"/>
                </a:solidFill>
              </a:rPr>
              <a:t>UI Element Discovery</a:t>
            </a:r>
          </a:p>
        </p:txBody>
      </p:sp>
      <p:sp>
        <p:nvSpPr>
          <p:cNvPr id="11" name="Rectangle 10">
            <a:extLst>
              <a:ext uri="{FF2B5EF4-FFF2-40B4-BE49-F238E27FC236}">
                <a16:creationId xmlns:a16="http://schemas.microsoft.com/office/drawing/2014/main" id="{3633ACD1-F8F3-41F9-BFCF-3D789FF3E23A}"/>
              </a:ext>
            </a:extLst>
          </p:cNvPr>
          <p:cNvSpPr/>
          <p:nvPr/>
        </p:nvSpPr>
        <p:spPr>
          <a:xfrm>
            <a:off x="9570041" y="791450"/>
            <a:ext cx="1272591" cy="64633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dirty="0">
                <a:solidFill>
                  <a:schemeClr val="tx1"/>
                </a:solidFill>
              </a:rPr>
              <a:t>UI Element </a:t>
            </a:r>
          </a:p>
          <a:p>
            <a:pPr algn="ctr"/>
            <a:r>
              <a:rPr lang="en-US" dirty="0">
                <a:solidFill>
                  <a:schemeClr val="tx1"/>
                </a:solidFill>
              </a:rPr>
              <a:t>Tracking</a:t>
            </a:r>
          </a:p>
        </p:txBody>
      </p:sp>
      <p:sp>
        <p:nvSpPr>
          <p:cNvPr id="12" name="Rectangle 11">
            <a:extLst>
              <a:ext uri="{FF2B5EF4-FFF2-40B4-BE49-F238E27FC236}">
                <a16:creationId xmlns:a16="http://schemas.microsoft.com/office/drawing/2014/main" id="{C0464EFB-16A6-4B6C-921C-DDAB0DCF707F}"/>
              </a:ext>
            </a:extLst>
          </p:cNvPr>
          <p:cNvSpPr/>
          <p:nvPr/>
        </p:nvSpPr>
        <p:spPr>
          <a:xfrm>
            <a:off x="8900078" y="2532159"/>
            <a:ext cx="990528" cy="64633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dirty="0">
                <a:solidFill>
                  <a:schemeClr val="tx1"/>
                </a:solidFill>
              </a:rPr>
              <a:t>Code </a:t>
            </a:r>
          </a:p>
          <a:p>
            <a:pPr algn="ctr"/>
            <a:r>
              <a:rPr lang="en-US" dirty="0">
                <a:solidFill>
                  <a:schemeClr val="tx1"/>
                </a:solidFill>
              </a:rPr>
              <a:t>Removal</a:t>
            </a:r>
          </a:p>
        </p:txBody>
      </p:sp>
      <p:sp>
        <p:nvSpPr>
          <p:cNvPr id="13" name="Rectangle 12">
            <a:extLst>
              <a:ext uri="{FF2B5EF4-FFF2-40B4-BE49-F238E27FC236}">
                <a16:creationId xmlns:a16="http://schemas.microsoft.com/office/drawing/2014/main" id="{F46385C9-C58F-413D-99FE-73663187854A}"/>
              </a:ext>
            </a:extLst>
          </p:cNvPr>
          <p:cNvSpPr/>
          <p:nvPr/>
        </p:nvSpPr>
        <p:spPr>
          <a:xfrm>
            <a:off x="10471074" y="2539472"/>
            <a:ext cx="1504193" cy="646331"/>
          </a:xfrm>
          <a:prstGeom prst="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dirty="0">
                <a:solidFill>
                  <a:schemeClr val="tx1"/>
                </a:solidFill>
              </a:rPr>
              <a:t>Forward Data </a:t>
            </a:r>
          </a:p>
          <a:p>
            <a:pPr algn="ctr"/>
            <a:r>
              <a:rPr lang="en-US" dirty="0">
                <a:solidFill>
                  <a:schemeClr val="tx1"/>
                </a:solidFill>
              </a:rPr>
              <a:t>Tracking</a:t>
            </a:r>
          </a:p>
        </p:txBody>
      </p:sp>
      <p:sp>
        <p:nvSpPr>
          <p:cNvPr id="14" name="Rectangle 13">
            <a:extLst>
              <a:ext uri="{FF2B5EF4-FFF2-40B4-BE49-F238E27FC236}">
                <a16:creationId xmlns:a16="http://schemas.microsoft.com/office/drawing/2014/main" id="{A3BC8432-6298-4EB9-A3FB-E74A5EFDE7DB}"/>
              </a:ext>
            </a:extLst>
          </p:cNvPr>
          <p:cNvSpPr/>
          <p:nvPr/>
        </p:nvSpPr>
        <p:spPr>
          <a:xfrm>
            <a:off x="10501628" y="1567736"/>
            <a:ext cx="1443087" cy="646331"/>
          </a:xfrm>
          <a:prstGeom prst="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dirty="0">
                <a:solidFill>
                  <a:schemeClr val="tx1"/>
                </a:solidFill>
              </a:rPr>
              <a:t>Backward </a:t>
            </a:r>
          </a:p>
          <a:p>
            <a:pPr algn="ctr"/>
            <a:r>
              <a:rPr lang="en-US" dirty="0">
                <a:solidFill>
                  <a:schemeClr val="tx1"/>
                </a:solidFill>
              </a:rPr>
              <a:t>Data Tracking</a:t>
            </a:r>
          </a:p>
        </p:txBody>
      </p:sp>
      <p:cxnSp>
        <p:nvCxnSpPr>
          <p:cNvPr id="15" name="Straight Arrow Connector 14">
            <a:extLst>
              <a:ext uri="{FF2B5EF4-FFF2-40B4-BE49-F238E27FC236}">
                <a16:creationId xmlns:a16="http://schemas.microsoft.com/office/drawing/2014/main" id="{7C2A38CD-8E99-421A-91E0-A4DA4DF0AE1E}"/>
              </a:ext>
            </a:extLst>
          </p:cNvPr>
          <p:cNvCxnSpPr>
            <a:cxnSpLocks/>
            <a:stCxn id="10" idx="3"/>
            <a:endCxn id="11" idx="1"/>
          </p:cNvCxnSpPr>
          <p:nvPr/>
        </p:nvCxnSpPr>
        <p:spPr>
          <a:xfrm flipV="1">
            <a:off x="9220643" y="1114616"/>
            <a:ext cx="349398" cy="666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id="{04D816CE-AB37-447E-9625-2D54F12D99A5}"/>
              </a:ext>
            </a:extLst>
          </p:cNvPr>
          <p:cNvCxnSpPr>
            <a:stCxn id="11" idx="3"/>
            <a:endCxn id="14" idx="0"/>
          </p:cNvCxnSpPr>
          <p:nvPr/>
        </p:nvCxnSpPr>
        <p:spPr>
          <a:xfrm>
            <a:off x="10842632" y="1114616"/>
            <a:ext cx="380540" cy="453120"/>
          </a:xfrm>
          <a:prstGeom prst="bentConnector2">
            <a:avLst/>
          </a:prstGeom>
          <a:ln w="381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8B3E18B9-3B83-4744-8B49-44215BA1F5D2}"/>
              </a:ext>
            </a:extLst>
          </p:cNvPr>
          <p:cNvCxnSpPr>
            <a:stCxn id="13" idx="1"/>
            <a:endCxn id="12" idx="3"/>
          </p:cNvCxnSpPr>
          <p:nvPr/>
        </p:nvCxnSpPr>
        <p:spPr>
          <a:xfrm flipH="1" flipV="1">
            <a:off x="9890606" y="2855325"/>
            <a:ext cx="580468" cy="731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45384570-8899-4D0D-8DD5-2639A3D8D411}"/>
              </a:ext>
            </a:extLst>
          </p:cNvPr>
          <p:cNvCxnSpPr>
            <a:cxnSpLocks/>
            <a:stCxn id="12" idx="1"/>
            <a:endCxn id="20" idx="3"/>
          </p:cNvCxnSpPr>
          <p:nvPr/>
        </p:nvCxnSpPr>
        <p:spPr>
          <a:xfrm flipH="1">
            <a:off x="7614932" y="2855325"/>
            <a:ext cx="1285146" cy="23407"/>
          </a:xfrm>
          <a:prstGeom prst="straightConnector1">
            <a:avLst/>
          </a:prstGeom>
          <a:ln w="762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901D7F51-F7AD-43DF-929B-8429EAD9B9F2}"/>
              </a:ext>
            </a:extLst>
          </p:cNvPr>
          <p:cNvGrpSpPr/>
          <p:nvPr/>
        </p:nvGrpSpPr>
        <p:grpSpPr>
          <a:xfrm>
            <a:off x="6785876" y="2392147"/>
            <a:ext cx="829056" cy="973169"/>
            <a:chOff x="3695700" y="4898028"/>
            <a:chExt cx="829056" cy="973169"/>
          </a:xfrm>
        </p:grpSpPr>
        <p:pic>
          <p:nvPicPr>
            <p:cNvPr id="20" name="Picture 2" descr="Android robot.svg">
              <a:extLst>
                <a:ext uri="{FF2B5EF4-FFF2-40B4-BE49-F238E27FC236}">
                  <a16:creationId xmlns:a16="http://schemas.microsoft.com/office/drawing/2014/main" id="{63E9EDD2-F5DC-4F15-ADA9-C667A82F117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95700" y="4898028"/>
              <a:ext cx="829056" cy="973169"/>
            </a:xfrm>
            <a:prstGeom prst="rect">
              <a:avLst/>
            </a:prstGeom>
            <a:noFill/>
            <a:extLst>
              <a:ext uri="{909E8E84-426E-40DD-AFC4-6F175D3DCCD1}">
                <a14:hiddenFill xmlns:a14="http://schemas.microsoft.com/office/drawing/2010/main">
                  <a:solidFill>
                    <a:srgbClr val="FFFFFF"/>
                  </a:solidFill>
                </a14:hiddenFill>
              </a:ext>
            </a:extLst>
          </p:spPr>
        </p:pic>
        <p:sp>
          <p:nvSpPr>
            <p:cNvPr id="21" name="Oval 20">
              <a:extLst>
                <a:ext uri="{FF2B5EF4-FFF2-40B4-BE49-F238E27FC236}">
                  <a16:creationId xmlns:a16="http://schemas.microsoft.com/office/drawing/2014/main" id="{9FC2AD12-55C4-41A5-BED1-3D0151D46945}"/>
                </a:ext>
              </a:extLst>
            </p:cNvPr>
            <p:cNvSpPr/>
            <p:nvPr/>
          </p:nvSpPr>
          <p:spPr>
            <a:xfrm>
              <a:off x="4210051" y="5384612"/>
              <a:ext cx="134423" cy="1919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2" name="Straight Arrow Connector 21">
            <a:extLst>
              <a:ext uri="{FF2B5EF4-FFF2-40B4-BE49-F238E27FC236}">
                <a16:creationId xmlns:a16="http://schemas.microsoft.com/office/drawing/2014/main" id="{64251EC7-5E3C-49EF-A462-864B22D47C92}"/>
              </a:ext>
            </a:extLst>
          </p:cNvPr>
          <p:cNvCxnSpPr>
            <a:cxnSpLocks/>
            <a:stCxn id="8" idx="3"/>
            <a:endCxn id="10" idx="1"/>
          </p:cNvCxnSpPr>
          <p:nvPr/>
        </p:nvCxnSpPr>
        <p:spPr>
          <a:xfrm>
            <a:off x="7651679" y="604716"/>
            <a:ext cx="275306" cy="51656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842DE3FE-57DA-437C-A987-289E1DBBB1D6}"/>
              </a:ext>
            </a:extLst>
          </p:cNvPr>
          <p:cNvCxnSpPr>
            <a:cxnSpLocks/>
            <a:stCxn id="9" idx="3"/>
            <a:endCxn id="10" idx="1"/>
          </p:cNvCxnSpPr>
          <p:nvPr/>
        </p:nvCxnSpPr>
        <p:spPr>
          <a:xfrm flipV="1">
            <a:off x="7617980" y="1121285"/>
            <a:ext cx="309005" cy="47384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806A76C6-EA12-414A-80B3-29D872417742}"/>
              </a:ext>
            </a:extLst>
          </p:cNvPr>
          <p:cNvCxnSpPr>
            <a:cxnSpLocks/>
            <a:stCxn id="14" idx="2"/>
            <a:endCxn id="13" idx="0"/>
          </p:cNvCxnSpPr>
          <p:nvPr/>
        </p:nvCxnSpPr>
        <p:spPr>
          <a:xfrm flipH="1">
            <a:off x="11223171" y="2214067"/>
            <a:ext cx="1" cy="325405"/>
          </a:xfrm>
          <a:prstGeom prst="straightConnector1">
            <a:avLst/>
          </a:prstGeom>
          <a:ln w="381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Speech Bubble: Rectangle with Corners Rounded 24">
            <a:extLst>
              <a:ext uri="{FF2B5EF4-FFF2-40B4-BE49-F238E27FC236}">
                <a16:creationId xmlns:a16="http://schemas.microsoft.com/office/drawing/2014/main" id="{4F9A2ABB-47AB-45FD-8BC6-3F8EBA668A04}"/>
              </a:ext>
            </a:extLst>
          </p:cNvPr>
          <p:cNvSpPr/>
          <p:nvPr/>
        </p:nvSpPr>
        <p:spPr>
          <a:xfrm>
            <a:off x="9869289" y="197591"/>
            <a:ext cx="2131340" cy="499530"/>
          </a:xfrm>
          <a:prstGeom prst="wedgeRoundRectCallout">
            <a:avLst>
              <a:gd name="adj1" fmla="val 36553"/>
              <a:gd name="adj2" fmla="val 211552"/>
              <a:gd name="adj3" fmla="val 16667"/>
            </a:avLst>
          </a:prstGeom>
          <a:no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txt</a:t>
            </a:r>
            <a:r>
              <a:rPr lang="en-US" dirty="0">
                <a:solidFill>
                  <a:schemeClr val="tx1"/>
                </a:solidFill>
              </a:rPr>
              <a:t> = &lt;input data&gt;</a:t>
            </a:r>
          </a:p>
        </p:txBody>
      </p:sp>
    </p:spTree>
    <p:extLst>
      <p:ext uri="{BB962C8B-B14F-4D97-AF65-F5344CB8AC3E}">
        <p14:creationId xmlns:p14="http://schemas.microsoft.com/office/powerpoint/2010/main" val="685325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p:cTn id="6" dur="indefinite"/>
                                        <p:tgtEl>
                                          <p:spTgt spid="9"/>
                                        </p:tgtEl>
                                        <p:attrNameLst>
                                          <p:attrName>style.opacity</p:attrName>
                                        </p:attrNameLst>
                                      </p:cBhvr>
                                      <p:to>
                                        <p:strVal val="0.1"/>
                                      </p:to>
                                    </p:set>
                                    <p:animEffect filter="image" prLst="opacity: 0.1">
                                      <p:cBhvr rctx="IE">
                                        <p:cTn id="7" dur="indefinite"/>
                                        <p:tgtEl>
                                          <p:spTgt spid="9"/>
                                        </p:tgtEl>
                                      </p:cBhvr>
                                    </p:animEffect>
                                  </p:childTnLst>
                                </p:cTn>
                              </p:par>
                              <p:par>
                                <p:cTn id="8" presetID="9" presetClass="emph" presetSubtype="0" nodeType="withEffect">
                                  <p:stCondLst>
                                    <p:cond delay="0"/>
                                  </p:stCondLst>
                                  <p:childTnLst>
                                    <p:set>
                                      <p:cBhvr>
                                        <p:cTn id="9" dur="indefinite"/>
                                        <p:tgtEl>
                                          <p:spTgt spid="8"/>
                                        </p:tgtEl>
                                        <p:attrNameLst>
                                          <p:attrName>style.opacity</p:attrName>
                                        </p:attrNameLst>
                                      </p:cBhvr>
                                      <p:to>
                                        <p:strVal val="0.1"/>
                                      </p:to>
                                    </p:set>
                                    <p:animEffect filter="image" prLst="opacity: 0.1">
                                      <p:cBhvr rctx="IE">
                                        <p:cTn id="10" dur="indefinite"/>
                                        <p:tgtEl>
                                          <p:spTgt spid="8"/>
                                        </p:tgtEl>
                                      </p:cBhvr>
                                    </p:animEffect>
                                  </p:childTnLst>
                                </p:cTn>
                              </p:par>
                              <p:par>
                                <p:cTn id="11" presetID="9" presetClass="emph" presetSubtype="0" nodeType="withEffect">
                                  <p:stCondLst>
                                    <p:cond delay="0"/>
                                  </p:stCondLst>
                                  <p:childTnLst>
                                    <p:set>
                                      <p:cBhvr>
                                        <p:cTn id="12" dur="indefinite"/>
                                        <p:tgtEl>
                                          <p:spTgt spid="22"/>
                                        </p:tgtEl>
                                        <p:attrNameLst>
                                          <p:attrName>style.opacity</p:attrName>
                                        </p:attrNameLst>
                                      </p:cBhvr>
                                      <p:to>
                                        <p:strVal val="0.1"/>
                                      </p:to>
                                    </p:set>
                                    <p:animEffect filter="image" prLst="opacity: 0.1">
                                      <p:cBhvr rctx="IE">
                                        <p:cTn id="13" dur="indefinite"/>
                                        <p:tgtEl>
                                          <p:spTgt spid="22"/>
                                        </p:tgtEl>
                                      </p:cBhvr>
                                    </p:animEffect>
                                  </p:childTnLst>
                                </p:cTn>
                              </p:par>
                              <p:par>
                                <p:cTn id="14" presetID="9" presetClass="emph" presetSubtype="0" nodeType="withEffect">
                                  <p:stCondLst>
                                    <p:cond delay="0"/>
                                  </p:stCondLst>
                                  <p:childTnLst>
                                    <p:set>
                                      <p:cBhvr>
                                        <p:cTn id="15" dur="indefinite"/>
                                        <p:tgtEl>
                                          <p:spTgt spid="23"/>
                                        </p:tgtEl>
                                        <p:attrNameLst>
                                          <p:attrName>style.opacity</p:attrName>
                                        </p:attrNameLst>
                                      </p:cBhvr>
                                      <p:to>
                                        <p:strVal val="0.1"/>
                                      </p:to>
                                    </p:set>
                                    <p:animEffect filter="image" prLst="opacity: 0.1">
                                      <p:cBhvr rctx="IE">
                                        <p:cTn id="16" dur="indefinite"/>
                                        <p:tgtEl>
                                          <p:spTgt spid="23"/>
                                        </p:tgtEl>
                                      </p:cBhvr>
                                    </p:animEffect>
                                  </p:childTnLst>
                                </p:cTn>
                              </p:par>
                              <p:par>
                                <p:cTn id="17" presetID="9" presetClass="emph" presetSubtype="0" grpId="0" nodeType="withEffect">
                                  <p:stCondLst>
                                    <p:cond delay="0"/>
                                  </p:stCondLst>
                                  <p:childTnLst>
                                    <p:set>
                                      <p:cBhvr>
                                        <p:cTn id="18" dur="indefinite"/>
                                        <p:tgtEl>
                                          <p:spTgt spid="10"/>
                                        </p:tgtEl>
                                        <p:attrNameLst>
                                          <p:attrName>style.opacity</p:attrName>
                                        </p:attrNameLst>
                                      </p:cBhvr>
                                      <p:to>
                                        <p:strVal val="0.1"/>
                                      </p:to>
                                    </p:set>
                                    <p:animEffect filter="image" prLst="opacity: 0.1">
                                      <p:cBhvr rctx="IE">
                                        <p:cTn id="19" dur="indefinite"/>
                                        <p:tgtEl>
                                          <p:spTgt spid="10"/>
                                        </p:tgtEl>
                                      </p:cBhvr>
                                    </p:animEffect>
                                  </p:childTnLst>
                                </p:cTn>
                              </p:par>
                              <p:par>
                                <p:cTn id="20" presetID="9" presetClass="emph" presetSubtype="0" nodeType="withEffect">
                                  <p:stCondLst>
                                    <p:cond delay="0"/>
                                  </p:stCondLst>
                                  <p:childTnLst>
                                    <p:set>
                                      <p:cBhvr>
                                        <p:cTn id="21" dur="indefinite"/>
                                        <p:tgtEl>
                                          <p:spTgt spid="15"/>
                                        </p:tgtEl>
                                        <p:attrNameLst>
                                          <p:attrName>style.opacity</p:attrName>
                                        </p:attrNameLst>
                                      </p:cBhvr>
                                      <p:to>
                                        <p:strVal val="0.1"/>
                                      </p:to>
                                    </p:set>
                                    <p:animEffect filter="image" prLst="opacity: 0.1">
                                      <p:cBhvr rctx="IE">
                                        <p:cTn id="22" dur="indefinite"/>
                                        <p:tgtEl>
                                          <p:spTgt spid="15"/>
                                        </p:tgtEl>
                                      </p:cBhvr>
                                    </p:animEffect>
                                  </p:childTnLst>
                                </p:cTn>
                              </p:par>
                              <p:par>
                                <p:cTn id="23" presetID="9" presetClass="emph" presetSubtype="0" grpId="0" nodeType="withEffect">
                                  <p:stCondLst>
                                    <p:cond delay="0"/>
                                  </p:stCondLst>
                                  <p:childTnLst>
                                    <p:set>
                                      <p:cBhvr>
                                        <p:cTn id="24" dur="indefinite"/>
                                        <p:tgtEl>
                                          <p:spTgt spid="11"/>
                                        </p:tgtEl>
                                        <p:attrNameLst>
                                          <p:attrName>style.opacity</p:attrName>
                                        </p:attrNameLst>
                                      </p:cBhvr>
                                      <p:to>
                                        <p:strVal val="0.1"/>
                                      </p:to>
                                    </p:set>
                                    <p:animEffect filter="image" prLst="opacity: 0.1">
                                      <p:cBhvr rctx="IE">
                                        <p:cTn id="25" dur="indefinite"/>
                                        <p:tgtEl>
                                          <p:spTgt spid="11"/>
                                        </p:tgtEl>
                                      </p:cBhvr>
                                    </p:animEffect>
                                  </p:childTnLst>
                                </p:cTn>
                              </p:par>
                              <p:par>
                                <p:cTn id="26" presetID="9" presetClass="emph" presetSubtype="0" nodeType="withEffect">
                                  <p:stCondLst>
                                    <p:cond delay="0"/>
                                  </p:stCondLst>
                                  <p:childTnLst>
                                    <p:set>
                                      <p:cBhvr>
                                        <p:cTn id="27" dur="indefinite"/>
                                        <p:tgtEl>
                                          <p:spTgt spid="16"/>
                                        </p:tgtEl>
                                        <p:attrNameLst>
                                          <p:attrName>style.opacity</p:attrName>
                                        </p:attrNameLst>
                                      </p:cBhvr>
                                      <p:to>
                                        <p:strVal val="0.1"/>
                                      </p:to>
                                    </p:set>
                                    <p:animEffect filter="image" prLst="opacity: 0.1">
                                      <p:cBhvr rctx="IE">
                                        <p:cTn id="28" dur="indefinite"/>
                                        <p:tgtEl>
                                          <p:spTgt spid="16"/>
                                        </p:tgtEl>
                                      </p:cBhvr>
                                    </p:animEffect>
                                  </p:childTnLst>
                                </p:cTn>
                              </p:par>
                              <p:par>
                                <p:cTn id="29" presetID="9" presetClass="emph" presetSubtype="0" nodeType="withEffect">
                                  <p:stCondLst>
                                    <p:cond delay="0"/>
                                  </p:stCondLst>
                                  <p:childTnLst>
                                    <p:set>
                                      <p:cBhvr>
                                        <p:cTn id="30" dur="indefinite"/>
                                        <p:tgtEl>
                                          <p:spTgt spid="24"/>
                                        </p:tgtEl>
                                        <p:attrNameLst>
                                          <p:attrName>style.opacity</p:attrName>
                                        </p:attrNameLst>
                                      </p:cBhvr>
                                      <p:to>
                                        <p:strVal val="0.1"/>
                                      </p:to>
                                    </p:set>
                                    <p:animEffect filter="image" prLst="opacity: 0.1">
                                      <p:cBhvr rctx="IE">
                                        <p:cTn id="31" dur="indefinite"/>
                                        <p:tgtEl>
                                          <p:spTgt spid="24"/>
                                        </p:tgtEl>
                                      </p:cBhvr>
                                    </p:animEffect>
                                  </p:childTnLst>
                                </p:cTn>
                              </p:par>
                              <p:par>
                                <p:cTn id="32" presetID="9" presetClass="emph" presetSubtype="0" grpId="0" nodeType="withEffect">
                                  <p:stCondLst>
                                    <p:cond delay="0"/>
                                  </p:stCondLst>
                                  <p:childTnLst>
                                    <p:set>
                                      <p:cBhvr>
                                        <p:cTn id="33" dur="indefinite"/>
                                        <p:tgtEl>
                                          <p:spTgt spid="13"/>
                                        </p:tgtEl>
                                        <p:attrNameLst>
                                          <p:attrName>style.opacity</p:attrName>
                                        </p:attrNameLst>
                                      </p:cBhvr>
                                      <p:to>
                                        <p:strVal val="0.1"/>
                                      </p:to>
                                    </p:set>
                                    <p:animEffect filter="image" prLst="opacity: 0.1">
                                      <p:cBhvr rctx="IE">
                                        <p:cTn id="34" dur="indefinite"/>
                                        <p:tgtEl>
                                          <p:spTgt spid="13"/>
                                        </p:tgtEl>
                                      </p:cBhvr>
                                    </p:animEffect>
                                  </p:childTnLst>
                                </p:cTn>
                              </p:par>
                              <p:par>
                                <p:cTn id="35" presetID="9" presetClass="emph" presetSubtype="0" nodeType="withEffect">
                                  <p:stCondLst>
                                    <p:cond delay="0"/>
                                  </p:stCondLst>
                                  <p:childTnLst>
                                    <p:set>
                                      <p:cBhvr>
                                        <p:cTn id="36" dur="indefinite"/>
                                        <p:tgtEl>
                                          <p:spTgt spid="17"/>
                                        </p:tgtEl>
                                        <p:attrNameLst>
                                          <p:attrName>style.opacity</p:attrName>
                                        </p:attrNameLst>
                                      </p:cBhvr>
                                      <p:to>
                                        <p:strVal val="0.1"/>
                                      </p:to>
                                    </p:set>
                                    <p:animEffect filter="image" prLst="opacity: 0.1">
                                      <p:cBhvr rctx="IE">
                                        <p:cTn id="37" dur="indefinite"/>
                                        <p:tgtEl>
                                          <p:spTgt spid="17"/>
                                        </p:tgtEl>
                                      </p:cBhvr>
                                    </p:animEffect>
                                  </p:childTnLst>
                                </p:cTn>
                              </p:par>
                              <p:par>
                                <p:cTn id="38" presetID="9" presetClass="emph" presetSubtype="0" grpId="0" nodeType="withEffect">
                                  <p:stCondLst>
                                    <p:cond delay="0"/>
                                  </p:stCondLst>
                                  <p:childTnLst>
                                    <p:set>
                                      <p:cBhvr>
                                        <p:cTn id="39" dur="indefinite"/>
                                        <p:tgtEl>
                                          <p:spTgt spid="12"/>
                                        </p:tgtEl>
                                        <p:attrNameLst>
                                          <p:attrName>style.opacity</p:attrName>
                                        </p:attrNameLst>
                                      </p:cBhvr>
                                      <p:to>
                                        <p:strVal val="0.1"/>
                                      </p:to>
                                    </p:set>
                                    <p:animEffect filter="image" prLst="opacity: 0.1">
                                      <p:cBhvr rctx="IE">
                                        <p:cTn id="40" dur="indefinite"/>
                                        <p:tgtEl>
                                          <p:spTgt spid="12"/>
                                        </p:tgtEl>
                                      </p:cBhvr>
                                    </p:animEffect>
                                  </p:childTnLst>
                                </p:cTn>
                              </p:par>
                              <p:par>
                                <p:cTn id="41" presetID="9" presetClass="emph" presetSubtype="0" nodeType="withEffect">
                                  <p:stCondLst>
                                    <p:cond delay="0"/>
                                  </p:stCondLst>
                                  <p:childTnLst>
                                    <p:set>
                                      <p:cBhvr>
                                        <p:cTn id="42" dur="indefinite"/>
                                        <p:tgtEl>
                                          <p:spTgt spid="18"/>
                                        </p:tgtEl>
                                        <p:attrNameLst>
                                          <p:attrName>style.opacity</p:attrName>
                                        </p:attrNameLst>
                                      </p:cBhvr>
                                      <p:to>
                                        <p:strVal val="0.1"/>
                                      </p:to>
                                    </p:set>
                                    <p:animEffect filter="image" prLst="opacity: 0.1">
                                      <p:cBhvr rctx="IE">
                                        <p:cTn id="43" dur="indefinite"/>
                                        <p:tgtEl>
                                          <p:spTgt spid="18"/>
                                        </p:tgtEl>
                                      </p:cBhvr>
                                    </p:animEffect>
                                  </p:childTnLst>
                                </p:cTn>
                              </p:par>
                              <p:par>
                                <p:cTn id="44" presetID="9" presetClass="emph" presetSubtype="0" nodeType="withEffect">
                                  <p:stCondLst>
                                    <p:cond delay="0"/>
                                  </p:stCondLst>
                                  <p:childTnLst>
                                    <p:set>
                                      <p:cBhvr>
                                        <p:cTn id="45" dur="indefinite"/>
                                        <p:tgtEl>
                                          <p:spTgt spid="19"/>
                                        </p:tgtEl>
                                        <p:attrNameLst>
                                          <p:attrName>style.opacity</p:attrName>
                                        </p:attrNameLst>
                                      </p:cBhvr>
                                      <p:to>
                                        <p:strVal val="0.1"/>
                                      </p:to>
                                    </p:set>
                                    <p:animEffect filter="image" prLst="opacity: 0.1">
                                      <p:cBhvr rctx="IE">
                                        <p:cTn id="46" dur="indefinite"/>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579EE-2A1F-46F1-852D-513C922D5866}"/>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0D5ECD46-4EB7-433F-9E1A-5644C7EB6FF7}"/>
              </a:ext>
            </a:extLst>
          </p:cNvPr>
          <p:cNvSpPr>
            <a:spLocks noGrp="1"/>
          </p:cNvSpPr>
          <p:nvPr>
            <p:ph idx="1"/>
          </p:nvPr>
        </p:nvSpPr>
        <p:spPr>
          <a:xfrm>
            <a:off x="838200" y="1825626"/>
            <a:ext cx="10515600" cy="2787015"/>
          </a:xfrm>
        </p:spPr>
        <p:txBody>
          <a:bodyPr/>
          <a:lstStyle/>
          <a:p>
            <a:r>
              <a:rPr lang="en-US" dirty="0"/>
              <a:t>Apps tend to contain a lot of rarely used functionalities.</a:t>
            </a:r>
          </a:p>
          <a:p>
            <a:endParaRPr lang="en-US" dirty="0"/>
          </a:p>
          <a:p>
            <a:pPr lvl="1"/>
            <a:r>
              <a:rPr lang="en-US" dirty="0"/>
              <a:t>Advertisements in more than 50% of Android apps</a:t>
            </a:r>
            <a:r>
              <a:rPr lang="en-US" baseline="30000" dirty="0"/>
              <a:t>[1]</a:t>
            </a:r>
            <a:r>
              <a:rPr lang="en-US" dirty="0"/>
              <a:t>.</a:t>
            </a:r>
          </a:p>
          <a:p>
            <a:pPr lvl="1"/>
            <a:endParaRPr lang="en-US" dirty="0"/>
          </a:p>
          <a:p>
            <a:pPr lvl="1"/>
            <a:r>
              <a:rPr lang="en-US" dirty="0"/>
              <a:t>Extra undesirable features.</a:t>
            </a:r>
          </a:p>
        </p:txBody>
      </p:sp>
      <p:sp>
        <p:nvSpPr>
          <p:cNvPr id="4" name="Date Placeholder 3">
            <a:extLst>
              <a:ext uri="{FF2B5EF4-FFF2-40B4-BE49-F238E27FC236}">
                <a16:creationId xmlns:a16="http://schemas.microsoft.com/office/drawing/2014/main" id="{D042D6C5-3436-4061-B629-B992E056BB07}"/>
              </a:ext>
            </a:extLst>
          </p:cNvPr>
          <p:cNvSpPr>
            <a:spLocks noGrp="1"/>
          </p:cNvSpPr>
          <p:nvPr>
            <p:ph type="dt" sz="half" idx="10"/>
          </p:nvPr>
        </p:nvSpPr>
        <p:spPr/>
        <p:txBody>
          <a:bodyPr/>
          <a:lstStyle/>
          <a:p>
            <a:r>
              <a:rPr lang="en-US"/>
              <a:t>10/31/17</a:t>
            </a:r>
          </a:p>
        </p:txBody>
      </p:sp>
      <p:sp>
        <p:nvSpPr>
          <p:cNvPr id="5" name="Footer Placeholder 4">
            <a:extLst>
              <a:ext uri="{FF2B5EF4-FFF2-40B4-BE49-F238E27FC236}">
                <a16:creationId xmlns:a16="http://schemas.microsoft.com/office/drawing/2014/main" id="{827A848D-4884-4C5F-AA81-9BA99160554C}"/>
              </a:ext>
            </a:extLst>
          </p:cNvPr>
          <p:cNvSpPr>
            <a:spLocks noGrp="1"/>
          </p:cNvSpPr>
          <p:nvPr>
            <p:ph type="ftr" sz="quarter" idx="11"/>
          </p:nvPr>
        </p:nvSpPr>
        <p:spPr/>
        <p:txBody>
          <a:bodyPr/>
          <a:lstStyle/>
          <a:p>
            <a:r>
              <a:rPr lang="en-US"/>
              <a:t>ASE 2017</a:t>
            </a:r>
          </a:p>
        </p:txBody>
      </p:sp>
      <p:sp>
        <p:nvSpPr>
          <p:cNvPr id="6" name="Slide Number Placeholder 5">
            <a:extLst>
              <a:ext uri="{FF2B5EF4-FFF2-40B4-BE49-F238E27FC236}">
                <a16:creationId xmlns:a16="http://schemas.microsoft.com/office/drawing/2014/main" id="{9F39DFF5-C715-4FC9-9BD3-67212DB91B11}"/>
              </a:ext>
            </a:extLst>
          </p:cNvPr>
          <p:cNvSpPr>
            <a:spLocks noGrp="1"/>
          </p:cNvSpPr>
          <p:nvPr>
            <p:ph type="sldNum" sz="quarter" idx="12"/>
          </p:nvPr>
        </p:nvSpPr>
        <p:spPr/>
        <p:txBody>
          <a:bodyPr/>
          <a:lstStyle/>
          <a:p>
            <a:fld id="{906745D7-5DCD-445B-BDED-754FAF3E7806}" type="slidenum">
              <a:rPr lang="en-US" smtClean="0"/>
              <a:t>1</a:t>
            </a:fld>
            <a:endParaRPr lang="en-US"/>
          </a:p>
        </p:txBody>
      </p:sp>
      <p:sp>
        <p:nvSpPr>
          <p:cNvPr id="7" name="TextBox 6">
            <a:extLst>
              <a:ext uri="{FF2B5EF4-FFF2-40B4-BE49-F238E27FC236}">
                <a16:creationId xmlns:a16="http://schemas.microsoft.com/office/drawing/2014/main" id="{72B05C63-AE76-42D1-AE53-E7EEC11899C6}"/>
              </a:ext>
            </a:extLst>
          </p:cNvPr>
          <p:cNvSpPr txBox="1"/>
          <p:nvPr/>
        </p:nvSpPr>
        <p:spPr>
          <a:xfrm>
            <a:off x="838200" y="5519058"/>
            <a:ext cx="10515600" cy="307777"/>
          </a:xfrm>
          <a:prstGeom prst="rect">
            <a:avLst/>
          </a:prstGeom>
          <a:noFill/>
        </p:spPr>
        <p:txBody>
          <a:bodyPr wrap="square" rtlCol="0">
            <a:spAutoFit/>
          </a:bodyPr>
          <a:lstStyle/>
          <a:p>
            <a:r>
              <a:rPr lang="en-US" sz="1400" dirty="0"/>
              <a:t>[1] A. Brain, “Statistics of Android ad networks,” https://www.appbrain.com/stats/libraries/ad </a:t>
            </a:r>
          </a:p>
        </p:txBody>
      </p:sp>
    </p:spTree>
    <p:extLst>
      <p:ext uri="{BB962C8B-B14F-4D97-AF65-F5344CB8AC3E}">
        <p14:creationId xmlns:p14="http://schemas.microsoft.com/office/powerpoint/2010/main" val="27679823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65151EF-D4C6-4DC2-8D2A-F521C9316B46}"/>
              </a:ext>
            </a:extLst>
          </p:cNvPr>
          <p:cNvSpPr>
            <a:spLocks noGrp="1"/>
          </p:cNvSpPr>
          <p:nvPr>
            <p:ph type="dt" sz="half" idx="10"/>
          </p:nvPr>
        </p:nvSpPr>
        <p:spPr/>
        <p:txBody>
          <a:bodyPr/>
          <a:lstStyle/>
          <a:p>
            <a:r>
              <a:rPr lang="en-US"/>
              <a:t>10/31/17</a:t>
            </a:r>
          </a:p>
        </p:txBody>
      </p:sp>
      <p:sp>
        <p:nvSpPr>
          <p:cNvPr id="5" name="Footer Placeholder 4">
            <a:extLst>
              <a:ext uri="{FF2B5EF4-FFF2-40B4-BE49-F238E27FC236}">
                <a16:creationId xmlns:a16="http://schemas.microsoft.com/office/drawing/2014/main" id="{075BA53E-F433-4FEB-8693-64265408F342}"/>
              </a:ext>
            </a:extLst>
          </p:cNvPr>
          <p:cNvSpPr>
            <a:spLocks noGrp="1"/>
          </p:cNvSpPr>
          <p:nvPr>
            <p:ph type="ftr" sz="quarter" idx="11"/>
          </p:nvPr>
        </p:nvSpPr>
        <p:spPr/>
        <p:txBody>
          <a:bodyPr/>
          <a:lstStyle/>
          <a:p>
            <a:r>
              <a:rPr lang="en-US" dirty="0"/>
              <a:t>ASE 2017</a:t>
            </a:r>
          </a:p>
        </p:txBody>
      </p:sp>
      <p:sp>
        <p:nvSpPr>
          <p:cNvPr id="6" name="Slide Number Placeholder 5">
            <a:extLst>
              <a:ext uri="{FF2B5EF4-FFF2-40B4-BE49-F238E27FC236}">
                <a16:creationId xmlns:a16="http://schemas.microsoft.com/office/drawing/2014/main" id="{90A5CD7D-F898-4F8E-8FA7-C6023DEBAA9B}"/>
              </a:ext>
            </a:extLst>
          </p:cNvPr>
          <p:cNvSpPr>
            <a:spLocks noGrp="1"/>
          </p:cNvSpPr>
          <p:nvPr>
            <p:ph type="sldNum" sz="quarter" idx="12"/>
          </p:nvPr>
        </p:nvSpPr>
        <p:spPr/>
        <p:txBody>
          <a:bodyPr/>
          <a:lstStyle/>
          <a:p>
            <a:fld id="{906745D7-5DCD-445B-BDED-754FAF3E7806}" type="slidenum">
              <a:rPr lang="en-US" smtClean="0"/>
              <a:t>19</a:t>
            </a:fld>
            <a:endParaRPr lang="en-US"/>
          </a:p>
        </p:txBody>
      </p:sp>
      <p:sp>
        <p:nvSpPr>
          <p:cNvPr id="10" name="TextBox 9">
            <a:extLst>
              <a:ext uri="{FF2B5EF4-FFF2-40B4-BE49-F238E27FC236}">
                <a16:creationId xmlns:a16="http://schemas.microsoft.com/office/drawing/2014/main" id="{B0DC5A52-813F-4122-9F20-37E6A918894C}"/>
              </a:ext>
            </a:extLst>
          </p:cNvPr>
          <p:cNvSpPr txBox="1"/>
          <p:nvPr/>
        </p:nvSpPr>
        <p:spPr>
          <a:xfrm>
            <a:off x="1981200" y="1356907"/>
            <a:ext cx="4457700" cy="2308324"/>
          </a:xfrm>
          <a:prstGeom prst="rect">
            <a:avLst/>
          </a:prstGeom>
          <a:noFill/>
          <a:ln>
            <a:solidFill>
              <a:srgbClr val="FFC000"/>
            </a:solidFill>
            <a:prstDash val="dash"/>
          </a:ln>
        </p:spPr>
        <p:txBody>
          <a:bodyPr wrap="square" rtlCol="0">
            <a:spAutoFit/>
          </a:bodyPr>
          <a:lstStyle/>
          <a:p>
            <a:r>
              <a:rPr lang="en-US" dirty="0">
                <a:latin typeface="Courier New" panose="02070309020205020404" pitchFamily="49" charset="0"/>
                <a:cs typeface="Courier New" panose="02070309020205020404" pitchFamily="49" charset="0"/>
              </a:rPr>
              <a:t>11 class C extends A {</a:t>
            </a:r>
          </a:p>
          <a:p>
            <a:r>
              <a:rPr lang="en-US" dirty="0">
                <a:latin typeface="Courier New" panose="02070309020205020404" pitchFamily="49" charset="0"/>
                <a:cs typeface="Courier New" panose="02070309020205020404" pitchFamily="49" charset="0"/>
              </a:rPr>
              <a:t>16   d() {</a:t>
            </a:r>
          </a:p>
          <a:p>
            <a:r>
              <a:rPr lang="en-US" dirty="0">
                <a:latin typeface="Courier New" panose="02070309020205020404" pitchFamily="49" charset="0"/>
                <a:cs typeface="Courier New" panose="02070309020205020404" pitchFamily="49" charset="0"/>
              </a:rPr>
              <a:t>17     </a:t>
            </a:r>
            <a:r>
              <a:rPr lang="en-US" b="1" dirty="0" err="1">
                <a:latin typeface="Courier New" panose="02070309020205020404" pitchFamily="49" charset="0"/>
                <a:cs typeface="Courier New" panose="02070309020205020404" pitchFamily="49" charset="0"/>
              </a:rPr>
              <a:t>ss</a:t>
            </a:r>
            <a:r>
              <a:rPr lang="en-US" dirty="0">
                <a:latin typeface="Courier New" panose="02070309020205020404" pitchFamily="49" charset="0"/>
                <a:cs typeface="Courier New" panose="02070309020205020404" pitchFamily="49" charset="0"/>
              </a:rPr>
              <a:t> = </a:t>
            </a:r>
            <a:r>
              <a:rPr lang="en-US" b="1" dirty="0" err="1">
                <a:solidFill>
                  <a:srgbClr val="FF0000"/>
                </a:solidFill>
                <a:latin typeface="Courier New" panose="02070309020205020404" pitchFamily="49" charset="0"/>
                <a:cs typeface="Courier New" panose="02070309020205020404" pitchFamily="49" charset="0"/>
              </a:rPr>
              <a:t>data</a:t>
            </a:r>
            <a:r>
              <a:rPr lang="en-US" dirty="0" err="1">
                <a:latin typeface="Courier New" panose="02070309020205020404" pitchFamily="49" charset="0"/>
                <a:cs typeface="Courier New" panose="02070309020205020404" pitchFamily="49" charset="0"/>
              </a:rPr>
              <a:t>.split</a:t>
            </a:r>
            <a:r>
              <a:rPr lang="en-US"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18     tv1 = </a:t>
            </a:r>
            <a:r>
              <a:rPr lang="en-US" dirty="0" err="1">
                <a:latin typeface="Courier New" panose="02070309020205020404" pitchFamily="49" charset="0"/>
                <a:cs typeface="Courier New" panose="02070309020205020404" pitchFamily="49" charset="0"/>
              </a:rPr>
              <a:t>findViewById</a:t>
            </a:r>
            <a:r>
              <a:rPr lang="en-US" dirty="0">
                <a:latin typeface="Courier New" panose="02070309020205020404" pitchFamily="49" charset="0"/>
                <a:cs typeface="Courier New" panose="02070309020205020404" pitchFamily="49" charset="0"/>
              </a:rPr>
              <a:t>(</a:t>
            </a:r>
            <a:r>
              <a:rPr lang="en-US" dirty="0">
                <a:solidFill>
                  <a:srgbClr val="00B0F0"/>
                </a:solidFill>
                <a:latin typeface="Courier New" panose="02070309020205020404" pitchFamily="49" charset="0"/>
                <a:cs typeface="Courier New" panose="02070309020205020404" pitchFamily="49" charset="0"/>
              </a:rPr>
              <a:t>id1</a:t>
            </a:r>
            <a:r>
              <a:rPr lang="en-US"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19     tv1.setText(</a:t>
            </a:r>
            <a:r>
              <a:rPr lang="en-US" dirty="0" err="1">
                <a:latin typeface="Courier New" panose="02070309020205020404" pitchFamily="49" charset="0"/>
                <a:cs typeface="Courier New" panose="02070309020205020404" pitchFamily="49" charset="0"/>
              </a:rPr>
              <a:t>ss</a:t>
            </a:r>
            <a:r>
              <a:rPr lang="en-US" dirty="0">
                <a:latin typeface="Courier New" panose="02070309020205020404" pitchFamily="49" charset="0"/>
                <a:cs typeface="Courier New" panose="02070309020205020404" pitchFamily="49" charset="0"/>
              </a:rPr>
              <a:t>[0]);</a:t>
            </a:r>
          </a:p>
          <a:p>
            <a:r>
              <a:rPr lang="en-US" dirty="0">
                <a:latin typeface="Courier New" panose="02070309020205020404" pitchFamily="49" charset="0"/>
                <a:cs typeface="Courier New" panose="02070309020205020404" pitchFamily="49" charset="0"/>
              </a:rPr>
              <a:t>20     tv2 = </a:t>
            </a:r>
            <a:r>
              <a:rPr lang="en-US" dirty="0" err="1">
                <a:latin typeface="Courier New" panose="02070309020205020404" pitchFamily="49" charset="0"/>
                <a:cs typeface="Courier New" panose="02070309020205020404" pitchFamily="49" charset="0"/>
              </a:rPr>
              <a:t>findViewById</a:t>
            </a:r>
            <a:r>
              <a:rPr lang="en-US" dirty="0">
                <a:latin typeface="Courier New" panose="02070309020205020404" pitchFamily="49" charset="0"/>
                <a:cs typeface="Courier New" panose="02070309020205020404" pitchFamily="49" charset="0"/>
              </a:rPr>
              <a:t>(id2);</a:t>
            </a:r>
          </a:p>
          <a:p>
            <a:r>
              <a:rPr lang="en-US" dirty="0">
                <a:latin typeface="Courier New" panose="02070309020205020404" pitchFamily="49" charset="0"/>
                <a:cs typeface="Courier New" panose="02070309020205020404" pitchFamily="49" charset="0"/>
              </a:rPr>
              <a:t>22   }</a:t>
            </a:r>
          </a:p>
          <a:p>
            <a:r>
              <a:rPr lang="en-US" dirty="0">
                <a:latin typeface="Courier New" panose="02070309020205020404" pitchFamily="49" charset="0"/>
                <a:cs typeface="Courier New" panose="02070309020205020404" pitchFamily="49" charset="0"/>
              </a:rPr>
              <a:t>23 }</a:t>
            </a:r>
          </a:p>
        </p:txBody>
      </p:sp>
      <p:sp>
        <p:nvSpPr>
          <p:cNvPr id="12" name="Rectangle 11">
            <a:extLst>
              <a:ext uri="{FF2B5EF4-FFF2-40B4-BE49-F238E27FC236}">
                <a16:creationId xmlns:a16="http://schemas.microsoft.com/office/drawing/2014/main" id="{F37CE519-1B1C-4067-9DA8-EAC0CC1C1704}"/>
              </a:ext>
            </a:extLst>
          </p:cNvPr>
          <p:cNvSpPr/>
          <p:nvPr/>
        </p:nvSpPr>
        <p:spPr>
          <a:xfrm>
            <a:off x="1981200" y="1919916"/>
            <a:ext cx="4457700" cy="31197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7B451DBB-41EA-45B9-8E48-FD5F01CA5BBF}"/>
              </a:ext>
            </a:extLst>
          </p:cNvPr>
          <p:cNvGrpSpPr/>
          <p:nvPr/>
        </p:nvGrpSpPr>
        <p:grpSpPr>
          <a:xfrm>
            <a:off x="7399707" y="1860020"/>
            <a:ext cx="2784225" cy="371872"/>
            <a:chOff x="5415164" y="4313570"/>
            <a:chExt cx="2784225" cy="371872"/>
          </a:xfrm>
        </p:grpSpPr>
        <p:sp>
          <p:nvSpPr>
            <p:cNvPr id="40" name="TextBox 39">
              <a:extLst>
                <a:ext uri="{FF2B5EF4-FFF2-40B4-BE49-F238E27FC236}">
                  <a16:creationId xmlns:a16="http://schemas.microsoft.com/office/drawing/2014/main" id="{3414D198-D1E6-48AB-B919-12AAFD24193F}"/>
                </a:ext>
              </a:extLst>
            </p:cNvPr>
            <p:cNvSpPr txBox="1"/>
            <p:nvPr/>
          </p:nvSpPr>
          <p:spPr>
            <a:xfrm>
              <a:off x="7353837" y="4316110"/>
              <a:ext cx="845552" cy="369332"/>
            </a:xfrm>
            <a:prstGeom prst="rect">
              <a:avLst/>
            </a:prstGeom>
            <a:noFill/>
          </p:spPr>
          <p:txBody>
            <a:bodyPr wrap="none" rtlCol="0">
              <a:spAutoFit/>
            </a:bodyPr>
            <a:lstStyle/>
            <a:p>
              <a:r>
                <a:rPr lang="en-US" b="1" dirty="0" err="1"/>
                <a:t>UIData</a:t>
              </a:r>
              <a:endParaRPr lang="en-US" b="1" dirty="0"/>
            </a:p>
          </p:txBody>
        </p:sp>
        <p:cxnSp>
          <p:nvCxnSpPr>
            <p:cNvPr id="41" name="Straight Arrow Connector 40">
              <a:extLst>
                <a:ext uri="{FF2B5EF4-FFF2-40B4-BE49-F238E27FC236}">
                  <a16:creationId xmlns:a16="http://schemas.microsoft.com/office/drawing/2014/main" id="{E2A21596-1BF2-4BDE-A1FB-C33DFDA301FC}"/>
                </a:ext>
              </a:extLst>
            </p:cNvPr>
            <p:cNvCxnSpPr>
              <a:cxnSpLocks/>
              <a:stCxn id="42" idx="3"/>
              <a:endCxn id="40" idx="1"/>
            </p:cNvCxnSpPr>
            <p:nvPr/>
          </p:nvCxnSpPr>
          <p:spPr>
            <a:xfrm>
              <a:off x="6042259" y="4498236"/>
              <a:ext cx="1311578" cy="254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3FF10141-DD33-4F3B-8807-DD606F964991}"/>
                    </a:ext>
                  </a:extLst>
                </p:cNvPr>
                <p:cNvSpPr txBox="1"/>
                <p:nvPr/>
              </p:nvSpPr>
              <p:spPr>
                <a:xfrm>
                  <a:off x="5415164" y="4313570"/>
                  <a:ext cx="627095" cy="369332"/>
                </a:xfrm>
                <a:prstGeom prst="rect">
                  <a:avLst/>
                </a:prstGeom>
                <a:noFill/>
              </p:spPr>
              <p:txBody>
                <a:bodyPr wrap="none" rtlCol="0">
                  <a:spAutoFit/>
                </a:bodyPr>
                <a:lstStyle/>
                <a:p>
                  <a:r>
                    <a:rPr lang="en-US" b="1" dirty="0" err="1"/>
                    <a:t>ss</a:t>
                  </a:r>
                  <a14:m>
                    <m:oMath xmlns:m="http://schemas.openxmlformats.org/officeDocument/2006/math">
                      <m:r>
                        <m:rPr>
                          <m:sty m:val="p"/>
                        </m:rPr>
                        <a:rPr lang="el-GR" i="1" baseline="-25000">
                          <a:latin typeface="Cambria Math" panose="02040503050406030204" pitchFamily="18" charset="0"/>
                        </a:rPr>
                        <m:t>ε</m:t>
                      </m:r>
                      <m:r>
                        <a:rPr lang="en-US" baseline="-25000">
                          <a:latin typeface="Cambria Math" panose="02040503050406030204" pitchFamily="18" charset="0"/>
                        </a:rPr>
                        <m:t>1</m:t>
                      </m:r>
                    </m:oMath>
                  </a14:m>
                  <a:r>
                    <a:rPr lang="en-US" dirty="0"/>
                    <a:t>  </a:t>
                  </a:r>
                </a:p>
              </p:txBody>
            </p:sp>
          </mc:Choice>
          <mc:Fallback xmlns="">
            <p:sp>
              <p:nvSpPr>
                <p:cNvPr id="42" name="TextBox 41">
                  <a:extLst>
                    <a:ext uri="{FF2B5EF4-FFF2-40B4-BE49-F238E27FC236}">
                      <a16:creationId xmlns:a16="http://schemas.microsoft.com/office/drawing/2014/main" id="{3FF10141-DD33-4F3B-8807-DD606F964991}"/>
                    </a:ext>
                  </a:extLst>
                </p:cNvPr>
                <p:cNvSpPr txBox="1">
                  <a:spLocks noRot="1" noChangeAspect="1" noMove="1" noResize="1" noEditPoints="1" noAdjustHandles="1" noChangeArrowheads="1" noChangeShapeType="1" noTextEdit="1"/>
                </p:cNvSpPr>
                <p:nvPr/>
              </p:nvSpPr>
              <p:spPr>
                <a:xfrm>
                  <a:off x="5415164" y="4313570"/>
                  <a:ext cx="627095" cy="369332"/>
                </a:xfrm>
                <a:prstGeom prst="rect">
                  <a:avLst/>
                </a:prstGeom>
                <a:blipFill>
                  <a:blip r:embed="rId3"/>
                  <a:stretch>
                    <a:fillRect l="-7767" t="-8197" b="-24590"/>
                  </a:stretch>
                </a:blipFill>
              </p:spPr>
              <p:txBody>
                <a:bodyPr/>
                <a:lstStyle/>
                <a:p>
                  <a:r>
                    <a:rPr lang="en-US">
                      <a:noFill/>
                    </a:rPr>
                    <a:t> </a:t>
                  </a:r>
                </a:p>
              </p:txBody>
            </p:sp>
          </mc:Fallback>
        </mc:AlternateContent>
      </p:grpSp>
      <p:grpSp>
        <p:nvGrpSpPr>
          <p:cNvPr id="48" name="Group 47">
            <a:extLst>
              <a:ext uri="{FF2B5EF4-FFF2-40B4-BE49-F238E27FC236}">
                <a16:creationId xmlns:a16="http://schemas.microsoft.com/office/drawing/2014/main" id="{B79BFAAC-3644-434B-B7BA-ABCA393428C8}"/>
              </a:ext>
            </a:extLst>
          </p:cNvPr>
          <p:cNvGrpSpPr/>
          <p:nvPr/>
        </p:nvGrpSpPr>
        <p:grpSpPr>
          <a:xfrm>
            <a:off x="7399707" y="5065298"/>
            <a:ext cx="2784225" cy="374365"/>
            <a:chOff x="5415164" y="5146532"/>
            <a:chExt cx="2784225" cy="374365"/>
          </a:xfrm>
        </p:grpSpPr>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8A3B1C6B-028F-4B6D-B065-6742D7A88FB7}"/>
                    </a:ext>
                  </a:extLst>
                </p:cNvPr>
                <p:cNvSpPr txBox="1"/>
                <p:nvPr/>
              </p:nvSpPr>
              <p:spPr>
                <a:xfrm>
                  <a:off x="5415164" y="5146532"/>
                  <a:ext cx="906467" cy="369332"/>
                </a:xfrm>
                <a:prstGeom prst="rect">
                  <a:avLst/>
                </a:prstGeom>
                <a:noFill/>
              </p:spPr>
              <p:txBody>
                <a:bodyPr wrap="none" rtlCol="0">
                  <a:spAutoFit/>
                </a:bodyPr>
                <a:lstStyle/>
                <a:p>
                  <a:r>
                    <a:rPr lang="en-US" b="1" dirty="0">
                      <a:solidFill>
                        <a:srgbClr val="FF0000"/>
                      </a:solidFill>
                    </a:rPr>
                    <a:t>data</a:t>
                  </a:r>
                  <a:r>
                    <a:rPr lang="el-GR" baseline="-25000" dirty="0"/>
                    <a:t> </a:t>
                  </a:r>
                  <a14:m>
                    <m:oMath xmlns:m="http://schemas.openxmlformats.org/officeDocument/2006/math">
                      <m:r>
                        <m:rPr>
                          <m:sty m:val="p"/>
                        </m:rPr>
                        <a:rPr lang="el-GR" i="1" baseline="-25000">
                          <a:latin typeface="Cambria Math" panose="02040503050406030204" pitchFamily="18" charset="0"/>
                        </a:rPr>
                        <m:t>ε</m:t>
                      </m:r>
                      <m:r>
                        <a:rPr lang="en-US" baseline="-25000">
                          <a:latin typeface="Cambria Math" panose="02040503050406030204" pitchFamily="18" charset="0"/>
                        </a:rPr>
                        <m:t>3</m:t>
                      </m:r>
                    </m:oMath>
                  </a14:m>
                  <a:r>
                    <a:rPr lang="en-US" dirty="0"/>
                    <a:t>  </a:t>
                  </a:r>
                </a:p>
              </p:txBody>
            </p:sp>
          </mc:Choice>
          <mc:Fallback xmlns="">
            <p:sp>
              <p:nvSpPr>
                <p:cNvPr id="43" name="TextBox 42">
                  <a:extLst>
                    <a:ext uri="{FF2B5EF4-FFF2-40B4-BE49-F238E27FC236}">
                      <a16:creationId xmlns:a16="http://schemas.microsoft.com/office/drawing/2014/main" id="{8A3B1C6B-028F-4B6D-B065-6742D7A88FB7}"/>
                    </a:ext>
                  </a:extLst>
                </p:cNvPr>
                <p:cNvSpPr txBox="1">
                  <a:spLocks noRot="1" noChangeAspect="1" noMove="1" noResize="1" noEditPoints="1" noAdjustHandles="1" noChangeArrowheads="1" noChangeShapeType="1" noTextEdit="1"/>
                </p:cNvSpPr>
                <p:nvPr/>
              </p:nvSpPr>
              <p:spPr>
                <a:xfrm>
                  <a:off x="5415164" y="5146532"/>
                  <a:ext cx="906467" cy="369332"/>
                </a:xfrm>
                <a:prstGeom prst="rect">
                  <a:avLst/>
                </a:prstGeom>
                <a:blipFill>
                  <a:blip r:embed="rId4"/>
                  <a:stretch>
                    <a:fillRect l="-5369" t="-9836" b="-24590"/>
                  </a:stretch>
                </a:blipFill>
              </p:spPr>
              <p:txBody>
                <a:bodyPr/>
                <a:lstStyle/>
                <a:p>
                  <a:r>
                    <a:rPr lang="en-US">
                      <a:noFill/>
                    </a:rPr>
                    <a:t> </a:t>
                  </a:r>
                </a:p>
              </p:txBody>
            </p:sp>
          </mc:Fallback>
        </mc:AlternateContent>
        <p:sp>
          <p:nvSpPr>
            <p:cNvPr id="44" name="TextBox 43">
              <a:extLst>
                <a:ext uri="{FF2B5EF4-FFF2-40B4-BE49-F238E27FC236}">
                  <a16:creationId xmlns:a16="http://schemas.microsoft.com/office/drawing/2014/main" id="{0B35ABD2-E963-4018-8C4E-6D9263FF5BFD}"/>
                </a:ext>
              </a:extLst>
            </p:cNvPr>
            <p:cNvSpPr txBox="1"/>
            <p:nvPr/>
          </p:nvSpPr>
          <p:spPr>
            <a:xfrm>
              <a:off x="7353837" y="5151565"/>
              <a:ext cx="845552" cy="369332"/>
            </a:xfrm>
            <a:prstGeom prst="rect">
              <a:avLst/>
            </a:prstGeom>
            <a:noFill/>
          </p:spPr>
          <p:txBody>
            <a:bodyPr wrap="none" rtlCol="0">
              <a:spAutoFit/>
            </a:bodyPr>
            <a:lstStyle/>
            <a:p>
              <a:r>
                <a:rPr lang="en-US" b="1" dirty="0" err="1"/>
                <a:t>UIData</a:t>
              </a:r>
              <a:endParaRPr lang="en-US" b="1" dirty="0"/>
            </a:p>
          </p:txBody>
        </p:sp>
        <p:cxnSp>
          <p:nvCxnSpPr>
            <p:cNvPr id="45" name="Straight Arrow Connector 44">
              <a:extLst>
                <a:ext uri="{FF2B5EF4-FFF2-40B4-BE49-F238E27FC236}">
                  <a16:creationId xmlns:a16="http://schemas.microsoft.com/office/drawing/2014/main" id="{A42E1BA1-CD9E-4D58-8403-02755A60BB99}"/>
                </a:ext>
              </a:extLst>
            </p:cNvPr>
            <p:cNvCxnSpPr>
              <a:cxnSpLocks/>
              <a:stCxn id="43" idx="3"/>
              <a:endCxn id="44" idx="1"/>
            </p:cNvCxnSpPr>
            <p:nvPr/>
          </p:nvCxnSpPr>
          <p:spPr>
            <a:xfrm>
              <a:off x="6321631" y="5331198"/>
              <a:ext cx="1032206" cy="503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
        <p:nvSpPr>
          <p:cNvPr id="46" name="Arrow: Down 45">
            <a:extLst>
              <a:ext uri="{FF2B5EF4-FFF2-40B4-BE49-F238E27FC236}">
                <a16:creationId xmlns:a16="http://schemas.microsoft.com/office/drawing/2014/main" id="{56983A76-D3DA-40B4-A639-11A2E269CC07}"/>
              </a:ext>
            </a:extLst>
          </p:cNvPr>
          <p:cNvSpPr/>
          <p:nvPr/>
        </p:nvSpPr>
        <p:spPr>
          <a:xfrm>
            <a:off x="8485946" y="2226860"/>
            <a:ext cx="611746" cy="2648529"/>
          </a:xfrm>
          <a:prstGeom prst="downArrow">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343335DD-CF7F-4849-B88E-E888DDC7414A}"/>
                  </a:ext>
                </a:extLst>
              </p:cNvPr>
              <p:cNvSpPr/>
              <p:nvPr/>
            </p:nvSpPr>
            <p:spPr>
              <a:xfrm>
                <a:off x="3980534" y="3901731"/>
                <a:ext cx="4702056" cy="369332"/>
              </a:xfrm>
              <a:prstGeom prst="rect">
                <a:avLst/>
              </a:prstGeom>
            </p:spPr>
            <p:txBody>
              <a:bodyPr wrap="none">
                <a:spAutoFit/>
              </a:bodyPr>
              <a:lstStyle/>
              <a:p>
                <a14:m>
                  <m:oMath xmlns:m="http://schemas.openxmlformats.org/officeDocument/2006/math">
                    <m:r>
                      <a:rPr lang="en-US" i="1">
                        <a:latin typeface="Cambria Math" panose="02040503050406030204" pitchFamily="18" charset="0"/>
                      </a:rPr>
                      <m:t>𝑏𝑤𝑑</m:t>
                    </m:r>
                    <m:r>
                      <m:rPr>
                        <m:lit/>
                      </m:rPr>
                      <a:rPr lang="en-US" i="1">
                        <a:latin typeface="Cambria Math" panose="02040503050406030204" pitchFamily="18" charset="0"/>
                      </a:rPr>
                      <m:t>_</m:t>
                    </m:r>
                    <m:r>
                      <a:rPr lang="en-US" i="1">
                        <a:latin typeface="Cambria Math" panose="02040503050406030204" pitchFamily="18" charset="0"/>
                      </a:rPr>
                      <m:t>𝑚𝑜𝑑𝑒𝑙</m:t>
                    </m:r>
                    <m:d>
                      <m:dPr>
                        <m:ctrlPr>
                          <a:rPr lang="en-US" i="1">
                            <a:latin typeface="Cambria Math" panose="02040503050406030204" pitchFamily="18" charset="0"/>
                          </a:rPr>
                        </m:ctrlPr>
                      </m:dPr>
                      <m:e>
                        <m:r>
                          <a:rPr lang="en-US" i="1">
                            <a:latin typeface="Cambria Math" panose="02040503050406030204" pitchFamily="18" charset="0"/>
                          </a:rPr>
                          <m:t>𝑆𝑡𝑟𝑖𝑛𝑔</m:t>
                        </m:r>
                        <m:r>
                          <a:rPr lang="en-US" i="1">
                            <a:latin typeface="Cambria Math" panose="02040503050406030204" pitchFamily="18" charset="0"/>
                          </a:rPr>
                          <m:t>.</m:t>
                        </m:r>
                        <m:r>
                          <a:rPr lang="en-US" i="1">
                            <a:latin typeface="Cambria Math" panose="02040503050406030204" pitchFamily="18" charset="0"/>
                          </a:rPr>
                          <m:t>𝑠𝑝𝑙𝑖𝑡</m:t>
                        </m:r>
                        <m:r>
                          <a:rPr lang="en-US" i="1">
                            <a:latin typeface="Cambria Math" panose="02040503050406030204" pitchFamily="18" charset="0"/>
                          </a:rPr>
                          <m:t>(),</m:t>
                        </m:r>
                        <m:r>
                          <a:rPr lang="en-US" i="1">
                            <a:latin typeface="Cambria Math" panose="02040503050406030204" pitchFamily="18" charset="0"/>
                          </a:rPr>
                          <m:t>𝑑𝑎𝑡𝑎</m:t>
                        </m:r>
                        <m:r>
                          <a:rPr lang="en-US" i="1">
                            <a:latin typeface="Cambria Math" panose="02040503050406030204" pitchFamily="18" charset="0"/>
                          </a:rPr>
                          <m:t>,</m:t>
                        </m:r>
                        <m:r>
                          <m:rPr>
                            <m:sty m:val="p"/>
                          </m:rPr>
                          <a:rPr lang="el-GR">
                            <a:latin typeface="Cambria Math" panose="02040503050406030204" pitchFamily="18" charset="0"/>
                          </a:rPr>
                          <m:t>Γ</m:t>
                        </m:r>
                        <m:r>
                          <a:rPr lang="en-US" i="1" baseline="-25000">
                            <a:latin typeface="Cambria Math" panose="02040503050406030204" pitchFamily="18" charset="0"/>
                          </a:rPr>
                          <m:t>2</m:t>
                        </m:r>
                      </m:e>
                    </m:d>
                  </m:oMath>
                </a14:m>
                <a:r>
                  <a:rPr lang="en-US" dirty="0"/>
                  <a:t> = </a:t>
                </a:r>
                <a:r>
                  <a:rPr lang="en-US" b="1" dirty="0" err="1"/>
                  <a:t>UIData</a:t>
                </a:r>
                <a:endParaRPr lang="en-US" b="1" dirty="0"/>
              </a:p>
            </p:txBody>
          </p:sp>
        </mc:Choice>
        <mc:Fallback xmlns="">
          <p:sp>
            <p:nvSpPr>
              <p:cNvPr id="2" name="Rectangle 1">
                <a:extLst>
                  <a:ext uri="{FF2B5EF4-FFF2-40B4-BE49-F238E27FC236}">
                    <a16:creationId xmlns:a16="http://schemas.microsoft.com/office/drawing/2014/main" id="{343335DD-CF7F-4849-B88E-E888DDC7414A}"/>
                  </a:ext>
                </a:extLst>
              </p:cNvPr>
              <p:cNvSpPr>
                <a:spLocks noRot="1" noChangeAspect="1" noMove="1" noResize="1" noEditPoints="1" noAdjustHandles="1" noChangeArrowheads="1" noChangeShapeType="1" noTextEdit="1"/>
              </p:cNvSpPr>
              <p:nvPr/>
            </p:nvSpPr>
            <p:spPr>
              <a:xfrm>
                <a:off x="3980534" y="3901731"/>
                <a:ext cx="4702056" cy="369332"/>
              </a:xfrm>
              <a:prstGeom prst="rect">
                <a:avLst/>
              </a:prstGeom>
              <a:blipFill>
                <a:blip r:embed="rId5"/>
                <a:stretch>
                  <a:fillRect t="-8197" r="-908"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E990F01B-9880-4A62-86EC-45F057B1E79F}"/>
                  </a:ext>
                </a:extLst>
              </p:cNvPr>
              <p:cNvSpPr txBox="1"/>
              <p:nvPr/>
            </p:nvSpPr>
            <p:spPr>
              <a:xfrm>
                <a:off x="2152651" y="150575"/>
                <a:ext cx="5231237" cy="646331"/>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14:m>
                  <m:oMath xmlns:m="http://schemas.openxmlformats.org/officeDocument/2006/math">
                    <m:r>
                      <m:rPr>
                        <m:sty m:val="p"/>
                      </m:rPr>
                      <a:rPr lang="el-GR" i="1">
                        <a:latin typeface="Cambria Math" panose="02040503050406030204" pitchFamily="18" charset="0"/>
                      </a:rPr>
                      <m:t>ε</m:t>
                    </m:r>
                  </m:oMath>
                </a14:m>
                <a:r>
                  <a:rPr lang="en-US" dirty="0"/>
                  <a:t>1 : calling context of </a:t>
                </a:r>
                <a:r>
                  <a:rPr lang="en-US" dirty="0" err="1"/>
                  <a:t>C.d</a:t>
                </a:r>
                <a:r>
                  <a:rPr lang="en-US" dirty="0"/>
                  <a:t>()</a:t>
                </a:r>
              </a:p>
              <a:p>
                <a:pPr marL="285750" indent="-285750">
                  <a:buFont typeface="Arial" panose="020B0604020202020204" pitchFamily="34" charset="0"/>
                  <a:buChar char="•"/>
                </a:pPr>
                <a14:m>
                  <m:oMath xmlns:m="http://schemas.openxmlformats.org/officeDocument/2006/math">
                    <m:r>
                      <m:rPr>
                        <m:sty m:val="p"/>
                      </m:rPr>
                      <a:rPr lang="el-GR" i="1">
                        <a:latin typeface="Cambria Math" panose="02040503050406030204" pitchFamily="18" charset="0"/>
                      </a:rPr>
                      <m:t>ε</m:t>
                    </m:r>
                    <m:r>
                      <a:rPr lang="en-US">
                        <a:latin typeface="Cambria Math" panose="02040503050406030204" pitchFamily="18" charset="0"/>
                      </a:rPr>
                      <m:t>3</m:t>
                    </m:r>
                  </m:oMath>
                </a14:m>
                <a:r>
                  <a:rPr lang="en-US" dirty="0"/>
                  <a:t> : calling context of run() associated with class C</a:t>
                </a:r>
              </a:p>
            </p:txBody>
          </p:sp>
        </mc:Choice>
        <mc:Fallback xmlns="">
          <p:sp>
            <p:nvSpPr>
              <p:cNvPr id="31" name="TextBox 30">
                <a:extLst>
                  <a:ext uri="{FF2B5EF4-FFF2-40B4-BE49-F238E27FC236}">
                    <a16:creationId xmlns:a16="http://schemas.microsoft.com/office/drawing/2014/main" id="{E990F01B-9880-4A62-86EC-45F057B1E79F}"/>
                  </a:ext>
                </a:extLst>
              </p:cNvPr>
              <p:cNvSpPr txBox="1">
                <a:spLocks noRot="1" noChangeAspect="1" noMove="1" noResize="1" noEditPoints="1" noAdjustHandles="1" noChangeArrowheads="1" noChangeShapeType="1" noTextEdit="1"/>
              </p:cNvSpPr>
              <p:nvPr/>
            </p:nvSpPr>
            <p:spPr>
              <a:xfrm>
                <a:off x="2152651" y="150575"/>
                <a:ext cx="5231237" cy="646331"/>
              </a:xfrm>
              <a:prstGeom prst="rect">
                <a:avLst/>
              </a:prstGeom>
              <a:blipFill>
                <a:blip r:embed="rId6"/>
                <a:stretch>
                  <a:fillRect l="-581" t="-4630" b="-12963"/>
                </a:stretch>
              </a:blipFill>
              <a:ln>
                <a:solidFill>
                  <a:schemeClr val="tx1"/>
                </a:solidFill>
              </a:ln>
            </p:spPr>
            <p:txBody>
              <a:bodyPr/>
              <a:lstStyle/>
              <a:p>
                <a:r>
                  <a:rPr lang="en-US">
                    <a:noFill/>
                  </a:rPr>
                  <a:t> </a:t>
                </a:r>
              </a:p>
            </p:txBody>
          </p:sp>
        </mc:Fallback>
      </mc:AlternateContent>
      <p:sp>
        <p:nvSpPr>
          <p:cNvPr id="38" name="TextBox 37">
            <a:extLst>
              <a:ext uri="{FF2B5EF4-FFF2-40B4-BE49-F238E27FC236}">
                <a16:creationId xmlns:a16="http://schemas.microsoft.com/office/drawing/2014/main" id="{C72555DC-0AA8-43D0-B9CE-0F729FDEFBA7}"/>
              </a:ext>
            </a:extLst>
          </p:cNvPr>
          <p:cNvSpPr txBox="1"/>
          <p:nvPr/>
        </p:nvSpPr>
        <p:spPr>
          <a:xfrm>
            <a:off x="1981200" y="4785235"/>
            <a:ext cx="4596130" cy="923330"/>
          </a:xfrm>
          <a:prstGeom prst="rect">
            <a:avLst/>
          </a:prstGeom>
          <a:noFill/>
          <a:ln>
            <a:solidFill>
              <a:srgbClr val="0070C0"/>
            </a:solidFill>
            <a:prstDash val="dash"/>
          </a:ln>
        </p:spPr>
        <p:txBody>
          <a:bodyPr wrap="none" rtlCol="0">
            <a:spAutoFit/>
          </a:bodyPr>
          <a:lstStyle/>
          <a:p>
            <a:r>
              <a:rPr lang="en-US" dirty="0">
                <a:latin typeface="Courier New" panose="02070309020205020404" pitchFamily="49" charset="0"/>
                <a:cs typeface="Courier New" panose="02070309020205020404" pitchFamily="49" charset="0"/>
              </a:rPr>
              <a:t>27   void run() {</a:t>
            </a:r>
          </a:p>
          <a:p>
            <a:r>
              <a:rPr lang="en-US" dirty="0">
                <a:latin typeface="Courier New" panose="02070309020205020404" pitchFamily="49" charset="0"/>
                <a:cs typeface="Courier New" panose="02070309020205020404" pitchFamily="49" charset="0"/>
              </a:rPr>
              <a:t>28     </a:t>
            </a:r>
            <a:r>
              <a:rPr lang="en-US" dirty="0" err="1">
                <a:latin typeface="Courier New" panose="02070309020205020404" pitchFamily="49" charset="0"/>
                <a:cs typeface="Courier New" panose="02070309020205020404" pitchFamily="49" charset="0"/>
              </a:rPr>
              <a:t>ck.</a:t>
            </a:r>
            <a:r>
              <a:rPr lang="en-US" b="1" dirty="0" err="1">
                <a:solidFill>
                  <a:srgbClr val="2A00FF"/>
                </a:solidFill>
                <a:latin typeface="Courier New" panose="02070309020205020404" pitchFamily="49" charset="0"/>
                <a:cs typeface="Courier New" panose="02070309020205020404" pitchFamily="49" charset="0"/>
              </a:rPr>
              <a:t>data</a:t>
            </a:r>
            <a:r>
              <a:rPr lang="en-US"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getInputData</a:t>
            </a:r>
            <a:r>
              <a:rPr lang="en-US"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29   }</a:t>
            </a:r>
          </a:p>
        </p:txBody>
      </p:sp>
      <p:sp>
        <p:nvSpPr>
          <p:cNvPr id="51" name="Rectangle 50">
            <a:extLst>
              <a:ext uri="{FF2B5EF4-FFF2-40B4-BE49-F238E27FC236}">
                <a16:creationId xmlns:a16="http://schemas.microsoft.com/office/drawing/2014/main" id="{F6E93437-B40D-4EBF-909A-3612E1FE6A56}"/>
              </a:ext>
            </a:extLst>
          </p:cNvPr>
          <p:cNvSpPr/>
          <p:nvPr/>
        </p:nvSpPr>
        <p:spPr>
          <a:xfrm>
            <a:off x="1981200" y="5090913"/>
            <a:ext cx="2082800" cy="300155"/>
          </a:xfrm>
          <a:prstGeom prst="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065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up)">
                                      <p:cBhvr>
                                        <p:cTn id="7" dur="750"/>
                                        <p:tgtEl>
                                          <p:spTgt spid="46"/>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up)">
                                      <p:cBhvr>
                                        <p:cTn id="10" dur="750"/>
                                        <p:tgtEl>
                                          <p:spTgt spid="2"/>
                                        </p:tgtEl>
                                      </p:cBhvr>
                                    </p:animEffect>
                                  </p:childTnLst>
                                </p:cTn>
                              </p:par>
                            </p:childTnLst>
                          </p:cTn>
                        </p:par>
                        <p:par>
                          <p:cTn id="11" fill="hold">
                            <p:stCondLst>
                              <p:cond delay="750"/>
                            </p:stCondLst>
                            <p:childTnLst>
                              <p:par>
                                <p:cTn id="12" presetID="22" presetClass="entr" presetSubtype="1" fill="hold" grpId="0" nodeType="afterEffect">
                                  <p:stCondLst>
                                    <p:cond delay="0"/>
                                  </p:stCondLst>
                                  <p:childTnLst>
                                    <p:set>
                                      <p:cBhvr>
                                        <p:cTn id="13" dur="1" fill="hold">
                                          <p:stCondLst>
                                            <p:cond delay="0"/>
                                          </p:stCondLst>
                                        </p:cTn>
                                        <p:tgtEl>
                                          <p:spTgt spid="51"/>
                                        </p:tgtEl>
                                        <p:attrNameLst>
                                          <p:attrName>style.visibility</p:attrName>
                                        </p:attrNameLst>
                                      </p:cBhvr>
                                      <p:to>
                                        <p:strVal val="visible"/>
                                      </p:to>
                                    </p:set>
                                    <p:animEffect transition="in" filter="wipe(up)">
                                      <p:cBhvr>
                                        <p:cTn id="14" dur="250"/>
                                        <p:tgtEl>
                                          <p:spTgt spid="51"/>
                                        </p:tgtEl>
                                      </p:cBhvr>
                                    </p:animEffect>
                                  </p:childTnLst>
                                </p:cTn>
                              </p:par>
                              <p:par>
                                <p:cTn id="15" presetID="22" presetClass="entr" presetSubtype="1" fill="hold" nodeType="with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wipe(up)">
                                      <p:cBhvr>
                                        <p:cTn id="17" dur="25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2" grpId="0"/>
      <p:bldP spid="5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BDAF2-2852-40AC-8EC8-1FD337EDFDF0}"/>
              </a:ext>
            </a:extLst>
          </p:cNvPr>
          <p:cNvSpPr>
            <a:spLocks noGrp="1"/>
          </p:cNvSpPr>
          <p:nvPr>
            <p:ph type="title"/>
          </p:nvPr>
        </p:nvSpPr>
        <p:spPr/>
        <p:txBody>
          <a:bodyPr/>
          <a:lstStyle/>
          <a:p>
            <a:r>
              <a:rPr lang="en-US" dirty="0"/>
              <a:t>Forward Data Tracking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72F9F20-967B-43DF-B23B-33FE9B05853A}"/>
                  </a:ext>
                </a:extLst>
              </p:cNvPr>
              <p:cNvSpPr>
                <a:spLocks noGrp="1"/>
              </p:cNvSpPr>
              <p:nvPr>
                <p:ph idx="1"/>
              </p:nvPr>
            </p:nvSpPr>
            <p:spPr>
              <a:xfrm>
                <a:off x="838200" y="1825625"/>
                <a:ext cx="5669422" cy="4351338"/>
              </a:xfrm>
            </p:spPr>
            <p:txBody>
              <a:bodyPr/>
              <a:lstStyle/>
              <a:p>
                <a:r>
                  <a:rPr lang="en-US" dirty="0"/>
                  <a:t>Starting from a data generation point, track the data use and type correlated variables/statements with </a:t>
                </a:r>
                <a:r>
                  <a:rPr lang="en-US" b="1" dirty="0" err="1"/>
                  <a:t>InputUIData</a:t>
                </a:r>
                <a:r>
                  <a:rPr lang="en-US" dirty="0"/>
                  <a:t> in type context </a:t>
                </a:r>
                <a14:m>
                  <m:oMath xmlns:m="http://schemas.openxmlformats.org/officeDocument/2006/math">
                    <m:r>
                      <m:rPr>
                        <m:sty m:val="p"/>
                      </m:rPr>
                      <a:rPr lang="el-GR" i="1">
                        <a:latin typeface="Cambria Math" panose="02040503050406030204" pitchFamily="18" charset="0"/>
                      </a:rPr>
                      <m:t>Γ</m:t>
                    </m:r>
                    <m:r>
                      <a:rPr lang="en-US" b="0" i="1" baseline="-25000" smtClean="0">
                        <a:latin typeface="Cambria Math" panose="02040503050406030204" pitchFamily="18" charset="0"/>
                      </a:rPr>
                      <m:t>3</m:t>
                    </m:r>
                  </m:oMath>
                </a14:m>
                <a:r>
                  <a:rPr lang="en-US" dirty="0"/>
                  <a:t>.</a:t>
                </a:r>
              </a:p>
              <a:p>
                <a:endParaRPr lang="en-US" dirty="0"/>
              </a:p>
              <a:p>
                <a:pPr lvl="1"/>
                <a:r>
                  <a:rPr lang="en-US" b="1" dirty="0" err="1"/>
                  <a:t>InputUIData</a:t>
                </a:r>
                <a:r>
                  <a:rPr lang="en-US" dirty="0"/>
                  <a:t> is associated with the corresponding data generation point </a:t>
                </a:r>
                <a:r>
                  <a:rPr lang="en-US" i="1" dirty="0" err="1">
                    <a:latin typeface="Times New Roman" panose="02020603050405020304" pitchFamily="18" charset="0"/>
                    <a:cs typeface="Times New Roman" panose="02020603050405020304" pitchFamily="18" charset="0"/>
                  </a:rPr>
                  <a:t>l</a:t>
                </a:r>
                <a:r>
                  <a:rPr lang="en-US" i="1" baseline="30000" dirty="0" err="1">
                    <a:latin typeface="Times New Roman" panose="02020603050405020304" pitchFamily="18" charset="0"/>
                    <a:cs typeface="Times New Roman" panose="02020603050405020304" pitchFamily="18" charset="0"/>
                  </a:rPr>
                  <a:t>d</a:t>
                </a:r>
                <a:r>
                  <a:rPr lang="en-US" dirty="0"/>
                  <a:t> to distinguish the different data generation points. </a:t>
                </a:r>
                <a:endParaRPr lang="en-US" b="1" dirty="0"/>
              </a:p>
            </p:txBody>
          </p:sp>
        </mc:Choice>
        <mc:Fallback xmlns="">
          <p:sp>
            <p:nvSpPr>
              <p:cNvPr id="3" name="Content Placeholder 2">
                <a:extLst>
                  <a:ext uri="{FF2B5EF4-FFF2-40B4-BE49-F238E27FC236}">
                    <a16:creationId xmlns:a16="http://schemas.microsoft.com/office/drawing/2014/main" id="{072F9F20-967B-43DF-B23B-33FE9B05853A}"/>
                  </a:ext>
                </a:extLst>
              </p:cNvPr>
              <p:cNvSpPr>
                <a:spLocks noGrp="1" noRot="1" noChangeAspect="1" noMove="1" noResize="1" noEditPoints="1" noAdjustHandles="1" noChangeArrowheads="1" noChangeShapeType="1" noTextEdit="1"/>
              </p:cNvSpPr>
              <p:nvPr>
                <p:ph idx="1"/>
              </p:nvPr>
            </p:nvSpPr>
            <p:spPr>
              <a:xfrm>
                <a:off x="838200" y="1825625"/>
                <a:ext cx="5669422" cy="4351338"/>
              </a:xfrm>
              <a:blipFill>
                <a:blip r:embed="rId3"/>
                <a:stretch>
                  <a:fillRect l="-1935" t="-2241" r="-215"/>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6E607388-3ED5-4666-8EB5-6DE7A065A5EC}"/>
              </a:ext>
            </a:extLst>
          </p:cNvPr>
          <p:cNvSpPr>
            <a:spLocks noGrp="1"/>
          </p:cNvSpPr>
          <p:nvPr>
            <p:ph type="dt" sz="half" idx="10"/>
          </p:nvPr>
        </p:nvSpPr>
        <p:spPr/>
        <p:txBody>
          <a:bodyPr/>
          <a:lstStyle/>
          <a:p>
            <a:r>
              <a:rPr lang="en-US"/>
              <a:t>10/31/17</a:t>
            </a:r>
          </a:p>
        </p:txBody>
      </p:sp>
      <p:sp>
        <p:nvSpPr>
          <p:cNvPr id="5" name="Footer Placeholder 4">
            <a:extLst>
              <a:ext uri="{FF2B5EF4-FFF2-40B4-BE49-F238E27FC236}">
                <a16:creationId xmlns:a16="http://schemas.microsoft.com/office/drawing/2014/main" id="{DBF442C8-6893-4638-B285-690B6F4AE838}"/>
              </a:ext>
            </a:extLst>
          </p:cNvPr>
          <p:cNvSpPr>
            <a:spLocks noGrp="1"/>
          </p:cNvSpPr>
          <p:nvPr>
            <p:ph type="ftr" sz="quarter" idx="11"/>
          </p:nvPr>
        </p:nvSpPr>
        <p:spPr/>
        <p:txBody>
          <a:bodyPr/>
          <a:lstStyle/>
          <a:p>
            <a:r>
              <a:rPr lang="en-US"/>
              <a:t>ASE 2017</a:t>
            </a:r>
          </a:p>
        </p:txBody>
      </p:sp>
      <p:sp>
        <p:nvSpPr>
          <p:cNvPr id="6" name="Slide Number Placeholder 5">
            <a:extLst>
              <a:ext uri="{FF2B5EF4-FFF2-40B4-BE49-F238E27FC236}">
                <a16:creationId xmlns:a16="http://schemas.microsoft.com/office/drawing/2014/main" id="{CA4D2407-46A0-449A-A8B0-6C925718508D}"/>
              </a:ext>
            </a:extLst>
          </p:cNvPr>
          <p:cNvSpPr>
            <a:spLocks noGrp="1"/>
          </p:cNvSpPr>
          <p:nvPr>
            <p:ph type="sldNum" sz="quarter" idx="12"/>
          </p:nvPr>
        </p:nvSpPr>
        <p:spPr/>
        <p:txBody>
          <a:bodyPr/>
          <a:lstStyle/>
          <a:p>
            <a:fld id="{906745D7-5DCD-445B-BDED-754FAF3E7806}" type="slidenum">
              <a:rPr lang="en-US" smtClean="0"/>
              <a:t>20</a:t>
            </a:fld>
            <a:endParaRPr lang="en-US"/>
          </a:p>
        </p:txBody>
      </p:sp>
      <p:pic>
        <p:nvPicPr>
          <p:cNvPr id="7" name="Picture 2" descr="Android robot.svg">
            <a:extLst>
              <a:ext uri="{FF2B5EF4-FFF2-40B4-BE49-F238E27FC236}">
                <a16:creationId xmlns:a16="http://schemas.microsoft.com/office/drawing/2014/main" id="{9AE5159D-8828-4B08-ADBC-15CF4AAEE5F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24651" y="365125"/>
            <a:ext cx="829056" cy="97316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A30FEFB6-EDE4-4503-A8F2-46297D6F8A4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96766" y="1368279"/>
            <a:ext cx="723242" cy="947696"/>
          </a:xfrm>
          <a:prstGeom prst="rect">
            <a:avLst/>
          </a:prstGeom>
        </p:spPr>
      </p:pic>
      <p:sp>
        <p:nvSpPr>
          <p:cNvPr id="9" name="Rectangle 8">
            <a:extLst>
              <a:ext uri="{FF2B5EF4-FFF2-40B4-BE49-F238E27FC236}">
                <a16:creationId xmlns:a16="http://schemas.microsoft.com/office/drawing/2014/main" id="{05872BE1-C643-4FB8-8D2B-F093EEA4CE90}"/>
              </a:ext>
            </a:extLst>
          </p:cNvPr>
          <p:cNvSpPr/>
          <p:nvPr/>
        </p:nvSpPr>
        <p:spPr>
          <a:xfrm>
            <a:off x="7829013" y="1045113"/>
            <a:ext cx="1293658" cy="64633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dirty="0">
                <a:solidFill>
                  <a:schemeClr val="tx1"/>
                </a:solidFill>
              </a:rPr>
              <a:t>UI Element Discovery</a:t>
            </a:r>
          </a:p>
        </p:txBody>
      </p:sp>
      <p:sp>
        <p:nvSpPr>
          <p:cNvPr id="10" name="Rectangle 9">
            <a:extLst>
              <a:ext uri="{FF2B5EF4-FFF2-40B4-BE49-F238E27FC236}">
                <a16:creationId xmlns:a16="http://schemas.microsoft.com/office/drawing/2014/main" id="{75C558B1-239E-421C-964B-217D74F42DE1}"/>
              </a:ext>
            </a:extLst>
          </p:cNvPr>
          <p:cNvSpPr/>
          <p:nvPr/>
        </p:nvSpPr>
        <p:spPr>
          <a:xfrm>
            <a:off x="9472069" y="1038444"/>
            <a:ext cx="1272591" cy="64633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dirty="0">
                <a:solidFill>
                  <a:schemeClr val="tx1"/>
                </a:solidFill>
              </a:rPr>
              <a:t>UI Element </a:t>
            </a:r>
          </a:p>
          <a:p>
            <a:pPr algn="ctr"/>
            <a:r>
              <a:rPr lang="en-US" dirty="0">
                <a:solidFill>
                  <a:schemeClr val="tx1"/>
                </a:solidFill>
              </a:rPr>
              <a:t>Tracking</a:t>
            </a:r>
          </a:p>
        </p:txBody>
      </p:sp>
      <p:sp>
        <p:nvSpPr>
          <p:cNvPr id="11" name="Rectangle 10">
            <a:extLst>
              <a:ext uri="{FF2B5EF4-FFF2-40B4-BE49-F238E27FC236}">
                <a16:creationId xmlns:a16="http://schemas.microsoft.com/office/drawing/2014/main" id="{B6744A2F-DD25-475C-BEC0-FE714DA1BA77}"/>
              </a:ext>
            </a:extLst>
          </p:cNvPr>
          <p:cNvSpPr/>
          <p:nvPr/>
        </p:nvSpPr>
        <p:spPr>
          <a:xfrm>
            <a:off x="8802106" y="2779153"/>
            <a:ext cx="990528" cy="64633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dirty="0">
                <a:solidFill>
                  <a:schemeClr val="tx1"/>
                </a:solidFill>
              </a:rPr>
              <a:t>Code </a:t>
            </a:r>
          </a:p>
          <a:p>
            <a:pPr algn="ctr"/>
            <a:r>
              <a:rPr lang="en-US" dirty="0">
                <a:solidFill>
                  <a:schemeClr val="tx1"/>
                </a:solidFill>
              </a:rPr>
              <a:t>Removal</a:t>
            </a:r>
          </a:p>
        </p:txBody>
      </p:sp>
      <p:sp>
        <p:nvSpPr>
          <p:cNvPr id="12" name="Rectangle 11">
            <a:extLst>
              <a:ext uri="{FF2B5EF4-FFF2-40B4-BE49-F238E27FC236}">
                <a16:creationId xmlns:a16="http://schemas.microsoft.com/office/drawing/2014/main" id="{9A5B6A6C-EDE8-469C-94C6-2C6FD383CD01}"/>
              </a:ext>
            </a:extLst>
          </p:cNvPr>
          <p:cNvSpPr/>
          <p:nvPr/>
        </p:nvSpPr>
        <p:spPr>
          <a:xfrm>
            <a:off x="10373102" y="2786466"/>
            <a:ext cx="1504193" cy="646331"/>
          </a:xfrm>
          <a:prstGeom prst="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dirty="0">
                <a:solidFill>
                  <a:schemeClr val="tx1"/>
                </a:solidFill>
              </a:rPr>
              <a:t>Forward Data </a:t>
            </a:r>
          </a:p>
          <a:p>
            <a:pPr algn="ctr"/>
            <a:r>
              <a:rPr lang="en-US" dirty="0">
                <a:solidFill>
                  <a:schemeClr val="tx1"/>
                </a:solidFill>
              </a:rPr>
              <a:t>Tracking</a:t>
            </a:r>
          </a:p>
        </p:txBody>
      </p:sp>
      <p:sp>
        <p:nvSpPr>
          <p:cNvPr id="13" name="Rectangle 12">
            <a:extLst>
              <a:ext uri="{FF2B5EF4-FFF2-40B4-BE49-F238E27FC236}">
                <a16:creationId xmlns:a16="http://schemas.microsoft.com/office/drawing/2014/main" id="{629D7EB9-1901-4DEC-BC81-A78CF4E618BF}"/>
              </a:ext>
            </a:extLst>
          </p:cNvPr>
          <p:cNvSpPr/>
          <p:nvPr/>
        </p:nvSpPr>
        <p:spPr>
          <a:xfrm>
            <a:off x="10403656" y="1814730"/>
            <a:ext cx="1443087" cy="646331"/>
          </a:xfrm>
          <a:prstGeom prst="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dirty="0">
                <a:solidFill>
                  <a:schemeClr val="tx1"/>
                </a:solidFill>
              </a:rPr>
              <a:t>Backward </a:t>
            </a:r>
          </a:p>
          <a:p>
            <a:pPr algn="ctr"/>
            <a:r>
              <a:rPr lang="en-US" dirty="0">
                <a:solidFill>
                  <a:schemeClr val="tx1"/>
                </a:solidFill>
              </a:rPr>
              <a:t>Data Tracking</a:t>
            </a:r>
          </a:p>
        </p:txBody>
      </p:sp>
      <p:cxnSp>
        <p:nvCxnSpPr>
          <p:cNvPr id="14" name="Straight Arrow Connector 13">
            <a:extLst>
              <a:ext uri="{FF2B5EF4-FFF2-40B4-BE49-F238E27FC236}">
                <a16:creationId xmlns:a16="http://schemas.microsoft.com/office/drawing/2014/main" id="{BEE8BBB4-B37B-4450-A3B2-2C62AED4A75F}"/>
              </a:ext>
            </a:extLst>
          </p:cNvPr>
          <p:cNvCxnSpPr>
            <a:cxnSpLocks/>
            <a:stCxn id="9" idx="3"/>
            <a:endCxn id="10" idx="1"/>
          </p:cNvCxnSpPr>
          <p:nvPr/>
        </p:nvCxnSpPr>
        <p:spPr>
          <a:xfrm flipV="1">
            <a:off x="9122671" y="1361610"/>
            <a:ext cx="349398" cy="666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Connector: Elbow 14">
            <a:extLst>
              <a:ext uri="{FF2B5EF4-FFF2-40B4-BE49-F238E27FC236}">
                <a16:creationId xmlns:a16="http://schemas.microsoft.com/office/drawing/2014/main" id="{C7B071D7-E842-4AEC-B298-1E49BBDD02D5}"/>
              </a:ext>
            </a:extLst>
          </p:cNvPr>
          <p:cNvCxnSpPr>
            <a:stCxn id="10" idx="3"/>
            <a:endCxn id="13" idx="0"/>
          </p:cNvCxnSpPr>
          <p:nvPr/>
        </p:nvCxnSpPr>
        <p:spPr>
          <a:xfrm>
            <a:off x="10744660" y="1361610"/>
            <a:ext cx="380540" cy="453120"/>
          </a:xfrm>
          <a:prstGeom prst="bentConnector2">
            <a:avLst/>
          </a:prstGeom>
          <a:ln w="381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477CF715-1B47-4B4A-A9A7-41EF300AC634}"/>
              </a:ext>
            </a:extLst>
          </p:cNvPr>
          <p:cNvCxnSpPr>
            <a:stCxn id="12" idx="1"/>
            <a:endCxn id="11" idx="3"/>
          </p:cNvCxnSpPr>
          <p:nvPr/>
        </p:nvCxnSpPr>
        <p:spPr>
          <a:xfrm flipH="1" flipV="1">
            <a:off x="9792634" y="3102319"/>
            <a:ext cx="580468" cy="731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258B0A55-5466-4E1B-A570-3BEFAF0E7ACF}"/>
              </a:ext>
            </a:extLst>
          </p:cNvPr>
          <p:cNvCxnSpPr>
            <a:cxnSpLocks/>
            <a:stCxn id="11" idx="1"/>
            <a:endCxn id="19" idx="3"/>
          </p:cNvCxnSpPr>
          <p:nvPr/>
        </p:nvCxnSpPr>
        <p:spPr>
          <a:xfrm flipH="1" flipV="1">
            <a:off x="7516960" y="3093068"/>
            <a:ext cx="1285146" cy="9251"/>
          </a:xfrm>
          <a:prstGeom prst="straightConnector1">
            <a:avLst/>
          </a:prstGeom>
          <a:ln w="762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22A45886-5345-414E-BBA5-F38A039A4478}"/>
              </a:ext>
            </a:extLst>
          </p:cNvPr>
          <p:cNvGrpSpPr/>
          <p:nvPr/>
        </p:nvGrpSpPr>
        <p:grpSpPr>
          <a:xfrm>
            <a:off x="6687904" y="2606483"/>
            <a:ext cx="829056" cy="973169"/>
            <a:chOff x="3695700" y="4898028"/>
            <a:chExt cx="829056" cy="973169"/>
          </a:xfrm>
        </p:grpSpPr>
        <p:pic>
          <p:nvPicPr>
            <p:cNvPr id="19" name="Picture 2" descr="Android robot.svg">
              <a:extLst>
                <a:ext uri="{FF2B5EF4-FFF2-40B4-BE49-F238E27FC236}">
                  <a16:creationId xmlns:a16="http://schemas.microsoft.com/office/drawing/2014/main" id="{4026839D-E81F-4980-92A3-CB6F1DA5D30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95700" y="4898028"/>
              <a:ext cx="829056" cy="973169"/>
            </a:xfrm>
            <a:prstGeom prst="rect">
              <a:avLst/>
            </a:prstGeom>
            <a:noFill/>
            <a:extLst>
              <a:ext uri="{909E8E84-426E-40DD-AFC4-6F175D3DCCD1}">
                <a14:hiddenFill xmlns:a14="http://schemas.microsoft.com/office/drawing/2010/main">
                  <a:solidFill>
                    <a:srgbClr val="FFFFFF"/>
                  </a:solidFill>
                </a14:hiddenFill>
              </a:ext>
            </a:extLst>
          </p:spPr>
        </p:pic>
        <p:sp>
          <p:nvSpPr>
            <p:cNvPr id="20" name="Oval 19">
              <a:extLst>
                <a:ext uri="{FF2B5EF4-FFF2-40B4-BE49-F238E27FC236}">
                  <a16:creationId xmlns:a16="http://schemas.microsoft.com/office/drawing/2014/main" id="{9CD097E9-37A4-4D6C-BDEB-79341C7A6B47}"/>
                </a:ext>
              </a:extLst>
            </p:cNvPr>
            <p:cNvSpPr/>
            <p:nvPr/>
          </p:nvSpPr>
          <p:spPr>
            <a:xfrm>
              <a:off x="4210051" y="5384612"/>
              <a:ext cx="134423" cy="1919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1" name="Straight Arrow Connector 20">
            <a:extLst>
              <a:ext uri="{FF2B5EF4-FFF2-40B4-BE49-F238E27FC236}">
                <a16:creationId xmlns:a16="http://schemas.microsoft.com/office/drawing/2014/main" id="{A4F429B7-8A78-43AC-AADB-050F968BDF2E}"/>
              </a:ext>
            </a:extLst>
          </p:cNvPr>
          <p:cNvCxnSpPr>
            <a:cxnSpLocks/>
            <a:stCxn id="7" idx="3"/>
            <a:endCxn id="9" idx="1"/>
          </p:cNvCxnSpPr>
          <p:nvPr/>
        </p:nvCxnSpPr>
        <p:spPr>
          <a:xfrm>
            <a:off x="7553707" y="851710"/>
            <a:ext cx="275306" cy="51656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066ACBC6-8009-435C-97D6-D1683753E2F9}"/>
              </a:ext>
            </a:extLst>
          </p:cNvPr>
          <p:cNvCxnSpPr>
            <a:cxnSpLocks/>
            <a:stCxn id="8" idx="3"/>
            <a:endCxn id="9" idx="1"/>
          </p:cNvCxnSpPr>
          <p:nvPr/>
        </p:nvCxnSpPr>
        <p:spPr>
          <a:xfrm flipV="1">
            <a:off x="7520008" y="1368279"/>
            <a:ext cx="309005" cy="47384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A8C49B62-6319-4DBB-B1FA-19F678380CD7}"/>
              </a:ext>
            </a:extLst>
          </p:cNvPr>
          <p:cNvCxnSpPr>
            <a:cxnSpLocks/>
            <a:stCxn id="13" idx="2"/>
            <a:endCxn id="12" idx="0"/>
          </p:cNvCxnSpPr>
          <p:nvPr/>
        </p:nvCxnSpPr>
        <p:spPr>
          <a:xfrm flipH="1">
            <a:off x="11125199" y="2461061"/>
            <a:ext cx="1" cy="325405"/>
          </a:xfrm>
          <a:prstGeom prst="straightConnector1">
            <a:avLst/>
          </a:prstGeom>
          <a:ln w="381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Speech Bubble: Rectangle with Corners Rounded 23">
            <a:extLst>
              <a:ext uri="{FF2B5EF4-FFF2-40B4-BE49-F238E27FC236}">
                <a16:creationId xmlns:a16="http://schemas.microsoft.com/office/drawing/2014/main" id="{AA7FE17D-93C1-47B9-B0A7-EC02981D330D}"/>
              </a:ext>
            </a:extLst>
          </p:cNvPr>
          <p:cNvSpPr/>
          <p:nvPr/>
        </p:nvSpPr>
        <p:spPr>
          <a:xfrm>
            <a:off x="9792635" y="4198097"/>
            <a:ext cx="2047976" cy="467276"/>
          </a:xfrm>
          <a:prstGeom prst="wedgeRoundRectCallout">
            <a:avLst>
              <a:gd name="adj1" fmla="val 14122"/>
              <a:gd name="adj2" fmla="val -202548"/>
              <a:gd name="adj3" fmla="val 16667"/>
            </a:avLst>
          </a:prstGeom>
          <a:no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rgbClr val="00B0F0"/>
                </a:solidFill>
              </a:rPr>
              <a:t>y</a:t>
            </a:r>
            <a:r>
              <a:rPr lang="en-US" dirty="0" err="1">
                <a:solidFill>
                  <a:schemeClr val="tx1"/>
                </a:solidFill>
              </a:rPr>
              <a:t>.setText</a:t>
            </a:r>
            <a:r>
              <a:rPr lang="en-US" dirty="0">
                <a:solidFill>
                  <a:schemeClr val="tx1"/>
                </a:solidFill>
              </a:rPr>
              <a:t>(</a:t>
            </a:r>
            <a:r>
              <a:rPr lang="en-US" b="1" dirty="0">
                <a:solidFill>
                  <a:srgbClr val="FF0000"/>
                </a:solidFill>
              </a:rPr>
              <a:t>&lt;input&gt;</a:t>
            </a:r>
            <a:r>
              <a:rPr lang="en-US" dirty="0">
                <a:solidFill>
                  <a:schemeClr val="tx1"/>
                </a:solidFill>
              </a:rPr>
              <a:t>);</a:t>
            </a:r>
          </a:p>
        </p:txBody>
      </p:sp>
    </p:spTree>
    <p:extLst>
      <p:ext uri="{BB962C8B-B14F-4D97-AF65-F5344CB8AC3E}">
        <p14:creationId xmlns:p14="http://schemas.microsoft.com/office/powerpoint/2010/main" val="3173135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p:cTn id="6" dur="indefinite"/>
                                        <p:tgtEl>
                                          <p:spTgt spid="8"/>
                                        </p:tgtEl>
                                        <p:attrNameLst>
                                          <p:attrName>style.opacity</p:attrName>
                                        </p:attrNameLst>
                                      </p:cBhvr>
                                      <p:to>
                                        <p:strVal val="0.1"/>
                                      </p:to>
                                    </p:set>
                                    <p:animEffect filter="image" prLst="opacity: 0.1">
                                      <p:cBhvr rctx="IE">
                                        <p:cTn id="7" dur="indefinite"/>
                                        <p:tgtEl>
                                          <p:spTgt spid="8"/>
                                        </p:tgtEl>
                                      </p:cBhvr>
                                    </p:animEffect>
                                  </p:childTnLst>
                                </p:cTn>
                              </p:par>
                              <p:par>
                                <p:cTn id="8" presetID="9" presetClass="emph" presetSubtype="0" nodeType="withEffect">
                                  <p:stCondLst>
                                    <p:cond delay="0"/>
                                  </p:stCondLst>
                                  <p:childTnLst>
                                    <p:set>
                                      <p:cBhvr>
                                        <p:cTn id="9" dur="indefinite"/>
                                        <p:tgtEl>
                                          <p:spTgt spid="7"/>
                                        </p:tgtEl>
                                        <p:attrNameLst>
                                          <p:attrName>style.opacity</p:attrName>
                                        </p:attrNameLst>
                                      </p:cBhvr>
                                      <p:to>
                                        <p:strVal val="0.1"/>
                                      </p:to>
                                    </p:set>
                                    <p:animEffect filter="image" prLst="opacity: 0.1">
                                      <p:cBhvr rctx="IE">
                                        <p:cTn id="10" dur="indefinite"/>
                                        <p:tgtEl>
                                          <p:spTgt spid="7"/>
                                        </p:tgtEl>
                                      </p:cBhvr>
                                    </p:animEffect>
                                  </p:childTnLst>
                                </p:cTn>
                              </p:par>
                              <p:par>
                                <p:cTn id="11" presetID="9" presetClass="emph" presetSubtype="0" nodeType="withEffect">
                                  <p:stCondLst>
                                    <p:cond delay="0"/>
                                  </p:stCondLst>
                                  <p:childTnLst>
                                    <p:set>
                                      <p:cBhvr>
                                        <p:cTn id="12" dur="indefinite"/>
                                        <p:tgtEl>
                                          <p:spTgt spid="21"/>
                                        </p:tgtEl>
                                        <p:attrNameLst>
                                          <p:attrName>style.opacity</p:attrName>
                                        </p:attrNameLst>
                                      </p:cBhvr>
                                      <p:to>
                                        <p:strVal val="0.1"/>
                                      </p:to>
                                    </p:set>
                                    <p:animEffect filter="image" prLst="opacity: 0.1">
                                      <p:cBhvr rctx="IE">
                                        <p:cTn id="13" dur="indefinite"/>
                                        <p:tgtEl>
                                          <p:spTgt spid="21"/>
                                        </p:tgtEl>
                                      </p:cBhvr>
                                    </p:animEffect>
                                  </p:childTnLst>
                                </p:cTn>
                              </p:par>
                              <p:par>
                                <p:cTn id="14" presetID="9" presetClass="emph" presetSubtype="0" nodeType="withEffect">
                                  <p:stCondLst>
                                    <p:cond delay="0"/>
                                  </p:stCondLst>
                                  <p:childTnLst>
                                    <p:set>
                                      <p:cBhvr>
                                        <p:cTn id="15" dur="indefinite"/>
                                        <p:tgtEl>
                                          <p:spTgt spid="22"/>
                                        </p:tgtEl>
                                        <p:attrNameLst>
                                          <p:attrName>style.opacity</p:attrName>
                                        </p:attrNameLst>
                                      </p:cBhvr>
                                      <p:to>
                                        <p:strVal val="0.1"/>
                                      </p:to>
                                    </p:set>
                                    <p:animEffect filter="image" prLst="opacity: 0.1">
                                      <p:cBhvr rctx="IE">
                                        <p:cTn id="16" dur="indefinite"/>
                                        <p:tgtEl>
                                          <p:spTgt spid="22"/>
                                        </p:tgtEl>
                                      </p:cBhvr>
                                    </p:animEffect>
                                  </p:childTnLst>
                                </p:cTn>
                              </p:par>
                              <p:par>
                                <p:cTn id="17" presetID="9" presetClass="emph" presetSubtype="0" grpId="0" nodeType="withEffect">
                                  <p:stCondLst>
                                    <p:cond delay="0"/>
                                  </p:stCondLst>
                                  <p:childTnLst>
                                    <p:set>
                                      <p:cBhvr>
                                        <p:cTn id="18" dur="indefinite"/>
                                        <p:tgtEl>
                                          <p:spTgt spid="9"/>
                                        </p:tgtEl>
                                        <p:attrNameLst>
                                          <p:attrName>style.opacity</p:attrName>
                                        </p:attrNameLst>
                                      </p:cBhvr>
                                      <p:to>
                                        <p:strVal val="0.1"/>
                                      </p:to>
                                    </p:set>
                                    <p:animEffect filter="image" prLst="opacity: 0.1">
                                      <p:cBhvr rctx="IE">
                                        <p:cTn id="19" dur="indefinite"/>
                                        <p:tgtEl>
                                          <p:spTgt spid="9"/>
                                        </p:tgtEl>
                                      </p:cBhvr>
                                    </p:animEffect>
                                  </p:childTnLst>
                                </p:cTn>
                              </p:par>
                              <p:par>
                                <p:cTn id="20" presetID="9" presetClass="emph" presetSubtype="0" nodeType="withEffect">
                                  <p:stCondLst>
                                    <p:cond delay="0"/>
                                  </p:stCondLst>
                                  <p:childTnLst>
                                    <p:set>
                                      <p:cBhvr>
                                        <p:cTn id="21" dur="indefinite"/>
                                        <p:tgtEl>
                                          <p:spTgt spid="14"/>
                                        </p:tgtEl>
                                        <p:attrNameLst>
                                          <p:attrName>style.opacity</p:attrName>
                                        </p:attrNameLst>
                                      </p:cBhvr>
                                      <p:to>
                                        <p:strVal val="0.1"/>
                                      </p:to>
                                    </p:set>
                                    <p:animEffect filter="image" prLst="opacity: 0.1">
                                      <p:cBhvr rctx="IE">
                                        <p:cTn id="22" dur="indefinite"/>
                                        <p:tgtEl>
                                          <p:spTgt spid="14"/>
                                        </p:tgtEl>
                                      </p:cBhvr>
                                    </p:animEffect>
                                  </p:childTnLst>
                                </p:cTn>
                              </p:par>
                              <p:par>
                                <p:cTn id="23" presetID="9" presetClass="emph" presetSubtype="0" grpId="0" nodeType="withEffect">
                                  <p:stCondLst>
                                    <p:cond delay="0"/>
                                  </p:stCondLst>
                                  <p:childTnLst>
                                    <p:set>
                                      <p:cBhvr>
                                        <p:cTn id="24" dur="indefinite"/>
                                        <p:tgtEl>
                                          <p:spTgt spid="10"/>
                                        </p:tgtEl>
                                        <p:attrNameLst>
                                          <p:attrName>style.opacity</p:attrName>
                                        </p:attrNameLst>
                                      </p:cBhvr>
                                      <p:to>
                                        <p:strVal val="0.1"/>
                                      </p:to>
                                    </p:set>
                                    <p:animEffect filter="image" prLst="opacity: 0.1">
                                      <p:cBhvr rctx="IE">
                                        <p:cTn id="25" dur="indefinite"/>
                                        <p:tgtEl>
                                          <p:spTgt spid="10"/>
                                        </p:tgtEl>
                                      </p:cBhvr>
                                    </p:animEffect>
                                  </p:childTnLst>
                                </p:cTn>
                              </p:par>
                              <p:par>
                                <p:cTn id="26" presetID="9" presetClass="emph" presetSubtype="0" nodeType="withEffect">
                                  <p:stCondLst>
                                    <p:cond delay="0"/>
                                  </p:stCondLst>
                                  <p:childTnLst>
                                    <p:set>
                                      <p:cBhvr>
                                        <p:cTn id="27" dur="indefinite"/>
                                        <p:tgtEl>
                                          <p:spTgt spid="15"/>
                                        </p:tgtEl>
                                        <p:attrNameLst>
                                          <p:attrName>style.opacity</p:attrName>
                                        </p:attrNameLst>
                                      </p:cBhvr>
                                      <p:to>
                                        <p:strVal val="0.1"/>
                                      </p:to>
                                    </p:set>
                                    <p:animEffect filter="image" prLst="opacity: 0.1">
                                      <p:cBhvr rctx="IE">
                                        <p:cTn id="28" dur="indefinite"/>
                                        <p:tgtEl>
                                          <p:spTgt spid="15"/>
                                        </p:tgtEl>
                                      </p:cBhvr>
                                    </p:animEffect>
                                  </p:childTnLst>
                                </p:cTn>
                              </p:par>
                              <p:par>
                                <p:cTn id="29" presetID="9" presetClass="emph" presetSubtype="0" grpId="0" nodeType="withEffect">
                                  <p:stCondLst>
                                    <p:cond delay="0"/>
                                  </p:stCondLst>
                                  <p:childTnLst>
                                    <p:set>
                                      <p:cBhvr>
                                        <p:cTn id="30" dur="indefinite"/>
                                        <p:tgtEl>
                                          <p:spTgt spid="13"/>
                                        </p:tgtEl>
                                        <p:attrNameLst>
                                          <p:attrName>style.opacity</p:attrName>
                                        </p:attrNameLst>
                                      </p:cBhvr>
                                      <p:to>
                                        <p:strVal val="0.1"/>
                                      </p:to>
                                    </p:set>
                                    <p:animEffect filter="image" prLst="opacity: 0.1">
                                      <p:cBhvr rctx="IE">
                                        <p:cTn id="31" dur="indefinite"/>
                                        <p:tgtEl>
                                          <p:spTgt spid="13"/>
                                        </p:tgtEl>
                                      </p:cBhvr>
                                    </p:animEffect>
                                  </p:childTnLst>
                                </p:cTn>
                              </p:par>
                              <p:par>
                                <p:cTn id="32" presetID="9" presetClass="emph" presetSubtype="0" nodeType="withEffect">
                                  <p:stCondLst>
                                    <p:cond delay="0"/>
                                  </p:stCondLst>
                                  <p:childTnLst>
                                    <p:set>
                                      <p:cBhvr>
                                        <p:cTn id="33" dur="indefinite"/>
                                        <p:tgtEl>
                                          <p:spTgt spid="23"/>
                                        </p:tgtEl>
                                        <p:attrNameLst>
                                          <p:attrName>style.opacity</p:attrName>
                                        </p:attrNameLst>
                                      </p:cBhvr>
                                      <p:to>
                                        <p:strVal val="0.1"/>
                                      </p:to>
                                    </p:set>
                                    <p:animEffect filter="image" prLst="opacity: 0.1">
                                      <p:cBhvr rctx="IE">
                                        <p:cTn id="34" dur="indefinite"/>
                                        <p:tgtEl>
                                          <p:spTgt spid="23"/>
                                        </p:tgtEl>
                                      </p:cBhvr>
                                    </p:animEffect>
                                  </p:childTnLst>
                                </p:cTn>
                              </p:par>
                              <p:par>
                                <p:cTn id="35" presetID="9" presetClass="emph" presetSubtype="0" nodeType="withEffect">
                                  <p:stCondLst>
                                    <p:cond delay="0"/>
                                  </p:stCondLst>
                                  <p:childTnLst>
                                    <p:set>
                                      <p:cBhvr>
                                        <p:cTn id="36" dur="indefinite"/>
                                        <p:tgtEl>
                                          <p:spTgt spid="16"/>
                                        </p:tgtEl>
                                        <p:attrNameLst>
                                          <p:attrName>style.opacity</p:attrName>
                                        </p:attrNameLst>
                                      </p:cBhvr>
                                      <p:to>
                                        <p:strVal val="0.1"/>
                                      </p:to>
                                    </p:set>
                                    <p:animEffect filter="image" prLst="opacity: 0.1">
                                      <p:cBhvr rctx="IE">
                                        <p:cTn id="37" dur="indefinite"/>
                                        <p:tgtEl>
                                          <p:spTgt spid="16"/>
                                        </p:tgtEl>
                                      </p:cBhvr>
                                    </p:animEffect>
                                  </p:childTnLst>
                                </p:cTn>
                              </p:par>
                              <p:par>
                                <p:cTn id="38" presetID="9" presetClass="emph" presetSubtype="0" grpId="0" nodeType="withEffect">
                                  <p:stCondLst>
                                    <p:cond delay="0"/>
                                  </p:stCondLst>
                                  <p:childTnLst>
                                    <p:set>
                                      <p:cBhvr>
                                        <p:cTn id="39" dur="indefinite"/>
                                        <p:tgtEl>
                                          <p:spTgt spid="11"/>
                                        </p:tgtEl>
                                        <p:attrNameLst>
                                          <p:attrName>style.opacity</p:attrName>
                                        </p:attrNameLst>
                                      </p:cBhvr>
                                      <p:to>
                                        <p:strVal val="0.1"/>
                                      </p:to>
                                    </p:set>
                                    <p:animEffect filter="image" prLst="opacity: 0.1">
                                      <p:cBhvr rctx="IE">
                                        <p:cTn id="40" dur="indefinite"/>
                                        <p:tgtEl>
                                          <p:spTgt spid="11"/>
                                        </p:tgtEl>
                                      </p:cBhvr>
                                    </p:animEffect>
                                  </p:childTnLst>
                                </p:cTn>
                              </p:par>
                              <p:par>
                                <p:cTn id="41" presetID="9" presetClass="emph" presetSubtype="0" nodeType="withEffect">
                                  <p:stCondLst>
                                    <p:cond delay="0"/>
                                  </p:stCondLst>
                                  <p:childTnLst>
                                    <p:set>
                                      <p:cBhvr>
                                        <p:cTn id="42" dur="indefinite"/>
                                        <p:tgtEl>
                                          <p:spTgt spid="17"/>
                                        </p:tgtEl>
                                        <p:attrNameLst>
                                          <p:attrName>style.opacity</p:attrName>
                                        </p:attrNameLst>
                                      </p:cBhvr>
                                      <p:to>
                                        <p:strVal val="0.1"/>
                                      </p:to>
                                    </p:set>
                                    <p:animEffect filter="image" prLst="opacity: 0.1">
                                      <p:cBhvr rctx="IE">
                                        <p:cTn id="43" dur="indefinite"/>
                                        <p:tgtEl>
                                          <p:spTgt spid="17"/>
                                        </p:tgtEl>
                                      </p:cBhvr>
                                    </p:animEffect>
                                  </p:childTnLst>
                                </p:cTn>
                              </p:par>
                              <p:par>
                                <p:cTn id="44" presetID="9" presetClass="emph" presetSubtype="0" nodeType="withEffect">
                                  <p:stCondLst>
                                    <p:cond delay="0"/>
                                  </p:stCondLst>
                                  <p:childTnLst>
                                    <p:set>
                                      <p:cBhvr>
                                        <p:cTn id="45" dur="indefinite"/>
                                        <p:tgtEl>
                                          <p:spTgt spid="18"/>
                                        </p:tgtEl>
                                        <p:attrNameLst>
                                          <p:attrName>style.opacity</p:attrName>
                                        </p:attrNameLst>
                                      </p:cBhvr>
                                      <p:to>
                                        <p:strVal val="0.1"/>
                                      </p:to>
                                    </p:set>
                                    <p:animEffect filter="image" prLst="opacity: 0.1">
                                      <p:cBhvr rctx="IE">
                                        <p:cTn id="46" dur="indefinite"/>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361FAD37-8135-4761-8226-864619CFC406}"/>
              </a:ext>
            </a:extLst>
          </p:cNvPr>
          <p:cNvSpPr>
            <a:spLocks noGrp="1"/>
          </p:cNvSpPr>
          <p:nvPr>
            <p:ph idx="1"/>
          </p:nvPr>
        </p:nvSpPr>
        <p:spPr>
          <a:xfrm>
            <a:off x="2152650" y="1138148"/>
            <a:ext cx="7886700" cy="780804"/>
          </a:xfrm>
        </p:spPr>
        <p:txBody>
          <a:bodyPr/>
          <a:lstStyle/>
          <a:p>
            <a:r>
              <a:rPr lang="en-US" dirty="0"/>
              <a:t>Rule for recognizing data generation point.</a:t>
            </a:r>
          </a:p>
          <a:p>
            <a:endParaRPr lang="en-US" b="1" dirty="0"/>
          </a:p>
          <a:p>
            <a:pPr lvl="1"/>
            <a:endParaRPr lang="en-US" b="1" dirty="0"/>
          </a:p>
        </p:txBody>
      </p:sp>
      <p:sp>
        <p:nvSpPr>
          <p:cNvPr id="4" name="Date Placeholder 3">
            <a:extLst>
              <a:ext uri="{FF2B5EF4-FFF2-40B4-BE49-F238E27FC236}">
                <a16:creationId xmlns:a16="http://schemas.microsoft.com/office/drawing/2014/main" id="{9272F591-9DB6-4B9F-95D0-C547DDBE7853}"/>
              </a:ext>
            </a:extLst>
          </p:cNvPr>
          <p:cNvSpPr>
            <a:spLocks noGrp="1"/>
          </p:cNvSpPr>
          <p:nvPr>
            <p:ph type="dt" sz="half" idx="10"/>
          </p:nvPr>
        </p:nvSpPr>
        <p:spPr/>
        <p:txBody>
          <a:bodyPr/>
          <a:lstStyle/>
          <a:p>
            <a:r>
              <a:rPr lang="en-US"/>
              <a:t>10/31/17</a:t>
            </a:r>
          </a:p>
        </p:txBody>
      </p:sp>
      <p:sp>
        <p:nvSpPr>
          <p:cNvPr id="5" name="Footer Placeholder 4">
            <a:extLst>
              <a:ext uri="{FF2B5EF4-FFF2-40B4-BE49-F238E27FC236}">
                <a16:creationId xmlns:a16="http://schemas.microsoft.com/office/drawing/2014/main" id="{355067BA-FFF9-477A-8918-8CF2142FE60F}"/>
              </a:ext>
            </a:extLst>
          </p:cNvPr>
          <p:cNvSpPr>
            <a:spLocks noGrp="1"/>
          </p:cNvSpPr>
          <p:nvPr>
            <p:ph type="ftr" sz="quarter" idx="11"/>
          </p:nvPr>
        </p:nvSpPr>
        <p:spPr/>
        <p:txBody>
          <a:bodyPr/>
          <a:lstStyle/>
          <a:p>
            <a:r>
              <a:rPr lang="en-US"/>
              <a:t>ASE 2017</a:t>
            </a:r>
          </a:p>
        </p:txBody>
      </p:sp>
      <p:sp>
        <p:nvSpPr>
          <p:cNvPr id="6" name="Slide Number Placeholder 5">
            <a:extLst>
              <a:ext uri="{FF2B5EF4-FFF2-40B4-BE49-F238E27FC236}">
                <a16:creationId xmlns:a16="http://schemas.microsoft.com/office/drawing/2014/main" id="{DB5EE54A-E843-4CB5-9A55-5830515BA485}"/>
              </a:ext>
            </a:extLst>
          </p:cNvPr>
          <p:cNvSpPr>
            <a:spLocks noGrp="1"/>
          </p:cNvSpPr>
          <p:nvPr>
            <p:ph type="sldNum" sz="quarter" idx="12"/>
          </p:nvPr>
        </p:nvSpPr>
        <p:spPr/>
        <p:txBody>
          <a:bodyPr/>
          <a:lstStyle/>
          <a:p>
            <a:fld id="{906745D7-5DCD-445B-BDED-754FAF3E7806}" type="slidenum">
              <a:rPr lang="en-US" smtClean="0"/>
              <a:t>21</a:t>
            </a:fld>
            <a:endParaRPr lang="en-US"/>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0D59364-F00F-43DB-A7A9-CEFC1BCFF7B8}"/>
                  </a:ext>
                </a:extLst>
              </p:cNvPr>
              <p:cNvSpPr txBox="1">
                <a:spLocks noChangeAspect="1"/>
              </p:cNvSpPr>
              <p:nvPr/>
            </p:nvSpPr>
            <p:spPr>
              <a:xfrm>
                <a:off x="1149506" y="3240617"/>
                <a:ext cx="9892988" cy="89703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000">
                          <a:latin typeface="Cambria Math" panose="02040503050406030204" pitchFamily="18" charset="0"/>
                        </a:rPr>
                        <m:t>Data</m:t>
                      </m:r>
                      <m:r>
                        <a:rPr lang="en-US" sz="2000">
                          <a:latin typeface="Cambria Math" panose="02040503050406030204" pitchFamily="18" charset="0"/>
                        </a:rPr>
                        <m:t>˗</m:t>
                      </m:r>
                      <m:r>
                        <m:rPr>
                          <m:sty m:val="p"/>
                        </m:rPr>
                        <a:rPr lang="en-US" sz="2000">
                          <a:latin typeface="Cambria Math" panose="02040503050406030204" pitchFamily="18" charset="0"/>
                        </a:rPr>
                        <m:t>Gen</m:t>
                      </m:r>
                      <m:f>
                        <m:fPr>
                          <m:ctrlPr>
                            <a:rPr lang="en-US" sz="2000" i="1">
                              <a:latin typeface="Cambria Math" panose="02040503050406030204" pitchFamily="18" charset="0"/>
                            </a:rPr>
                          </m:ctrlPr>
                        </m:fPr>
                        <m:num>
                          <m:r>
                            <a:rPr lang="en-US" sz="2000" i="1">
                              <a:latin typeface="Cambria Math" panose="02040503050406030204" pitchFamily="18" charset="0"/>
                            </a:rPr>
                            <m:t>𝑎𝑝𝑖𝐺𝑒𝑡𝐼𝑛𝑝𝑢𝑡𝐷𝑎𝑡𝑎</m:t>
                          </m:r>
                          <m:d>
                            <m:dPr>
                              <m:ctrlPr>
                                <a:rPr lang="en-US" sz="2000" i="1">
                                  <a:latin typeface="Cambria Math" panose="02040503050406030204" pitchFamily="18" charset="0"/>
                                </a:rPr>
                              </m:ctrlPr>
                            </m:dPr>
                            <m:e>
                              <m:r>
                                <a:rPr lang="en-US" sz="2000" i="1">
                                  <a:latin typeface="Cambria Math" panose="02040503050406030204" pitchFamily="18" charset="0"/>
                                </a:rPr>
                                <m:t>𝑚</m:t>
                              </m:r>
                            </m:e>
                          </m:d>
                          <m:r>
                            <a:rPr lang="en-US" sz="2000" i="1">
                              <a:latin typeface="Cambria Math" panose="02040503050406030204" pitchFamily="18" charset="0"/>
                            </a:rPr>
                            <m:t>               </m:t>
                          </m:r>
                          <m:r>
                            <m:rPr>
                              <m:sty m:val="p"/>
                            </m:rPr>
                            <a:rPr lang="el-GR" sz="2000" i="1">
                              <a:latin typeface="Cambria Math" panose="02040503050406030204" pitchFamily="18" charset="0"/>
                            </a:rPr>
                            <m:t>Γ</m:t>
                          </m:r>
                          <m:r>
                            <a:rPr lang="en-US" sz="2000" i="1" baseline="-25000">
                              <a:latin typeface="Cambria Math" panose="02040503050406030204" pitchFamily="18" charset="0"/>
                            </a:rPr>
                            <m:t>2</m:t>
                          </m:r>
                          <m:r>
                            <a:rPr lang="en-US" sz="2000" i="1">
                              <a:latin typeface="Cambria Math" panose="02040503050406030204" pitchFamily="18" charset="0"/>
                            </a:rPr>
                            <m:t>⊢</m:t>
                          </m:r>
                          <m:r>
                            <a:rPr lang="en-US" sz="2000" i="1">
                              <a:latin typeface="Cambria Math" panose="02040503050406030204" pitchFamily="18" charset="0"/>
                            </a:rPr>
                            <m:t>𝑥</m:t>
                          </m:r>
                          <m:r>
                            <m:rPr>
                              <m:sty m:val="p"/>
                            </m:rPr>
                            <a:rPr lang="el-GR" sz="2000" i="1" baseline="-25000">
                              <a:latin typeface="Cambria Math" panose="02040503050406030204" pitchFamily="18" charset="0"/>
                            </a:rPr>
                            <m:t>ε</m:t>
                          </m:r>
                          <m:r>
                            <a:rPr lang="en-US" sz="2000" i="1" baseline="-25000">
                              <a:latin typeface="Cambria Math" panose="02040503050406030204" pitchFamily="18" charset="0"/>
                            </a:rPr>
                            <m:t> </m:t>
                          </m:r>
                          <m:r>
                            <a:rPr lang="en-US" sz="2000" i="1">
                              <a:latin typeface="Cambria Math" panose="02040503050406030204" pitchFamily="18" charset="0"/>
                            </a:rPr>
                            <m:t>:</m:t>
                          </m:r>
                          <m:r>
                            <a:rPr lang="en-US" sz="2000" b="1">
                              <a:latin typeface="Cambria Math" panose="02040503050406030204" pitchFamily="18" charset="0"/>
                            </a:rPr>
                            <m:t>𝐔𝐈𝐃𝐚𝐭𝐚</m:t>
                          </m:r>
                        </m:num>
                        <m:den>
                          <m:r>
                            <m:rPr>
                              <m:sty m:val="p"/>
                            </m:rPr>
                            <a:rPr lang="el-GR" sz="2000" i="1">
                              <a:latin typeface="Cambria Math" panose="02040503050406030204" pitchFamily="18" charset="0"/>
                            </a:rPr>
                            <m:t>Γ</m:t>
                          </m:r>
                          <m:r>
                            <a:rPr lang="en-US" sz="2000" i="1" baseline="-25000">
                              <a:latin typeface="Cambria Math" panose="02040503050406030204" pitchFamily="18" charset="0"/>
                            </a:rPr>
                            <m:t>2</m:t>
                          </m:r>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𝑥</m:t>
                              </m:r>
                              <m:r>
                                <a:rPr lang="en-US" sz="2000" i="1">
                                  <a:latin typeface="Cambria Math" panose="02040503050406030204" pitchFamily="18" charset="0"/>
                                </a:rPr>
                                <m:t>≔</m:t>
                              </m:r>
                              <m:r>
                                <a:rPr lang="en-US" sz="2000" i="1" baseline="30000">
                                  <a:latin typeface="Cambria Math" panose="02040503050406030204" pitchFamily="18" charset="0"/>
                                </a:rPr>
                                <m:t>𝑙</m:t>
                              </m:r>
                              <m:r>
                                <a:rPr lang="en-US" sz="2000" i="1">
                                  <a:latin typeface="Cambria Math" panose="02040503050406030204" pitchFamily="18" charset="0"/>
                                </a:rPr>
                                <m:t> </m:t>
                              </m:r>
                              <m:r>
                                <a:rPr lang="en-US" sz="2000" i="1">
                                  <a:latin typeface="Cambria Math" panose="02040503050406030204" pitchFamily="18" charset="0"/>
                                </a:rPr>
                                <m:t>𝑦</m:t>
                              </m:r>
                              <m:r>
                                <a:rPr lang="en-US" sz="2000" i="1">
                                  <a:latin typeface="Cambria Math" panose="02040503050406030204" pitchFamily="18" charset="0"/>
                                </a:rPr>
                                <m:t>.</m:t>
                              </m:r>
                              <m:r>
                                <a:rPr lang="en-US" sz="2000" i="1">
                                  <a:latin typeface="Cambria Math" panose="02040503050406030204" pitchFamily="18" charset="0"/>
                                </a:rPr>
                                <m:t>𝑚</m:t>
                              </m:r>
                              <m:r>
                                <a:rPr lang="en-US" sz="2000" i="1">
                                  <a:latin typeface="Cambria Math" panose="02040503050406030204" pitchFamily="18" charset="0"/>
                                </a:rPr>
                                <m:t>(</m:t>
                              </m:r>
                              <m:r>
                                <a:rPr lang="en-US" sz="2000" i="1">
                                  <a:latin typeface="Cambria Math" panose="02040503050406030204" pitchFamily="18" charset="0"/>
                                </a:rPr>
                                <m:t>𝑧</m:t>
                              </m:r>
                              <m:r>
                                <a:rPr lang="en-US" sz="2000" i="1">
                                  <a:latin typeface="Cambria Math" panose="02040503050406030204" pitchFamily="18" charset="0"/>
                                </a:rPr>
                                <m:t>)</m:t>
                              </m:r>
                            </m:e>
                          </m:d>
                          <m:r>
                            <m:rPr>
                              <m:sty m:val="p"/>
                            </m:rPr>
                            <a:rPr lang="el-GR" sz="2000" i="1" baseline="-25000">
                              <a:latin typeface="Cambria Math" panose="02040503050406030204" pitchFamily="18" charset="0"/>
                            </a:rPr>
                            <m:t>ε</m:t>
                          </m:r>
                          <m:r>
                            <a:rPr lang="en-US" sz="2000" i="1">
                              <a:latin typeface="Cambria Math" panose="02040503050406030204" pitchFamily="18" charset="0"/>
                            </a:rPr>
                            <m:t> ⊨</m:t>
                          </m:r>
                          <m:r>
                            <m:rPr>
                              <m:sty m:val="p"/>
                            </m:rPr>
                            <a:rPr lang="el-GR" sz="2000" i="1">
                              <a:latin typeface="Cambria Math" panose="02040503050406030204" pitchFamily="18" charset="0"/>
                            </a:rPr>
                            <m:t>Γ</m:t>
                          </m:r>
                          <m:r>
                            <a:rPr lang="en-US" sz="2000" i="1" baseline="-25000">
                              <a:latin typeface="Cambria Math" panose="02040503050406030204" pitchFamily="18" charset="0"/>
                            </a:rPr>
                            <m:t>3</m:t>
                          </m:r>
                          <m:r>
                            <a:rPr lang="en-US" sz="2000" i="1">
                              <a:latin typeface="Cambria Math" panose="02040503050406030204" pitchFamily="18" charset="0"/>
                            </a:rPr>
                            <m:t> ⇒ [</m:t>
                          </m:r>
                          <m:r>
                            <a:rPr lang="en-US" sz="2000" i="1">
                              <a:latin typeface="Cambria Math" panose="02040503050406030204" pitchFamily="18" charset="0"/>
                            </a:rPr>
                            <m:t>𝑙</m:t>
                          </m:r>
                          <m:r>
                            <m:rPr>
                              <m:sty m:val="p"/>
                            </m:rPr>
                            <a:rPr lang="el-GR" sz="2000" i="1" baseline="-25000">
                              <a:latin typeface="Cambria Math" panose="02040503050406030204" pitchFamily="18" charset="0"/>
                            </a:rPr>
                            <m:t>ε</m:t>
                          </m:r>
                          <m:r>
                            <a:rPr lang="en-US" sz="2000" i="1">
                              <a:latin typeface="Cambria Math" panose="02040503050406030204" pitchFamily="18" charset="0"/>
                            </a:rPr>
                            <m:t>,</m:t>
                          </m:r>
                          <m:r>
                            <a:rPr lang="en-US" sz="2000" i="1">
                              <a:latin typeface="Cambria Math" panose="02040503050406030204" pitchFamily="18" charset="0"/>
                            </a:rPr>
                            <m:t>𝑥</m:t>
                          </m:r>
                          <m:r>
                            <m:rPr>
                              <m:sty m:val="p"/>
                            </m:rPr>
                            <a:rPr lang="el-GR" sz="2000" i="1" baseline="-25000">
                              <a:latin typeface="Cambria Math" panose="02040503050406030204" pitchFamily="18" charset="0"/>
                            </a:rPr>
                            <m:t>ε</m:t>
                          </m:r>
                          <m:r>
                            <a:rPr lang="en-US" sz="2000" i="1" baseline="-25000">
                              <a:latin typeface="Cambria Math" panose="02040503050406030204" pitchFamily="18" charset="0"/>
                            </a:rPr>
                            <m:t> </m:t>
                          </m:r>
                          <m:r>
                            <a:rPr lang="en-US" sz="2000" i="1">
                              <a:latin typeface="Cambria Math" panose="02040503050406030204" pitchFamily="18" charset="0"/>
                            </a:rPr>
                            <m:t>:</m:t>
                          </m:r>
                          <m:r>
                            <m:rPr>
                              <m:sty m:val="p"/>
                            </m:rPr>
                            <a:rPr lang="el-GR" sz="2000" i="1">
                              <a:latin typeface="Cambria Math" panose="02040503050406030204" pitchFamily="18" charset="0"/>
                            </a:rPr>
                            <m:t>Γ</m:t>
                          </m:r>
                          <m:r>
                            <a:rPr lang="en-US" sz="2000" i="1" baseline="-25000">
                              <a:latin typeface="Cambria Math" panose="02040503050406030204" pitchFamily="18" charset="0"/>
                            </a:rPr>
                            <m:t>3</m:t>
                          </m:r>
                          <m:r>
                            <a:rPr lang="en-US" sz="2000" i="1">
                              <a:latin typeface="Cambria Math" panose="02040503050406030204" pitchFamily="18" charset="0"/>
                            </a:rPr>
                            <m:t>(</m:t>
                          </m:r>
                          <m:r>
                            <a:rPr lang="en-US" sz="2000" i="1">
                              <a:latin typeface="Cambria Math" panose="02040503050406030204" pitchFamily="18" charset="0"/>
                            </a:rPr>
                            <m:t>𝑙</m:t>
                          </m:r>
                          <m:r>
                            <m:rPr>
                              <m:sty m:val="p"/>
                            </m:rPr>
                            <a:rPr lang="el-GR" sz="2000" i="1" baseline="-25000">
                              <a:latin typeface="Cambria Math" panose="02040503050406030204" pitchFamily="18" charset="0"/>
                            </a:rPr>
                            <m:t>ε</m:t>
                          </m:r>
                          <m:r>
                            <a:rPr lang="en-US" sz="2000" i="1">
                              <a:latin typeface="Cambria Math" panose="02040503050406030204" pitchFamily="18" charset="0"/>
                            </a:rPr>
                            <m:t>)∪</m:t>
                          </m:r>
                          <m:r>
                            <a:rPr lang="en-US" sz="2000" b="1">
                              <a:latin typeface="Cambria Math" panose="02040503050406030204" pitchFamily="18" charset="0"/>
                            </a:rPr>
                            <m:t>𝐈𝐧𝐩𝐮𝐭𝐔𝐈𝐃𝐚𝐭𝐚</m:t>
                          </m:r>
                          <m:r>
                            <a:rPr lang="en-US" sz="2000">
                              <a:latin typeface="Cambria Math" panose="02040503050406030204" pitchFamily="18" charset="0"/>
                            </a:rPr>
                            <m:t>(</m:t>
                          </m:r>
                          <m:r>
                            <a:rPr lang="en-US" sz="2000" i="1">
                              <a:latin typeface="Cambria Math" panose="02040503050406030204" pitchFamily="18" charset="0"/>
                            </a:rPr>
                            <m:t>𝑙</m:t>
                          </m:r>
                          <m:r>
                            <a:rPr lang="en-US" sz="2000">
                              <a:latin typeface="Cambria Math" panose="02040503050406030204" pitchFamily="18" charset="0"/>
                            </a:rPr>
                            <m:t>)</m:t>
                          </m:r>
                          <m:r>
                            <a:rPr lang="en-US" sz="2000" i="1">
                              <a:latin typeface="Cambria Math" panose="02040503050406030204" pitchFamily="18" charset="0"/>
                            </a:rPr>
                            <m:t>]</m:t>
                          </m:r>
                          <m:r>
                            <m:rPr>
                              <m:sty m:val="p"/>
                            </m:rPr>
                            <a:rPr lang="el-GR" sz="2000" i="1">
                              <a:latin typeface="Cambria Math" panose="02040503050406030204" pitchFamily="18" charset="0"/>
                            </a:rPr>
                            <m:t>Γ</m:t>
                          </m:r>
                          <m:r>
                            <a:rPr lang="en-US" sz="2000" i="1" baseline="-25000">
                              <a:latin typeface="Cambria Math" panose="02040503050406030204" pitchFamily="18" charset="0"/>
                            </a:rPr>
                            <m:t>3</m:t>
                          </m:r>
                        </m:den>
                      </m:f>
                    </m:oMath>
                  </m:oMathPara>
                </a14:m>
                <a:endParaRPr lang="en-US" dirty="0"/>
              </a:p>
            </p:txBody>
          </p:sp>
        </mc:Choice>
        <mc:Fallback xmlns="">
          <p:sp>
            <p:nvSpPr>
              <p:cNvPr id="7" name="TextBox 6">
                <a:extLst>
                  <a:ext uri="{FF2B5EF4-FFF2-40B4-BE49-F238E27FC236}">
                    <a16:creationId xmlns:a16="http://schemas.microsoft.com/office/drawing/2014/main" id="{90D59364-F00F-43DB-A7A9-CEFC1BCFF7B8}"/>
                  </a:ext>
                </a:extLst>
              </p:cNvPr>
              <p:cNvSpPr txBox="1">
                <a:spLocks noRot="1" noChangeAspect="1" noMove="1" noResize="1" noEditPoints="1" noAdjustHandles="1" noChangeArrowheads="1" noChangeShapeType="1" noTextEdit="1"/>
              </p:cNvSpPr>
              <p:nvPr/>
            </p:nvSpPr>
            <p:spPr>
              <a:xfrm>
                <a:off x="1149506" y="3240617"/>
                <a:ext cx="9892988" cy="897033"/>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968197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65151EF-D4C6-4DC2-8D2A-F521C9316B46}"/>
              </a:ext>
            </a:extLst>
          </p:cNvPr>
          <p:cNvSpPr>
            <a:spLocks noGrp="1"/>
          </p:cNvSpPr>
          <p:nvPr>
            <p:ph type="dt" sz="half" idx="10"/>
          </p:nvPr>
        </p:nvSpPr>
        <p:spPr/>
        <p:txBody>
          <a:bodyPr/>
          <a:lstStyle/>
          <a:p>
            <a:r>
              <a:rPr lang="en-US"/>
              <a:t>10/31/17</a:t>
            </a:r>
          </a:p>
        </p:txBody>
      </p:sp>
      <p:sp>
        <p:nvSpPr>
          <p:cNvPr id="5" name="Footer Placeholder 4">
            <a:extLst>
              <a:ext uri="{FF2B5EF4-FFF2-40B4-BE49-F238E27FC236}">
                <a16:creationId xmlns:a16="http://schemas.microsoft.com/office/drawing/2014/main" id="{075BA53E-F433-4FEB-8693-64265408F342}"/>
              </a:ext>
            </a:extLst>
          </p:cNvPr>
          <p:cNvSpPr>
            <a:spLocks noGrp="1"/>
          </p:cNvSpPr>
          <p:nvPr>
            <p:ph type="ftr" sz="quarter" idx="11"/>
          </p:nvPr>
        </p:nvSpPr>
        <p:spPr/>
        <p:txBody>
          <a:bodyPr/>
          <a:lstStyle/>
          <a:p>
            <a:r>
              <a:rPr lang="en-US"/>
              <a:t>ASE 2017</a:t>
            </a:r>
          </a:p>
        </p:txBody>
      </p:sp>
      <p:sp>
        <p:nvSpPr>
          <p:cNvPr id="6" name="Slide Number Placeholder 5">
            <a:extLst>
              <a:ext uri="{FF2B5EF4-FFF2-40B4-BE49-F238E27FC236}">
                <a16:creationId xmlns:a16="http://schemas.microsoft.com/office/drawing/2014/main" id="{90A5CD7D-F898-4F8E-8FA7-C6023DEBAA9B}"/>
              </a:ext>
            </a:extLst>
          </p:cNvPr>
          <p:cNvSpPr>
            <a:spLocks noGrp="1"/>
          </p:cNvSpPr>
          <p:nvPr>
            <p:ph type="sldNum" sz="quarter" idx="12"/>
          </p:nvPr>
        </p:nvSpPr>
        <p:spPr/>
        <p:txBody>
          <a:bodyPr/>
          <a:lstStyle/>
          <a:p>
            <a:fld id="{906745D7-5DCD-445B-BDED-754FAF3E7806}" type="slidenum">
              <a:rPr lang="en-US" smtClean="0"/>
              <a:t>22</a:t>
            </a:fld>
            <a:endParaRPr lang="en-US"/>
          </a:p>
        </p:txBody>
      </p:sp>
      <p:sp>
        <p:nvSpPr>
          <p:cNvPr id="56" name="TextBox 55">
            <a:extLst>
              <a:ext uri="{FF2B5EF4-FFF2-40B4-BE49-F238E27FC236}">
                <a16:creationId xmlns:a16="http://schemas.microsoft.com/office/drawing/2014/main" id="{3616D76A-2510-4F04-BEEB-33B406027E48}"/>
              </a:ext>
            </a:extLst>
          </p:cNvPr>
          <p:cNvSpPr txBox="1"/>
          <p:nvPr/>
        </p:nvSpPr>
        <p:spPr>
          <a:xfrm>
            <a:off x="3442607" y="1324809"/>
            <a:ext cx="5306786" cy="1477328"/>
          </a:xfrm>
          <a:prstGeom prst="rect">
            <a:avLst/>
          </a:prstGeom>
          <a:noFill/>
          <a:ln>
            <a:solidFill>
              <a:srgbClr val="0070C0"/>
            </a:solidFill>
            <a:prstDash val="dash"/>
          </a:ln>
        </p:spPr>
        <p:txBody>
          <a:bodyPr wrap="square" rtlCol="0">
            <a:spAutoFit/>
          </a:bodyPr>
          <a:lstStyle/>
          <a:p>
            <a:r>
              <a:rPr lang="en-US" dirty="0">
                <a:latin typeface="Courier New" panose="02070309020205020404" pitchFamily="49" charset="0"/>
                <a:cs typeface="Courier New" panose="02070309020205020404" pitchFamily="49" charset="0"/>
              </a:rPr>
              <a:t>24 class </a:t>
            </a:r>
            <a:r>
              <a:rPr lang="en-US" dirty="0" err="1">
                <a:latin typeface="Courier New" panose="02070309020205020404" pitchFamily="49" charset="0"/>
                <a:cs typeface="Courier New" panose="02070309020205020404" pitchFamily="49" charset="0"/>
              </a:rPr>
              <a:t>BgTask</a:t>
            </a:r>
            <a:r>
              <a:rPr lang="en-US" dirty="0">
                <a:latin typeface="Courier New" panose="02070309020205020404" pitchFamily="49" charset="0"/>
                <a:cs typeface="Courier New" panose="02070309020205020404" pitchFamily="49" charset="0"/>
              </a:rPr>
              <a:t> {</a:t>
            </a:r>
          </a:p>
          <a:p>
            <a:r>
              <a:rPr lang="en-US" dirty="0">
                <a:latin typeface="Courier New" panose="02070309020205020404" pitchFamily="49" charset="0"/>
                <a:cs typeface="Courier New" panose="02070309020205020404" pitchFamily="49" charset="0"/>
              </a:rPr>
              <a:t>27   void run() {</a:t>
            </a:r>
          </a:p>
          <a:p>
            <a:r>
              <a:rPr lang="en-US" dirty="0">
                <a:latin typeface="Courier New" panose="02070309020205020404" pitchFamily="49" charset="0"/>
                <a:cs typeface="Courier New" panose="02070309020205020404" pitchFamily="49" charset="0"/>
              </a:rPr>
              <a:t>28     </a:t>
            </a:r>
            <a:r>
              <a:rPr lang="en-US" dirty="0" err="1">
                <a:latin typeface="Courier New" panose="02070309020205020404" pitchFamily="49" charset="0"/>
                <a:cs typeface="Courier New" panose="02070309020205020404" pitchFamily="49" charset="0"/>
              </a:rPr>
              <a:t>ck.</a:t>
            </a:r>
            <a:r>
              <a:rPr lang="en-US" b="1" dirty="0" err="1">
                <a:solidFill>
                  <a:srgbClr val="2A00FF"/>
                </a:solidFill>
                <a:latin typeface="Courier New" panose="02070309020205020404" pitchFamily="49" charset="0"/>
                <a:cs typeface="Courier New" panose="02070309020205020404" pitchFamily="49" charset="0"/>
              </a:rPr>
              <a:t>data</a:t>
            </a:r>
            <a:r>
              <a:rPr lang="en-US"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getInputData</a:t>
            </a:r>
            <a:r>
              <a:rPr lang="en-US"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29   }</a:t>
            </a:r>
          </a:p>
          <a:p>
            <a:r>
              <a:rPr lang="en-US" dirty="0">
                <a:latin typeface="Courier New" panose="02070309020205020404" pitchFamily="49" charset="0"/>
                <a:cs typeface="Courier New" panose="02070309020205020404" pitchFamily="49" charset="0"/>
              </a:rPr>
              <a:t>30 }</a:t>
            </a:r>
          </a:p>
        </p:txBody>
      </p:sp>
      <p:sp>
        <p:nvSpPr>
          <p:cNvPr id="57" name="Rectangle 56">
            <a:extLst>
              <a:ext uri="{FF2B5EF4-FFF2-40B4-BE49-F238E27FC236}">
                <a16:creationId xmlns:a16="http://schemas.microsoft.com/office/drawing/2014/main" id="{06438EED-2949-4568-8510-761F7F165C53}"/>
              </a:ext>
            </a:extLst>
          </p:cNvPr>
          <p:cNvSpPr/>
          <p:nvPr/>
        </p:nvSpPr>
        <p:spPr>
          <a:xfrm>
            <a:off x="3442607" y="1916611"/>
            <a:ext cx="5306786" cy="2761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DF2ECB11-D4C1-4951-BB14-2990314567BE}"/>
                  </a:ext>
                </a:extLst>
              </p:cNvPr>
              <p:cNvSpPr txBox="1"/>
              <p:nvPr/>
            </p:nvSpPr>
            <p:spPr>
              <a:xfrm>
                <a:off x="1288904" y="327661"/>
                <a:ext cx="5207374" cy="646331"/>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14:m>
                  <m:oMath xmlns:m="http://schemas.openxmlformats.org/officeDocument/2006/math">
                    <m:r>
                      <m:rPr>
                        <m:sty m:val="p"/>
                      </m:rPr>
                      <a:rPr lang="el-GR" i="1">
                        <a:latin typeface="Cambria Math" panose="02040503050406030204" pitchFamily="18" charset="0"/>
                      </a:rPr>
                      <m:t>ε</m:t>
                    </m:r>
                    <m:r>
                      <a:rPr lang="en-US">
                        <a:latin typeface="Cambria Math" panose="02040503050406030204" pitchFamily="18" charset="0"/>
                      </a:rPr>
                      <m:t>2</m:t>
                    </m:r>
                  </m:oMath>
                </a14:m>
                <a:r>
                  <a:rPr lang="en-US" dirty="0"/>
                  <a:t> : calling context of run() associated with class B</a:t>
                </a:r>
              </a:p>
              <a:p>
                <a:pPr marL="285750" indent="-285750">
                  <a:buFont typeface="Arial" panose="020B0604020202020204" pitchFamily="34" charset="0"/>
                  <a:buChar char="•"/>
                </a:pPr>
                <a14:m>
                  <m:oMath xmlns:m="http://schemas.openxmlformats.org/officeDocument/2006/math">
                    <m:r>
                      <m:rPr>
                        <m:sty m:val="p"/>
                      </m:rPr>
                      <a:rPr lang="el-GR" i="1">
                        <a:latin typeface="Cambria Math" panose="02040503050406030204" pitchFamily="18" charset="0"/>
                      </a:rPr>
                      <m:t>ε</m:t>
                    </m:r>
                    <m:r>
                      <a:rPr lang="en-US">
                        <a:latin typeface="Cambria Math" panose="02040503050406030204" pitchFamily="18" charset="0"/>
                      </a:rPr>
                      <m:t>3</m:t>
                    </m:r>
                  </m:oMath>
                </a14:m>
                <a:r>
                  <a:rPr lang="en-US" dirty="0"/>
                  <a:t> : calling context of run() associated with class C</a:t>
                </a:r>
              </a:p>
            </p:txBody>
          </p:sp>
        </mc:Choice>
        <mc:Fallback xmlns="">
          <p:sp>
            <p:nvSpPr>
              <p:cNvPr id="58" name="TextBox 57">
                <a:extLst>
                  <a:ext uri="{FF2B5EF4-FFF2-40B4-BE49-F238E27FC236}">
                    <a16:creationId xmlns:a16="http://schemas.microsoft.com/office/drawing/2014/main" id="{DF2ECB11-D4C1-4951-BB14-2990314567BE}"/>
                  </a:ext>
                </a:extLst>
              </p:cNvPr>
              <p:cNvSpPr txBox="1">
                <a:spLocks noRot="1" noChangeAspect="1" noMove="1" noResize="1" noEditPoints="1" noAdjustHandles="1" noChangeArrowheads="1" noChangeShapeType="1" noTextEdit="1"/>
              </p:cNvSpPr>
              <p:nvPr/>
            </p:nvSpPr>
            <p:spPr>
              <a:xfrm>
                <a:off x="1288904" y="327661"/>
                <a:ext cx="5207374" cy="646331"/>
              </a:xfrm>
              <a:prstGeom prst="rect">
                <a:avLst/>
              </a:prstGeom>
              <a:blipFill>
                <a:blip r:embed="rId3"/>
                <a:stretch>
                  <a:fillRect l="-583" t="-4630" b="-12963"/>
                </a:stretch>
              </a:blipFill>
              <a:ln>
                <a:solidFill>
                  <a:schemeClr val="tx1"/>
                </a:solidFill>
              </a:ln>
            </p:spPr>
            <p:txBody>
              <a:bodyPr/>
              <a:lstStyle/>
              <a:p>
                <a:r>
                  <a:rPr lang="en-US">
                    <a:noFill/>
                  </a:rPr>
                  <a:t> </a:t>
                </a:r>
              </a:p>
            </p:txBody>
          </p:sp>
        </mc:Fallback>
      </mc:AlternateContent>
      <p:grpSp>
        <p:nvGrpSpPr>
          <p:cNvPr id="59" name="Group 58">
            <a:extLst>
              <a:ext uri="{FF2B5EF4-FFF2-40B4-BE49-F238E27FC236}">
                <a16:creationId xmlns:a16="http://schemas.microsoft.com/office/drawing/2014/main" id="{DD885018-B88A-4EE8-98E5-B27838A67D20}"/>
              </a:ext>
            </a:extLst>
          </p:cNvPr>
          <p:cNvGrpSpPr/>
          <p:nvPr/>
        </p:nvGrpSpPr>
        <p:grpSpPr>
          <a:xfrm>
            <a:off x="2006754" y="5569590"/>
            <a:ext cx="3771675" cy="374365"/>
            <a:chOff x="5415164" y="5146532"/>
            <a:chExt cx="3771675" cy="374365"/>
          </a:xfrm>
        </p:grpSpPr>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A43A9237-2F59-46B7-95B0-685D90A5BFB2}"/>
                    </a:ext>
                  </a:extLst>
                </p:cNvPr>
                <p:cNvSpPr txBox="1"/>
                <p:nvPr/>
              </p:nvSpPr>
              <p:spPr>
                <a:xfrm>
                  <a:off x="5415164" y="5146532"/>
                  <a:ext cx="1475532" cy="369332"/>
                </a:xfrm>
                <a:prstGeom prst="rect">
                  <a:avLst/>
                </a:prstGeom>
                <a:noFill/>
              </p:spPr>
              <p:txBody>
                <a:bodyPr wrap="none" rtlCol="0">
                  <a:spAutoFit/>
                </a:bodyPr>
                <a:lstStyle/>
                <a:p>
                  <a:r>
                    <a:rPr lang="en-US" b="1" dirty="0"/>
                    <a:t>{</a:t>
                  </a:r>
                  <a:r>
                    <a:rPr lang="en-US" b="1" dirty="0">
                      <a:solidFill>
                        <a:srgbClr val="FF0000"/>
                      </a:solidFill>
                    </a:rPr>
                    <a:t>data</a:t>
                  </a:r>
                  <a:r>
                    <a:rPr lang="en-US" b="1" dirty="0"/>
                    <a:t>, </a:t>
                  </a:r>
                  <a:r>
                    <a:rPr lang="en-US" b="1" dirty="0">
                      <a:solidFill>
                        <a:srgbClr val="FF0000"/>
                      </a:solidFill>
                    </a:rPr>
                    <a:t>L28</a:t>
                  </a:r>
                  <a:r>
                    <a:rPr lang="en-US" b="1" dirty="0"/>
                    <a:t>}</a:t>
                  </a:r>
                  <a14:m>
                    <m:oMath xmlns:m="http://schemas.openxmlformats.org/officeDocument/2006/math">
                      <m:r>
                        <m:rPr>
                          <m:sty m:val="p"/>
                        </m:rPr>
                        <a:rPr lang="el-GR" i="1" baseline="-25000">
                          <a:latin typeface="Cambria Math" panose="02040503050406030204" pitchFamily="18" charset="0"/>
                        </a:rPr>
                        <m:t>ε</m:t>
                      </m:r>
                      <m:r>
                        <a:rPr lang="en-US" baseline="-25000">
                          <a:latin typeface="Cambria Math" panose="02040503050406030204" pitchFamily="18" charset="0"/>
                        </a:rPr>
                        <m:t>2</m:t>
                      </m:r>
                    </m:oMath>
                  </a14:m>
                  <a:r>
                    <a:rPr lang="en-US" dirty="0"/>
                    <a:t>  </a:t>
                  </a:r>
                </a:p>
              </p:txBody>
            </p:sp>
          </mc:Choice>
          <mc:Fallback xmlns="">
            <p:sp>
              <p:nvSpPr>
                <p:cNvPr id="60" name="TextBox 59">
                  <a:extLst>
                    <a:ext uri="{FF2B5EF4-FFF2-40B4-BE49-F238E27FC236}">
                      <a16:creationId xmlns:a16="http://schemas.microsoft.com/office/drawing/2014/main" id="{A43A9237-2F59-46B7-95B0-685D90A5BFB2}"/>
                    </a:ext>
                  </a:extLst>
                </p:cNvPr>
                <p:cNvSpPr txBox="1">
                  <a:spLocks noRot="1" noChangeAspect="1" noMove="1" noResize="1" noEditPoints="1" noAdjustHandles="1" noChangeArrowheads="1" noChangeShapeType="1" noTextEdit="1"/>
                </p:cNvSpPr>
                <p:nvPr/>
              </p:nvSpPr>
              <p:spPr>
                <a:xfrm>
                  <a:off x="5415164" y="5146532"/>
                  <a:ext cx="1475532" cy="369332"/>
                </a:xfrm>
                <a:prstGeom prst="rect">
                  <a:avLst/>
                </a:prstGeom>
                <a:blipFill>
                  <a:blip r:embed="rId4"/>
                  <a:stretch>
                    <a:fillRect l="-3306" t="-10000" b="-26667"/>
                  </a:stretch>
                </a:blipFill>
              </p:spPr>
              <p:txBody>
                <a:bodyPr/>
                <a:lstStyle/>
                <a:p>
                  <a:r>
                    <a:rPr lang="en-US">
                      <a:noFill/>
                    </a:rPr>
                    <a:t> </a:t>
                  </a:r>
                </a:p>
              </p:txBody>
            </p:sp>
          </mc:Fallback>
        </mc:AlternateContent>
        <p:sp>
          <p:nvSpPr>
            <p:cNvPr id="61" name="TextBox 60">
              <a:extLst>
                <a:ext uri="{FF2B5EF4-FFF2-40B4-BE49-F238E27FC236}">
                  <a16:creationId xmlns:a16="http://schemas.microsoft.com/office/drawing/2014/main" id="{50DE517D-E264-4C27-915E-DCD6BD075D04}"/>
                </a:ext>
              </a:extLst>
            </p:cNvPr>
            <p:cNvSpPr txBox="1"/>
            <p:nvPr/>
          </p:nvSpPr>
          <p:spPr>
            <a:xfrm>
              <a:off x="7353837" y="5151565"/>
              <a:ext cx="1833002" cy="369332"/>
            </a:xfrm>
            <a:prstGeom prst="rect">
              <a:avLst/>
            </a:prstGeom>
            <a:noFill/>
          </p:spPr>
          <p:txBody>
            <a:bodyPr wrap="none" rtlCol="0">
              <a:spAutoFit/>
            </a:bodyPr>
            <a:lstStyle/>
            <a:p>
              <a:r>
                <a:rPr lang="en-US" b="1" dirty="0" err="1"/>
                <a:t>InputUIData</a:t>
              </a:r>
              <a:r>
                <a:rPr lang="en-US" b="1" dirty="0"/>
                <a:t>(L28)</a:t>
              </a:r>
            </a:p>
          </p:txBody>
        </p:sp>
        <p:cxnSp>
          <p:nvCxnSpPr>
            <p:cNvPr id="62" name="Straight Arrow Connector 61">
              <a:extLst>
                <a:ext uri="{FF2B5EF4-FFF2-40B4-BE49-F238E27FC236}">
                  <a16:creationId xmlns:a16="http://schemas.microsoft.com/office/drawing/2014/main" id="{F33F46B8-9304-4C6A-9FE1-598AA5DAA968}"/>
                </a:ext>
              </a:extLst>
            </p:cNvPr>
            <p:cNvCxnSpPr>
              <a:cxnSpLocks/>
              <a:stCxn id="60" idx="3"/>
              <a:endCxn id="61" idx="1"/>
            </p:cNvCxnSpPr>
            <p:nvPr/>
          </p:nvCxnSpPr>
          <p:spPr>
            <a:xfrm>
              <a:off x="6890696" y="5331198"/>
              <a:ext cx="463141" cy="503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5F148D67-90FD-4C7A-B025-2242D2DD8CE8}"/>
              </a:ext>
            </a:extLst>
          </p:cNvPr>
          <p:cNvGrpSpPr/>
          <p:nvPr/>
        </p:nvGrpSpPr>
        <p:grpSpPr>
          <a:xfrm>
            <a:off x="6497884" y="5588606"/>
            <a:ext cx="3771675" cy="374365"/>
            <a:chOff x="5415164" y="5146532"/>
            <a:chExt cx="3771675" cy="374365"/>
          </a:xfrm>
        </p:grpSpPr>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47BEBFC9-19EF-4D02-B8AF-4450C9EE19BC}"/>
                    </a:ext>
                  </a:extLst>
                </p:cNvPr>
                <p:cNvSpPr txBox="1"/>
                <p:nvPr/>
              </p:nvSpPr>
              <p:spPr>
                <a:xfrm>
                  <a:off x="5415164" y="5146532"/>
                  <a:ext cx="1475532" cy="369332"/>
                </a:xfrm>
                <a:prstGeom prst="rect">
                  <a:avLst/>
                </a:prstGeom>
                <a:noFill/>
              </p:spPr>
              <p:txBody>
                <a:bodyPr wrap="none" rtlCol="0">
                  <a:spAutoFit/>
                </a:bodyPr>
                <a:lstStyle/>
                <a:p>
                  <a:r>
                    <a:rPr lang="en-US" b="1" dirty="0"/>
                    <a:t>{</a:t>
                  </a:r>
                  <a:r>
                    <a:rPr lang="en-US" b="1" dirty="0">
                      <a:solidFill>
                        <a:srgbClr val="FF0000"/>
                      </a:solidFill>
                    </a:rPr>
                    <a:t>data</a:t>
                  </a:r>
                  <a:r>
                    <a:rPr lang="en-US" b="1" dirty="0"/>
                    <a:t>, </a:t>
                  </a:r>
                  <a:r>
                    <a:rPr lang="en-US" b="1" dirty="0">
                      <a:solidFill>
                        <a:srgbClr val="FF0000"/>
                      </a:solidFill>
                    </a:rPr>
                    <a:t>L28</a:t>
                  </a:r>
                  <a:r>
                    <a:rPr lang="en-US" b="1" dirty="0"/>
                    <a:t>}</a:t>
                  </a:r>
                  <a14:m>
                    <m:oMath xmlns:m="http://schemas.openxmlformats.org/officeDocument/2006/math">
                      <m:r>
                        <m:rPr>
                          <m:sty m:val="p"/>
                        </m:rPr>
                        <a:rPr lang="el-GR" i="1" baseline="-25000">
                          <a:latin typeface="Cambria Math" panose="02040503050406030204" pitchFamily="18" charset="0"/>
                        </a:rPr>
                        <m:t>ε</m:t>
                      </m:r>
                      <m:r>
                        <a:rPr lang="en-US" baseline="-25000">
                          <a:latin typeface="Cambria Math" panose="02040503050406030204" pitchFamily="18" charset="0"/>
                        </a:rPr>
                        <m:t>3</m:t>
                      </m:r>
                    </m:oMath>
                  </a14:m>
                  <a:r>
                    <a:rPr lang="en-US" dirty="0"/>
                    <a:t>  </a:t>
                  </a:r>
                </a:p>
              </p:txBody>
            </p:sp>
          </mc:Choice>
          <mc:Fallback xmlns="">
            <p:sp>
              <p:nvSpPr>
                <p:cNvPr id="64" name="TextBox 63">
                  <a:extLst>
                    <a:ext uri="{FF2B5EF4-FFF2-40B4-BE49-F238E27FC236}">
                      <a16:creationId xmlns:a16="http://schemas.microsoft.com/office/drawing/2014/main" id="{47BEBFC9-19EF-4D02-B8AF-4450C9EE19BC}"/>
                    </a:ext>
                  </a:extLst>
                </p:cNvPr>
                <p:cNvSpPr txBox="1">
                  <a:spLocks noRot="1" noChangeAspect="1" noMove="1" noResize="1" noEditPoints="1" noAdjustHandles="1" noChangeArrowheads="1" noChangeShapeType="1" noTextEdit="1"/>
                </p:cNvSpPr>
                <p:nvPr/>
              </p:nvSpPr>
              <p:spPr>
                <a:xfrm>
                  <a:off x="5415164" y="5146532"/>
                  <a:ext cx="1475532" cy="369332"/>
                </a:xfrm>
                <a:prstGeom prst="rect">
                  <a:avLst/>
                </a:prstGeom>
                <a:blipFill>
                  <a:blip r:embed="rId5"/>
                  <a:stretch>
                    <a:fillRect l="-3719" t="-10000" b="-26667"/>
                  </a:stretch>
                </a:blipFill>
              </p:spPr>
              <p:txBody>
                <a:bodyPr/>
                <a:lstStyle/>
                <a:p>
                  <a:r>
                    <a:rPr lang="en-US">
                      <a:noFill/>
                    </a:rPr>
                    <a:t> </a:t>
                  </a:r>
                </a:p>
              </p:txBody>
            </p:sp>
          </mc:Fallback>
        </mc:AlternateContent>
        <p:sp>
          <p:nvSpPr>
            <p:cNvPr id="65" name="TextBox 64">
              <a:extLst>
                <a:ext uri="{FF2B5EF4-FFF2-40B4-BE49-F238E27FC236}">
                  <a16:creationId xmlns:a16="http://schemas.microsoft.com/office/drawing/2014/main" id="{86751D08-0DAC-40A8-98AD-CF0AE249A7AF}"/>
                </a:ext>
              </a:extLst>
            </p:cNvPr>
            <p:cNvSpPr txBox="1"/>
            <p:nvPr/>
          </p:nvSpPr>
          <p:spPr>
            <a:xfrm>
              <a:off x="7353837" y="5151565"/>
              <a:ext cx="1833002" cy="369332"/>
            </a:xfrm>
            <a:prstGeom prst="rect">
              <a:avLst/>
            </a:prstGeom>
            <a:noFill/>
          </p:spPr>
          <p:txBody>
            <a:bodyPr wrap="none" rtlCol="0">
              <a:spAutoFit/>
            </a:bodyPr>
            <a:lstStyle/>
            <a:p>
              <a:r>
                <a:rPr lang="en-US" b="1" dirty="0" err="1"/>
                <a:t>InputUIData</a:t>
              </a:r>
              <a:r>
                <a:rPr lang="en-US" b="1" dirty="0"/>
                <a:t>(L28)</a:t>
              </a:r>
            </a:p>
          </p:txBody>
        </p:sp>
        <p:cxnSp>
          <p:nvCxnSpPr>
            <p:cNvPr id="66" name="Straight Arrow Connector 65">
              <a:extLst>
                <a:ext uri="{FF2B5EF4-FFF2-40B4-BE49-F238E27FC236}">
                  <a16:creationId xmlns:a16="http://schemas.microsoft.com/office/drawing/2014/main" id="{5FFFB4DC-826C-4ACC-9EE5-390D717C3997}"/>
                </a:ext>
              </a:extLst>
            </p:cNvPr>
            <p:cNvCxnSpPr>
              <a:cxnSpLocks/>
              <a:stCxn id="64" idx="3"/>
              <a:endCxn id="65" idx="1"/>
            </p:cNvCxnSpPr>
            <p:nvPr/>
          </p:nvCxnSpPr>
          <p:spPr>
            <a:xfrm>
              <a:off x="6890696" y="5331198"/>
              <a:ext cx="463141" cy="503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
        <p:nvSpPr>
          <p:cNvPr id="67" name="Arrow: Down 66">
            <a:extLst>
              <a:ext uri="{FF2B5EF4-FFF2-40B4-BE49-F238E27FC236}">
                <a16:creationId xmlns:a16="http://schemas.microsoft.com/office/drawing/2014/main" id="{3CD741F3-21ED-4A90-9319-9248F9E29D93}"/>
              </a:ext>
            </a:extLst>
          </p:cNvPr>
          <p:cNvSpPr/>
          <p:nvPr/>
        </p:nvSpPr>
        <p:spPr>
          <a:xfrm>
            <a:off x="3586718" y="3270735"/>
            <a:ext cx="611746" cy="2298854"/>
          </a:xfrm>
          <a:prstGeom prst="downArrow">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Arrow: Down 67">
            <a:extLst>
              <a:ext uri="{FF2B5EF4-FFF2-40B4-BE49-F238E27FC236}">
                <a16:creationId xmlns:a16="http://schemas.microsoft.com/office/drawing/2014/main" id="{39B7274D-8AC2-45C3-9A4F-14547184C02E}"/>
              </a:ext>
            </a:extLst>
          </p:cNvPr>
          <p:cNvSpPr/>
          <p:nvPr/>
        </p:nvSpPr>
        <p:spPr>
          <a:xfrm>
            <a:off x="8077848" y="3265702"/>
            <a:ext cx="611746" cy="2298854"/>
          </a:xfrm>
          <a:prstGeom prst="downArrow">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E9D62F34-D31B-489A-A8CF-8FE225C7C8A3}"/>
              </a:ext>
            </a:extLst>
          </p:cNvPr>
          <p:cNvGrpSpPr/>
          <p:nvPr/>
        </p:nvGrpSpPr>
        <p:grpSpPr>
          <a:xfrm>
            <a:off x="2487655" y="2854901"/>
            <a:ext cx="2784225" cy="371872"/>
            <a:chOff x="5415164" y="1886296"/>
            <a:chExt cx="2784225" cy="371872"/>
          </a:xfrm>
        </p:grpSpPr>
        <p:sp>
          <p:nvSpPr>
            <p:cNvPr id="30" name="TextBox 29">
              <a:extLst>
                <a:ext uri="{FF2B5EF4-FFF2-40B4-BE49-F238E27FC236}">
                  <a16:creationId xmlns:a16="http://schemas.microsoft.com/office/drawing/2014/main" id="{D9081876-CA34-4E14-A264-F0D2A0065B40}"/>
                </a:ext>
              </a:extLst>
            </p:cNvPr>
            <p:cNvSpPr txBox="1"/>
            <p:nvPr/>
          </p:nvSpPr>
          <p:spPr>
            <a:xfrm>
              <a:off x="7353837" y="1888836"/>
              <a:ext cx="845552" cy="369332"/>
            </a:xfrm>
            <a:prstGeom prst="rect">
              <a:avLst/>
            </a:prstGeom>
            <a:noFill/>
          </p:spPr>
          <p:txBody>
            <a:bodyPr wrap="none" rtlCol="0">
              <a:spAutoFit/>
            </a:bodyPr>
            <a:lstStyle/>
            <a:p>
              <a:r>
                <a:rPr lang="en-US" b="1" dirty="0" err="1"/>
                <a:t>UIData</a:t>
              </a:r>
              <a:endParaRPr lang="en-US" b="1" dirty="0"/>
            </a:p>
          </p:txBody>
        </p:sp>
        <p:cxnSp>
          <p:nvCxnSpPr>
            <p:cNvPr id="31" name="Straight Arrow Connector 30">
              <a:extLst>
                <a:ext uri="{FF2B5EF4-FFF2-40B4-BE49-F238E27FC236}">
                  <a16:creationId xmlns:a16="http://schemas.microsoft.com/office/drawing/2014/main" id="{8B8ED109-1F07-4FAD-8FAC-9EC33F5D1430}"/>
                </a:ext>
              </a:extLst>
            </p:cNvPr>
            <p:cNvCxnSpPr>
              <a:cxnSpLocks/>
              <a:stCxn id="32" idx="3"/>
              <a:endCxn id="30" idx="1"/>
            </p:cNvCxnSpPr>
            <p:nvPr/>
          </p:nvCxnSpPr>
          <p:spPr>
            <a:xfrm>
              <a:off x="6286365" y="2070962"/>
              <a:ext cx="1067472" cy="254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F9F14C08-5BBD-48B7-957B-FC5AC38D3FB9}"/>
                    </a:ext>
                  </a:extLst>
                </p:cNvPr>
                <p:cNvSpPr txBox="1"/>
                <p:nvPr/>
              </p:nvSpPr>
              <p:spPr>
                <a:xfrm>
                  <a:off x="5415164" y="1886296"/>
                  <a:ext cx="871201" cy="369332"/>
                </a:xfrm>
                <a:prstGeom prst="rect">
                  <a:avLst/>
                </a:prstGeom>
                <a:noFill/>
              </p:spPr>
              <p:txBody>
                <a:bodyPr wrap="none" rtlCol="0">
                  <a:spAutoFit/>
                </a:bodyPr>
                <a:lstStyle/>
                <a:p>
                  <a:r>
                    <a:rPr lang="en-US" b="1" dirty="0"/>
                    <a:t>data</a:t>
                  </a:r>
                  <a14:m>
                    <m:oMath xmlns:m="http://schemas.openxmlformats.org/officeDocument/2006/math">
                      <m:r>
                        <m:rPr>
                          <m:sty m:val="p"/>
                        </m:rPr>
                        <a:rPr lang="el-GR" i="1" baseline="-25000">
                          <a:latin typeface="Cambria Math" panose="02040503050406030204" pitchFamily="18" charset="0"/>
                        </a:rPr>
                        <m:t>ε</m:t>
                      </m:r>
                      <m:r>
                        <a:rPr lang="en-US" baseline="-25000">
                          <a:latin typeface="Cambria Math" panose="02040503050406030204" pitchFamily="18" charset="0"/>
                        </a:rPr>
                        <m:t>2</m:t>
                      </m:r>
                    </m:oMath>
                  </a14:m>
                  <a:r>
                    <a:rPr lang="en-US" dirty="0"/>
                    <a:t>  </a:t>
                  </a:r>
                </a:p>
              </p:txBody>
            </p:sp>
          </mc:Choice>
          <mc:Fallback xmlns="">
            <p:sp>
              <p:nvSpPr>
                <p:cNvPr id="32" name="TextBox 31">
                  <a:extLst>
                    <a:ext uri="{FF2B5EF4-FFF2-40B4-BE49-F238E27FC236}">
                      <a16:creationId xmlns:a16="http://schemas.microsoft.com/office/drawing/2014/main" id="{F9F14C08-5BBD-48B7-957B-FC5AC38D3FB9}"/>
                    </a:ext>
                  </a:extLst>
                </p:cNvPr>
                <p:cNvSpPr txBox="1">
                  <a:spLocks noRot="1" noChangeAspect="1" noMove="1" noResize="1" noEditPoints="1" noAdjustHandles="1" noChangeArrowheads="1" noChangeShapeType="1" noTextEdit="1"/>
                </p:cNvSpPr>
                <p:nvPr/>
              </p:nvSpPr>
              <p:spPr>
                <a:xfrm>
                  <a:off x="5415164" y="1886296"/>
                  <a:ext cx="871201" cy="369332"/>
                </a:xfrm>
                <a:prstGeom prst="rect">
                  <a:avLst/>
                </a:prstGeom>
                <a:blipFill>
                  <a:blip r:embed="rId6"/>
                  <a:stretch>
                    <a:fillRect l="-5594" t="-8197" b="-24590"/>
                  </a:stretch>
                </a:blipFill>
              </p:spPr>
              <p:txBody>
                <a:bodyPr/>
                <a:lstStyle/>
                <a:p>
                  <a:r>
                    <a:rPr lang="en-US">
                      <a:noFill/>
                    </a:rPr>
                    <a:t> </a:t>
                  </a:r>
                </a:p>
              </p:txBody>
            </p:sp>
          </mc:Fallback>
        </mc:AlternateContent>
      </p:grpSp>
      <p:grpSp>
        <p:nvGrpSpPr>
          <p:cNvPr id="34" name="Group 33">
            <a:extLst>
              <a:ext uri="{FF2B5EF4-FFF2-40B4-BE49-F238E27FC236}">
                <a16:creationId xmlns:a16="http://schemas.microsoft.com/office/drawing/2014/main" id="{EEDA3701-88DC-415E-9086-D1DA8C382D5E}"/>
              </a:ext>
            </a:extLst>
          </p:cNvPr>
          <p:cNvGrpSpPr/>
          <p:nvPr/>
        </p:nvGrpSpPr>
        <p:grpSpPr>
          <a:xfrm>
            <a:off x="6991609" y="2860820"/>
            <a:ext cx="2784225" cy="371872"/>
            <a:chOff x="5415164" y="1886296"/>
            <a:chExt cx="2784225" cy="371872"/>
          </a:xfrm>
        </p:grpSpPr>
        <p:sp>
          <p:nvSpPr>
            <p:cNvPr id="35" name="TextBox 34">
              <a:extLst>
                <a:ext uri="{FF2B5EF4-FFF2-40B4-BE49-F238E27FC236}">
                  <a16:creationId xmlns:a16="http://schemas.microsoft.com/office/drawing/2014/main" id="{A60F6ECC-DCFF-471B-93BD-57132FDFAB32}"/>
                </a:ext>
              </a:extLst>
            </p:cNvPr>
            <p:cNvSpPr txBox="1"/>
            <p:nvPr/>
          </p:nvSpPr>
          <p:spPr>
            <a:xfrm>
              <a:off x="7353837" y="1888836"/>
              <a:ext cx="845552" cy="369332"/>
            </a:xfrm>
            <a:prstGeom prst="rect">
              <a:avLst/>
            </a:prstGeom>
            <a:noFill/>
          </p:spPr>
          <p:txBody>
            <a:bodyPr wrap="none" rtlCol="0">
              <a:spAutoFit/>
            </a:bodyPr>
            <a:lstStyle/>
            <a:p>
              <a:r>
                <a:rPr lang="en-US" b="1" dirty="0" err="1"/>
                <a:t>UIData</a:t>
              </a:r>
              <a:endParaRPr lang="en-US" b="1" dirty="0"/>
            </a:p>
          </p:txBody>
        </p:sp>
        <p:cxnSp>
          <p:nvCxnSpPr>
            <p:cNvPr id="36" name="Straight Arrow Connector 35">
              <a:extLst>
                <a:ext uri="{FF2B5EF4-FFF2-40B4-BE49-F238E27FC236}">
                  <a16:creationId xmlns:a16="http://schemas.microsoft.com/office/drawing/2014/main" id="{C00EC221-6BD9-4E9C-9C89-0E1F0AFDDAFF}"/>
                </a:ext>
              </a:extLst>
            </p:cNvPr>
            <p:cNvCxnSpPr>
              <a:cxnSpLocks/>
              <a:stCxn id="39" idx="3"/>
              <a:endCxn id="35" idx="1"/>
            </p:cNvCxnSpPr>
            <p:nvPr/>
          </p:nvCxnSpPr>
          <p:spPr>
            <a:xfrm>
              <a:off x="6286365" y="2070962"/>
              <a:ext cx="1067472" cy="254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C43023CC-BCB8-4664-BBA1-DCE1B54731A3}"/>
                    </a:ext>
                  </a:extLst>
                </p:cNvPr>
                <p:cNvSpPr txBox="1"/>
                <p:nvPr/>
              </p:nvSpPr>
              <p:spPr>
                <a:xfrm>
                  <a:off x="5415164" y="1886296"/>
                  <a:ext cx="871201" cy="369332"/>
                </a:xfrm>
                <a:prstGeom prst="rect">
                  <a:avLst/>
                </a:prstGeom>
                <a:noFill/>
              </p:spPr>
              <p:txBody>
                <a:bodyPr wrap="none" rtlCol="0">
                  <a:spAutoFit/>
                </a:bodyPr>
                <a:lstStyle/>
                <a:p>
                  <a:r>
                    <a:rPr lang="en-US" b="1" dirty="0"/>
                    <a:t>data</a:t>
                  </a:r>
                  <a14:m>
                    <m:oMath xmlns:m="http://schemas.openxmlformats.org/officeDocument/2006/math">
                      <m:r>
                        <m:rPr>
                          <m:sty m:val="p"/>
                        </m:rPr>
                        <a:rPr lang="el-GR" i="1" baseline="-25000">
                          <a:latin typeface="Cambria Math" panose="02040503050406030204" pitchFamily="18" charset="0"/>
                        </a:rPr>
                        <m:t>ε</m:t>
                      </m:r>
                      <m:r>
                        <a:rPr lang="en-US" baseline="-25000">
                          <a:latin typeface="Cambria Math" panose="02040503050406030204" pitchFamily="18" charset="0"/>
                        </a:rPr>
                        <m:t>3</m:t>
                      </m:r>
                    </m:oMath>
                  </a14:m>
                  <a:r>
                    <a:rPr lang="en-US" dirty="0"/>
                    <a:t>  </a:t>
                  </a:r>
                </a:p>
              </p:txBody>
            </p:sp>
          </mc:Choice>
          <mc:Fallback xmlns="">
            <p:sp>
              <p:nvSpPr>
                <p:cNvPr id="39" name="TextBox 38">
                  <a:extLst>
                    <a:ext uri="{FF2B5EF4-FFF2-40B4-BE49-F238E27FC236}">
                      <a16:creationId xmlns:a16="http://schemas.microsoft.com/office/drawing/2014/main" id="{C43023CC-BCB8-4664-BBA1-DCE1B54731A3}"/>
                    </a:ext>
                  </a:extLst>
                </p:cNvPr>
                <p:cNvSpPr txBox="1">
                  <a:spLocks noRot="1" noChangeAspect="1" noMove="1" noResize="1" noEditPoints="1" noAdjustHandles="1" noChangeArrowheads="1" noChangeShapeType="1" noTextEdit="1"/>
                </p:cNvSpPr>
                <p:nvPr/>
              </p:nvSpPr>
              <p:spPr>
                <a:xfrm>
                  <a:off x="5415164" y="1886296"/>
                  <a:ext cx="871201" cy="369332"/>
                </a:xfrm>
                <a:prstGeom prst="rect">
                  <a:avLst/>
                </a:prstGeom>
                <a:blipFill>
                  <a:blip r:embed="rId7"/>
                  <a:stretch>
                    <a:fillRect l="-6294" t="-8197" b="-24590"/>
                  </a:stretch>
                </a:blipFill>
              </p:spPr>
              <p:txBody>
                <a:bodyPr/>
                <a:lstStyle/>
                <a:p>
                  <a:r>
                    <a:rPr lang="en-US">
                      <a:noFill/>
                    </a:rPr>
                    <a:t> </a:t>
                  </a:r>
                </a:p>
              </p:txBody>
            </p:sp>
          </mc:Fallback>
        </mc:AlternateContent>
      </p:grpSp>
    </p:spTree>
    <p:extLst>
      <p:ext uri="{BB962C8B-B14F-4D97-AF65-F5344CB8AC3E}">
        <p14:creationId xmlns:p14="http://schemas.microsoft.com/office/powerpoint/2010/main" val="1426167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up)">
                                      <p:cBhvr>
                                        <p:cTn id="7" dur="750"/>
                                        <p:tgtEl>
                                          <p:spTgt spid="67"/>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up)">
                                      <p:cBhvr>
                                        <p:cTn id="11" dur="500"/>
                                        <p:tgtEl>
                                          <p:spTgt spid="59"/>
                                        </p:tgtEl>
                                      </p:cBhvr>
                                    </p:animEffect>
                                  </p:childTnLst>
                                </p:cTn>
                              </p:par>
                            </p:childTnLst>
                          </p:cTn>
                        </p:par>
                        <p:par>
                          <p:cTn id="12" fill="hold">
                            <p:stCondLst>
                              <p:cond delay="1250"/>
                            </p:stCondLst>
                            <p:childTnLst>
                              <p:par>
                                <p:cTn id="13" presetID="22" presetClass="entr" presetSubtype="1" fill="hold" grpId="0" nodeType="afterEffect">
                                  <p:stCondLst>
                                    <p:cond delay="0"/>
                                  </p:stCondLst>
                                  <p:childTnLst>
                                    <p:set>
                                      <p:cBhvr>
                                        <p:cTn id="14" dur="1" fill="hold">
                                          <p:stCondLst>
                                            <p:cond delay="0"/>
                                          </p:stCondLst>
                                        </p:cTn>
                                        <p:tgtEl>
                                          <p:spTgt spid="68"/>
                                        </p:tgtEl>
                                        <p:attrNameLst>
                                          <p:attrName>style.visibility</p:attrName>
                                        </p:attrNameLst>
                                      </p:cBhvr>
                                      <p:to>
                                        <p:strVal val="visible"/>
                                      </p:to>
                                    </p:set>
                                    <p:animEffect transition="in" filter="wipe(up)">
                                      <p:cBhvr>
                                        <p:cTn id="15" dur="750"/>
                                        <p:tgtEl>
                                          <p:spTgt spid="68"/>
                                        </p:tgtEl>
                                      </p:cBhvr>
                                    </p:animEffect>
                                  </p:childTnLst>
                                </p:cTn>
                              </p:par>
                            </p:childTnLst>
                          </p:cTn>
                        </p:par>
                        <p:par>
                          <p:cTn id="16" fill="hold">
                            <p:stCondLst>
                              <p:cond delay="2000"/>
                            </p:stCondLst>
                            <p:childTnLst>
                              <p:par>
                                <p:cTn id="17" presetID="22" presetClass="entr" presetSubtype="1" fill="hold" nodeType="afterEffect">
                                  <p:stCondLst>
                                    <p:cond delay="0"/>
                                  </p:stCondLst>
                                  <p:childTnLst>
                                    <p:set>
                                      <p:cBhvr>
                                        <p:cTn id="18" dur="1" fill="hold">
                                          <p:stCondLst>
                                            <p:cond delay="0"/>
                                          </p:stCondLst>
                                        </p:cTn>
                                        <p:tgtEl>
                                          <p:spTgt spid="63"/>
                                        </p:tgtEl>
                                        <p:attrNameLst>
                                          <p:attrName>style.visibility</p:attrName>
                                        </p:attrNameLst>
                                      </p:cBhvr>
                                      <p:to>
                                        <p:strVal val="visible"/>
                                      </p:to>
                                    </p:set>
                                    <p:animEffect transition="in" filter="wipe(up)">
                                      <p:cBhvr>
                                        <p:cTn id="19"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ontent Placeholder 2">
            <a:extLst>
              <a:ext uri="{FF2B5EF4-FFF2-40B4-BE49-F238E27FC236}">
                <a16:creationId xmlns:a16="http://schemas.microsoft.com/office/drawing/2014/main" id="{8C5CE1AB-FB86-4840-AFD0-A87465B3BA91}"/>
              </a:ext>
            </a:extLst>
          </p:cNvPr>
          <p:cNvSpPr>
            <a:spLocks noGrp="1"/>
          </p:cNvSpPr>
          <p:nvPr>
            <p:ph idx="1"/>
          </p:nvPr>
        </p:nvSpPr>
        <p:spPr>
          <a:xfrm>
            <a:off x="2095500" y="570198"/>
            <a:ext cx="7886700" cy="492339"/>
          </a:xfrm>
        </p:spPr>
        <p:txBody>
          <a:bodyPr/>
          <a:lstStyle/>
          <a:p>
            <a:r>
              <a:rPr lang="en-US" dirty="0"/>
              <a:t>Rules for forward data tracking are omitted.</a:t>
            </a:r>
            <a:endParaRPr lang="en-US" b="1" dirty="0"/>
          </a:p>
          <a:p>
            <a:pPr lvl="1"/>
            <a:endParaRPr lang="en-US" b="1" dirty="0"/>
          </a:p>
        </p:txBody>
      </p:sp>
      <p:sp>
        <p:nvSpPr>
          <p:cNvPr id="4" name="Date Placeholder 3">
            <a:extLst>
              <a:ext uri="{FF2B5EF4-FFF2-40B4-BE49-F238E27FC236}">
                <a16:creationId xmlns:a16="http://schemas.microsoft.com/office/drawing/2014/main" id="{165151EF-D4C6-4DC2-8D2A-F521C9316B46}"/>
              </a:ext>
            </a:extLst>
          </p:cNvPr>
          <p:cNvSpPr>
            <a:spLocks noGrp="1"/>
          </p:cNvSpPr>
          <p:nvPr>
            <p:ph type="dt" sz="half" idx="10"/>
          </p:nvPr>
        </p:nvSpPr>
        <p:spPr/>
        <p:txBody>
          <a:bodyPr/>
          <a:lstStyle/>
          <a:p>
            <a:r>
              <a:rPr lang="en-US"/>
              <a:t>10/31/17</a:t>
            </a:r>
          </a:p>
        </p:txBody>
      </p:sp>
      <p:sp>
        <p:nvSpPr>
          <p:cNvPr id="5" name="Footer Placeholder 4">
            <a:extLst>
              <a:ext uri="{FF2B5EF4-FFF2-40B4-BE49-F238E27FC236}">
                <a16:creationId xmlns:a16="http://schemas.microsoft.com/office/drawing/2014/main" id="{075BA53E-F433-4FEB-8693-64265408F342}"/>
              </a:ext>
            </a:extLst>
          </p:cNvPr>
          <p:cNvSpPr>
            <a:spLocks noGrp="1"/>
          </p:cNvSpPr>
          <p:nvPr>
            <p:ph type="ftr" sz="quarter" idx="11"/>
          </p:nvPr>
        </p:nvSpPr>
        <p:spPr/>
        <p:txBody>
          <a:bodyPr/>
          <a:lstStyle/>
          <a:p>
            <a:r>
              <a:rPr lang="en-US"/>
              <a:t>ASE 2017</a:t>
            </a:r>
          </a:p>
        </p:txBody>
      </p:sp>
      <p:sp>
        <p:nvSpPr>
          <p:cNvPr id="6" name="Slide Number Placeholder 5">
            <a:extLst>
              <a:ext uri="{FF2B5EF4-FFF2-40B4-BE49-F238E27FC236}">
                <a16:creationId xmlns:a16="http://schemas.microsoft.com/office/drawing/2014/main" id="{90A5CD7D-F898-4F8E-8FA7-C6023DEBAA9B}"/>
              </a:ext>
            </a:extLst>
          </p:cNvPr>
          <p:cNvSpPr>
            <a:spLocks noGrp="1"/>
          </p:cNvSpPr>
          <p:nvPr>
            <p:ph type="sldNum" sz="quarter" idx="12"/>
          </p:nvPr>
        </p:nvSpPr>
        <p:spPr/>
        <p:txBody>
          <a:bodyPr/>
          <a:lstStyle/>
          <a:p>
            <a:fld id="{906745D7-5DCD-445B-BDED-754FAF3E7806}" type="slidenum">
              <a:rPr lang="en-US" smtClean="0"/>
              <a:t>23</a:t>
            </a:fld>
            <a:endParaRPr lang="en-US"/>
          </a:p>
        </p:txBody>
      </p:sp>
      <p:sp>
        <p:nvSpPr>
          <p:cNvPr id="7" name="TextBox 6">
            <a:extLst>
              <a:ext uri="{FF2B5EF4-FFF2-40B4-BE49-F238E27FC236}">
                <a16:creationId xmlns:a16="http://schemas.microsoft.com/office/drawing/2014/main" id="{F9ECFF72-83A4-4023-93E5-2572E4BBC6A3}"/>
              </a:ext>
            </a:extLst>
          </p:cNvPr>
          <p:cNvSpPr txBox="1"/>
          <p:nvPr/>
        </p:nvSpPr>
        <p:spPr>
          <a:xfrm>
            <a:off x="2152650" y="3614454"/>
            <a:ext cx="4457700" cy="1754326"/>
          </a:xfrm>
          <a:prstGeom prst="rect">
            <a:avLst/>
          </a:prstGeom>
          <a:noFill/>
          <a:ln>
            <a:solidFill>
              <a:schemeClr val="tx1"/>
            </a:solidFill>
            <a:prstDash val="dash"/>
          </a:ln>
        </p:spPr>
        <p:txBody>
          <a:bodyPr wrap="square" rtlCol="0">
            <a:spAutoFit/>
          </a:bodyPr>
          <a:lstStyle/>
          <a:p>
            <a:r>
              <a:rPr lang="en-US" dirty="0">
                <a:latin typeface="Courier New" panose="02070309020205020404" pitchFamily="49" charset="0"/>
                <a:cs typeface="Courier New" panose="02070309020205020404" pitchFamily="49" charset="0"/>
              </a:rPr>
              <a:t>01 class B extends A {</a:t>
            </a:r>
          </a:p>
          <a:p>
            <a:r>
              <a:rPr lang="en-US" dirty="0">
                <a:latin typeface="Courier New" panose="02070309020205020404" pitchFamily="49" charset="0"/>
                <a:cs typeface="Courier New" panose="02070309020205020404" pitchFamily="49" charset="0"/>
              </a:rPr>
              <a:t>06   b() {</a:t>
            </a:r>
          </a:p>
          <a:p>
            <a:r>
              <a:rPr lang="en-US" dirty="0">
                <a:latin typeface="Courier New" panose="02070309020205020404" pitchFamily="49" charset="0"/>
                <a:cs typeface="Courier New" panose="02070309020205020404" pitchFamily="49" charset="0"/>
              </a:rPr>
              <a:t>07     tv0 = </a:t>
            </a:r>
            <a:r>
              <a:rPr lang="en-US" dirty="0" err="1">
                <a:latin typeface="Courier New" panose="02070309020205020404" pitchFamily="49" charset="0"/>
                <a:cs typeface="Courier New" panose="02070309020205020404" pitchFamily="49" charset="0"/>
              </a:rPr>
              <a:t>findViewById</a:t>
            </a:r>
            <a:r>
              <a:rPr lang="en-US" dirty="0">
                <a:latin typeface="Courier New" panose="02070309020205020404" pitchFamily="49" charset="0"/>
                <a:cs typeface="Courier New" panose="02070309020205020404" pitchFamily="49" charset="0"/>
              </a:rPr>
              <a:t>(</a:t>
            </a:r>
            <a:r>
              <a:rPr lang="en-US" dirty="0">
                <a:solidFill>
                  <a:srgbClr val="00B0F0"/>
                </a:solidFill>
                <a:latin typeface="Courier New" panose="02070309020205020404" pitchFamily="49" charset="0"/>
                <a:cs typeface="Courier New" panose="02070309020205020404" pitchFamily="49" charset="0"/>
              </a:rPr>
              <a:t>id0</a:t>
            </a:r>
            <a:r>
              <a:rPr lang="en-US"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08     tv0.setText(</a:t>
            </a:r>
            <a:r>
              <a:rPr lang="en-US" b="1" dirty="0">
                <a:latin typeface="Courier New" panose="02070309020205020404" pitchFamily="49" charset="0"/>
                <a:cs typeface="Courier New" panose="02070309020205020404" pitchFamily="49" charset="0"/>
              </a:rPr>
              <a:t>data</a:t>
            </a:r>
            <a:r>
              <a:rPr lang="en-US"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09   }</a:t>
            </a:r>
          </a:p>
          <a:p>
            <a:r>
              <a:rPr lang="en-US" dirty="0">
                <a:latin typeface="Courier New" panose="02070309020205020404" pitchFamily="49" charset="0"/>
                <a:cs typeface="Courier New" panose="02070309020205020404" pitchFamily="49" charset="0"/>
              </a:rPr>
              <a:t>10 }</a:t>
            </a:r>
          </a:p>
        </p:txBody>
      </p:sp>
      <p:sp>
        <p:nvSpPr>
          <p:cNvPr id="38" name="TextBox 37">
            <a:extLst>
              <a:ext uri="{FF2B5EF4-FFF2-40B4-BE49-F238E27FC236}">
                <a16:creationId xmlns:a16="http://schemas.microsoft.com/office/drawing/2014/main" id="{F4020B4D-867E-4331-A962-F87D25C03075}"/>
              </a:ext>
            </a:extLst>
          </p:cNvPr>
          <p:cNvSpPr txBox="1"/>
          <p:nvPr/>
        </p:nvSpPr>
        <p:spPr>
          <a:xfrm>
            <a:off x="2152651" y="1722790"/>
            <a:ext cx="4320413" cy="923330"/>
          </a:xfrm>
          <a:prstGeom prst="rect">
            <a:avLst/>
          </a:prstGeom>
          <a:solidFill>
            <a:schemeClr val="bg1"/>
          </a:solidFill>
          <a:ln>
            <a:solidFill>
              <a:srgbClr val="0070C0"/>
            </a:solidFill>
            <a:prstDash val="dash"/>
          </a:ln>
        </p:spPr>
        <p:txBody>
          <a:bodyPr wrap="none" rtlCol="0">
            <a:spAutoFit/>
          </a:bodyPr>
          <a:lstStyle/>
          <a:p>
            <a:r>
              <a:rPr lang="en-US" dirty="0">
                <a:latin typeface="Courier New" panose="02070309020205020404" pitchFamily="49" charset="0"/>
                <a:cs typeface="Courier New" panose="02070309020205020404" pitchFamily="49" charset="0"/>
              </a:rPr>
              <a:t>27 void run() {</a:t>
            </a:r>
          </a:p>
          <a:p>
            <a:r>
              <a:rPr lang="en-US" dirty="0">
                <a:latin typeface="Courier New" panose="02070309020205020404" pitchFamily="49" charset="0"/>
                <a:cs typeface="Courier New" panose="02070309020205020404" pitchFamily="49" charset="0"/>
              </a:rPr>
              <a:t>28   </a:t>
            </a:r>
            <a:r>
              <a:rPr lang="en-US" dirty="0" err="1">
                <a:latin typeface="Courier New" panose="02070309020205020404" pitchFamily="49" charset="0"/>
                <a:cs typeface="Courier New" panose="02070309020205020404" pitchFamily="49" charset="0"/>
              </a:rPr>
              <a:t>ck.</a:t>
            </a:r>
            <a:r>
              <a:rPr lang="en-US" b="1" dirty="0" err="1">
                <a:solidFill>
                  <a:srgbClr val="2A00FF"/>
                </a:solidFill>
                <a:latin typeface="Courier New" panose="02070309020205020404" pitchFamily="49" charset="0"/>
                <a:cs typeface="Courier New" panose="02070309020205020404" pitchFamily="49" charset="0"/>
              </a:rPr>
              <a:t>data</a:t>
            </a:r>
            <a:r>
              <a:rPr lang="en-US"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getInputData</a:t>
            </a:r>
            <a:r>
              <a:rPr lang="en-US"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29 }</a:t>
            </a:r>
          </a:p>
        </p:txBody>
      </p:sp>
      <p:grpSp>
        <p:nvGrpSpPr>
          <p:cNvPr id="52" name="Group 51">
            <a:extLst>
              <a:ext uri="{FF2B5EF4-FFF2-40B4-BE49-F238E27FC236}">
                <a16:creationId xmlns:a16="http://schemas.microsoft.com/office/drawing/2014/main" id="{7A43446F-F107-410D-A1FB-2667EE3C171D}"/>
              </a:ext>
            </a:extLst>
          </p:cNvPr>
          <p:cNvGrpSpPr/>
          <p:nvPr/>
        </p:nvGrpSpPr>
        <p:grpSpPr>
          <a:xfrm>
            <a:off x="6896325" y="1997273"/>
            <a:ext cx="3435500" cy="374365"/>
            <a:chOff x="5415164" y="5146532"/>
            <a:chExt cx="3435500" cy="374365"/>
          </a:xfrm>
        </p:grpSpPr>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97D11E9A-2031-41D1-A783-2655BE888763}"/>
                    </a:ext>
                  </a:extLst>
                </p:cNvPr>
                <p:cNvSpPr txBox="1"/>
                <p:nvPr/>
              </p:nvSpPr>
              <p:spPr>
                <a:xfrm>
                  <a:off x="5415164" y="5146532"/>
                  <a:ext cx="871201" cy="369332"/>
                </a:xfrm>
                <a:prstGeom prst="rect">
                  <a:avLst/>
                </a:prstGeom>
                <a:noFill/>
              </p:spPr>
              <p:txBody>
                <a:bodyPr wrap="none" rtlCol="0">
                  <a:spAutoFit/>
                </a:bodyPr>
                <a:lstStyle/>
                <a:p>
                  <a:r>
                    <a:rPr lang="en-US" b="1" dirty="0"/>
                    <a:t>data</a:t>
                  </a:r>
                  <a14:m>
                    <m:oMath xmlns:m="http://schemas.openxmlformats.org/officeDocument/2006/math">
                      <m:r>
                        <m:rPr>
                          <m:sty m:val="p"/>
                        </m:rPr>
                        <a:rPr lang="el-GR" i="1" baseline="-25000">
                          <a:latin typeface="Cambria Math" panose="02040503050406030204" pitchFamily="18" charset="0"/>
                        </a:rPr>
                        <m:t>ε</m:t>
                      </m:r>
                      <m:r>
                        <a:rPr lang="en-US" baseline="-25000">
                          <a:latin typeface="Cambria Math" panose="02040503050406030204" pitchFamily="18" charset="0"/>
                        </a:rPr>
                        <m:t>2</m:t>
                      </m:r>
                    </m:oMath>
                  </a14:m>
                  <a:r>
                    <a:rPr lang="en-US" dirty="0"/>
                    <a:t>  </a:t>
                  </a:r>
                </a:p>
              </p:txBody>
            </p:sp>
          </mc:Choice>
          <mc:Fallback xmlns="">
            <p:sp>
              <p:nvSpPr>
                <p:cNvPr id="53" name="TextBox 52">
                  <a:extLst>
                    <a:ext uri="{FF2B5EF4-FFF2-40B4-BE49-F238E27FC236}">
                      <a16:creationId xmlns:a16="http://schemas.microsoft.com/office/drawing/2014/main" id="{97D11E9A-2031-41D1-A783-2655BE888763}"/>
                    </a:ext>
                  </a:extLst>
                </p:cNvPr>
                <p:cNvSpPr txBox="1">
                  <a:spLocks noRot="1" noChangeAspect="1" noMove="1" noResize="1" noEditPoints="1" noAdjustHandles="1" noChangeArrowheads="1" noChangeShapeType="1" noTextEdit="1"/>
                </p:cNvSpPr>
                <p:nvPr/>
              </p:nvSpPr>
              <p:spPr>
                <a:xfrm>
                  <a:off x="5415164" y="5146532"/>
                  <a:ext cx="871201" cy="369332"/>
                </a:xfrm>
                <a:prstGeom prst="rect">
                  <a:avLst/>
                </a:prstGeom>
                <a:blipFill>
                  <a:blip r:embed="rId3"/>
                  <a:stretch>
                    <a:fillRect l="-5594" t="-9836" b="-24590"/>
                  </a:stretch>
                </a:blipFill>
              </p:spPr>
              <p:txBody>
                <a:bodyPr/>
                <a:lstStyle/>
                <a:p>
                  <a:r>
                    <a:rPr lang="en-US">
                      <a:noFill/>
                    </a:rPr>
                    <a:t> </a:t>
                  </a:r>
                </a:p>
              </p:txBody>
            </p:sp>
          </mc:Fallback>
        </mc:AlternateContent>
        <p:sp>
          <p:nvSpPr>
            <p:cNvPr id="54" name="TextBox 53">
              <a:extLst>
                <a:ext uri="{FF2B5EF4-FFF2-40B4-BE49-F238E27FC236}">
                  <a16:creationId xmlns:a16="http://schemas.microsoft.com/office/drawing/2014/main" id="{1658AF26-F892-41F3-96A0-1DD0F6D9AE82}"/>
                </a:ext>
              </a:extLst>
            </p:cNvPr>
            <p:cNvSpPr txBox="1"/>
            <p:nvPr/>
          </p:nvSpPr>
          <p:spPr>
            <a:xfrm>
              <a:off x="7017662" y="5151565"/>
              <a:ext cx="1833002" cy="369332"/>
            </a:xfrm>
            <a:prstGeom prst="rect">
              <a:avLst/>
            </a:prstGeom>
            <a:noFill/>
          </p:spPr>
          <p:txBody>
            <a:bodyPr wrap="none" rtlCol="0">
              <a:spAutoFit/>
            </a:bodyPr>
            <a:lstStyle/>
            <a:p>
              <a:r>
                <a:rPr lang="en-US" b="1" dirty="0" err="1"/>
                <a:t>InputUIData</a:t>
              </a:r>
              <a:r>
                <a:rPr lang="en-US" b="1" dirty="0"/>
                <a:t>(L28)</a:t>
              </a:r>
            </a:p>
          </p:txBody>
        </p:sp>
        <p:cxnSp>
          <p:nvCxnSpPr>
            <p:cNvPr id="55" name="Straight Arrow Connector 54">
              <a:extLst>
                <a:ext uri="{FF2B5EF4-FFF2-40B4-BE49-F238E27FC236}">
                  <a16:creationId xmlns:a16="http://schemas.microsoft.com/office/drawing/2014/main" id="{4D87179E-D754-4ADF-93CC-5FD6E1745F6E}"/>
                </a:ext>
              </a:extLst>
            </p:cNvPr>
            <p:cNvCxnSpPr>
              <a:cxnSpLocks/>
              <a:stCxn id="53" idx="3"/>
              <a:endCxn id="54" idx="1"/>
            </p:cNvCxnSpPr>
            <p:nvPr/>
          </p:nvCxnSpPr>
          <p:spPr>
            <a:xfrm>
              <a:off x="6286365" y="5331198"/>
              <a:ext cx="731297" cy="503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grpSp>
        <p:nvGrpSpPr>
          <p:cNvPr id="60" name="Group 59">
            <a:extLst>
              <a:ext uri="{FF2B5EF4-FFF2-40B4-BE49-F238E27FC236}">
                <a16:creationId xmlns:a16="http://schemas.microsoft.com/office/drawing/2014/main" id="{9290EE64-2C46-40AC-9308-FD64C029521E}"/>
              </a:ext>
            </a:extLst>
          </p:cNvPr>
          <p:cNvGrpSpPr/>
          <p:nvPr/>
        </p:nvGrpSpPr>
        <p:grpSpPr>
          <a:xfrm>
            <a:off x="6896325" y="4420743"/>
            <a:ext cx="3435500" cy="374365"/>
            <a:chOff x="5415164" y="5146532"/>
            <a:chExt cx="3435500" cy="374365"/>
          </a:xfrm>
        </p:grpSpPr>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9BE89701-2A7D-4956-B580-3648900FA91D}"/>
                    </a:ext>
                  </a:extLst>
                </p:cNvPr>
                <p:cNvSpPr txBox="1"/>
                <p:nvPr/>
              </p:nvSpPr>
              <p:spPr>
                <a:xfrm>
                  <a:off x="5415164" y="5146532"/>
                  <a:ext cx="776175" cy="369332"/>
                </a:xfrm>
                <a:prstGeom prst="rect">
                  <a:avLst/>
                </a:prstGeom>
                <a:noFill/>
              </p:spPr>
              <p:txBody>
                <a:bodyPr wrap="none" rtlCol="0">
                  <a:spAutoFit/>
                </a:bodyPr>
                <a:lstStyle/>
                <a:p>
                  <a:r>
                    <a:rPr lang="en-US" b="1" dirty="0">
                      <a:solidFill>
                        <a:srgbClr val="FF0000"/>
                      </a:solidFill>
                    </a:rPr>
                    <a:t>L08</a:t>
                  </a:r>
                  <a14:m>
                    <m:oMath xmlns:m="http://schemas.openxmlformats.org/officeDocument/2006/math">
                      <m:r>
                        <m:rPr>
                          <m:sty m:val="p"/>
                        </m:rPr>
                        <a:rPr lang="el-GR" i="1" baseline="-25000">
                          <a:latin typeface="Cambria Math" panose="02040503050406030204" pitchFamily="18" charset="0"/>
                        </a:rPr>
                        <m:t>ε</m:t>
                      </m:r>
                      <m:r>
                        <a:rPr lang="en-US" baseline="-25000">
                          <a:latin typeface="Cambria Math" panose="02040503050406030204" pitchFamily="18" charset="0"/>
                        </a:rPr>
                        <m:t>0</m:t>
                      </m:r>
                    </m:oMath>
                  </a14:m>
                  <a:r>
                    <a:rPr lang="en-US" dirty="0"/>
                    <a:t>  </a:t>
                  </a:r>
                </a:p>
              </p:txBody>
            </p:sp>
          </mc:Choice>
          <mc:Fallback xmlns="">
            <p:sp>
              <p:nvSpPr>
                <p:cNvPr id="61" name="TextBox 60">
                  <a:extLst>
                    <a:ext uri="{FF2B5EF4-FFF2-40B4-BE49-F238E27FC236}">
                      <a16:creationId xmlns:a16="http://schemas.microsoft.com/office/drawing/2014/main" id="{9BE89701-2A7D-4956-B580-3648900FA91D}"/>
                    </a:ext>
                  </a:extLst>
                </p:cNvPr>
                <p:cNvSpPr txBox="1">
                  <a:spLocks noRot="1" noChangeAspect="1" noMove="1" noResize="1" noEditPoints="1" noAdjustHandles="1" noChangeArrowheads="1" noChangeShapeType="1" noTextEdit="1"/>
                </p:cNvSpPr>
                <p:nvPr/>
              </p:nvSpPr>
              <p:spPr>
                <a:xfrm>
                  <a:off x="5415164" y="5146532"/>
                  <a:ext cx="776175" cy="369332"/>
                </a:xfrm>
                <a:prstGeom prst="rect">
                  <a:avLst/>
                </a:prstGeom>
                <a:blipFill>
                  <a:blip r:embed="rId4"/>
                  <a:stretch>
                    <a:fillRect l="-6250" t="-8197" b="-24590"/>
                  </a:stretch>
                </a:blipFill>
              </p:spPr>
              <p:txBody>
                <a:bodyPr/>
                <a:lstStyle/>
                <a:p>
                  <a:r>
                    <a:rPr lang="en-US">
                      <a:noFill/>
                    </a:rPr>
                    <a:t> </a:t>
                  </a:r>
                </a:p>
              </p:txBody>
            </p:sp>
          </mc:Fallback>
        </mc:AlternateContent>
        <p:sp>
          <p:nvSpPr>
            <p:cNvPr id="62" name="TextBox 61">
              <a:extLst>
                <a:ext uri="{FF2B5EF4-FFF2-40B4-BE49-F238E27FC236}">
                  <a16:creationId xmlns:a16="http://schemas.microsoft.com/office/drawing/2014/main" id="{06173840-CB5B-4340-A259-692F21014F76}"/>
                </a:ext>
              </a:extLst>
            </p:cNvPr>
            <p:cNvSpPr txBox="1"/>
            <p:nvPr/>
          </p:nvSpPr>
          <p:spPr>
            <a:xfrm>
              <a:off x="7017662" y="5151565"/>
              <a:ext cx="1833002" cy="369332"/>
            </a:xfrm>
            <a:prstGeom prst="rect">
              <a:avLst/>
            </a:prstGeom>
            <a:noFill/>
          </p:spPr>
          <p:txBody>
            <a:bodyPr wrap="none" rtlCol="0">
              <a:spAutoFit/>
            </a:bodyPr>
            <a:lstStyle/>
            <a:p>
              <a:r>
                <a:rPr lang="en-US" b="1" dirty="0" err="1"/>
                <a:t>InputUIData</a:t>
              </a:r>
              <a:r>
                <a:rPr lang="en-US" b="1" dirty="0"/>
                <a:t>(L28)</a:t>
              </a:r>
            </a:p>
          </p:txBody>
        </p:sp>
        <p:cxnSp>
          <p:nvCxnSpPr>
            <p:cNvPr id="63" name="Straight Arrow Connector 62">
              <a:extLst>
                <a:ext uri="{FF2B5EF4-FFF2-40B4-BE49-F238E27FC236}">
                  <a16:creationId xmlns:a16="http://schemas.microsoft.com/office/drawing/2014/main" id="{185A270D-4643-408A-8B7C-25CD7E9A47C0}"/>
                </a:ext>
              </a:extLst>
            </p:cNvPr>
            <p:cNvCxnSpPr>
              <a:cxnSpLocks/>
              <a:stCxn id="61" idx="3"/>
              <a:endCxn id="62" idx="1"/>
            </p:cNvCxnSpPr>
            <p:nvPr/>
          </p:nvCxnSpPr>
          <p:spPr>
            <a:xfrm>
              <a:off x="6191339" y="5331198"/>
              <a:ext cx="826323" cy="503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
        <p:nvSpPr>
          <p:cNvPr id="64" name="Arrow: Down 63">
            <a:extLst>
              <a:ext uri="{FF2B5EF4-FFF2-40B4-BE49-F238E27FC236}">
                <a16:creationId xmlns:a16="http://schemas.microsoft.com/office/drawing/2014/main" id="{74DF2AC4-775D-4E10-998F-CF0ACCC24A60}"/>
              </a:ext>
            </a:extLst>
          </p:cNvPr>
          <p:cNvSpPr/>
          <p:nvPr/>
        </p:nvSpPr>
        <p:spPr>
          <a:xfrm>
            <a:off x="8398904" y="2447528"/>
            <a:ext cx="611746" cy="1897322"/>
          </a:xfrm>
          <a:prstGeom prst="downArrow">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70BAE79-4841-4808-8C0B-53F282499030}"/>
              </a:ext>
            </a:extLst>
          </p:cNvPr>
          <p:cNvSpPr/>
          <p:nvPr/>
        </p:nvSpPr>
        <p:spPr>
          <a:xfrm>
            <a:off x="2152650" y="4453899"/>
            <a:ext cx="4457700" cy="32272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8774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up)">
                                      <p:cBhvr>
                                        <p:cTn id="7" dur="500"/>
                                        <p:tgtEl>
                                          <p:spTgt spid="5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Effect transition="in" filter="wipe(up)">
                                      <p:cBhvr>
                                        <p:cTn id="11" dur="750"/>
                                        <p:tgtEl>
                                          <p:spTgt spid="64"/>
                                        </p:tgtEl>
                                      </p:cBhvr>
                                    </p:animEffect>
                                  </p:childTnLst>
                                </p:cTn>
                              </p:par>
                            </p:childTnLst>
                          </p:cTn>
                        </p:par>
                        <p:par>
                          <p:cTn id="12" fill="hold">
                            <p:stCondLst>
                              <p:cond delay="1250"/>
                            </p:stCondLst>
                            <p:childTnLst>
                              <p:par>
                                <p:cTn id="13" presetID="22" presetClass="entr" presetSubtype="1"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par>
                                <p:cTn id="16" presetID="22" presetClass="entr" presetSubtype="1" fill="hold" nodeType="withEffect">
                                  <p:stCondLst>
                                    <p:cond delay="0"/>
                                  </p:stCondLst>
                                  <p:childTnLst>
                                    <p:set>
                                      <p:cBhvr>
                                        <p:cTn id="17" dur="1" fill="hold">
                                          <p:stCondLst>
                                            <p:cond delay="0"/>
                                          </p:stCondLst>
                                        </p:cTn>
                                        <p:tgtEl>
                                          <p:spTgt spid="60"/>
                                        </p:tgtEl>
                                        <p:attrNameLst>
                                          <p:attrName>style.visibility</p:attrName>
                                        </p:attrNameLst>
                                      </p:cBhvr>
                                      <p:to>
                                        <p:strVal val="visible"/>
                                      </p:to>
                                    </p:set>
                                    <p:animEffect transition="in" filter="wipe(up)">
                                      <p:cBhvr>
                                        <p:cTn id="18"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ontent Placeholder 2">
            <a:extLst>
              <a:ext uri="{FF2B5EF4-FFF2-40B4-BE49-F238E27FC236}">
                <a16:creationId xmlns:a16="http://schemas.microsoft.com/office/drawing/2014/main" id="{8C5CE1AB-FB86-4840-AFD0-A87465B3BA91}"/>
              </a:ext>
            </a:extLst>
          </p:cNvPr>
          <p:cNvSpPr>
            <a:spLocks noGrp="1"/>
          </p:cNvSpPr>
          <p:nvPr>
            <p:ph idx="1"/>
          </p:nvPr>
        </p:nvSpPr>
        <p:spPr>
          <a:xfrm>
            <a:off x="2152650" y="158577"/>
            <a:ext cx="7886700" cy="492339"/>
          </a:xfrm>
        </p:spPr>
        <p:txBody>
          <a:bodyPr/>
          <a:lstStyle/>
          <a:p>
            <a:r>
              <a:rPr lang="en-US" dirty="0"/>
              <a:t>Rules for forward data tracking are omitted.</a:t>
            </a:r>
          </a:p>
          <a:p>
            <a:endParaRPr lang="en-US" b="1" dirty="0"/>
          </a:p>
          <a:p>
            <a:pPr lvl="1"/>
            <a:endParaRPr lang="en-US" b="1" dirty="0"/>
          </a:p>
        </p:txBody>
      </p:sp>
      <p:sp>
        <p:nvSpPr>
          <p:cNvPr id="4" name="Date Placeholder 3">
            <a:extLst>
              <a:ext uri="{FF2B5EF4-FFF2-40B4-BE49-F238E27FC236}">
                <a16:creationId xmlns:a16="http://schemas.microsoft.com/office/drawing/2014/main" id="{165151EF-D4C6-4DC2-8D2A-F521C9316B46}"/>
              </a:ext>
            </a:extLst>
          </p:cNvPr>
          <p:cNvSpPr>
            <a:spLocks noGrp="1"/>
          </p:cNvSpPr>
          <p:nvPr>
            <p:ph type="dt" sz="half" idx="10"/>
          </p:nvPr>
        </p:nvSpPr>
        <p:spPr/>
        <p:txBody>
          <a:bodyPr/>
          <a:lstStyle/>
          <a:p>
            <a:r>
              <a:rPr lang="en-US"/>
              <a:t>10/31/17</a:t>
            </a:r>
          </a:p>
        </p:txBody>
      </p:sp>
      <p:sp>
        <p:nvSpPr>
          <p:cNvPr id="5" name="Footer Placeholder 4">
            <a:extLst>
              <a:ext uri="{FF2B5EF4-FFF2-40B4-BE49-F238E27FC236}">
                <a16:creationId xmlns:a16="http://schemas.microsoft.com/office/drawing/2014/main" id="{075BA53E-F433-4FEB-8693-64265408F342}"/>
              </a:ext>
            </a:extLst>
          </p:cNvPr>
          <p:cNvSpPr>
            <a:spLocks noGrp="1"/>
          </p:cNvSpPr>
          <p:nvPr>
            <p:ph type="ftr" sz="quarter" idx="11"/>
          </p:nvPr>
        </p:nvSpPr>
        <p:spPr/>
        <p:txBody>
          <a:bodyPr/>
          <a:lstStyle/>
          <a:p>
            <a:r>
              <a:rPr lang="en-US"/>
              <a:t>ASE 2017</a:t>
            </a:r>
          </a:p>
        </p:txBody>
      </p:sp>
      <p:sp>
        <p:nvSpPr>
          <p:cNvPr id="6" name="Slide Number Placeholder 5">
            <a:extLst>
              <a:ext uri="{FF2B5EF4-FFF2-40B4-BE49-F238E27FC236}">
                <a16:creationId xmlns:a16="http://schemas.microsoft.com/office/drawing/2014/main" id="{90A5CD7D-F898-4F8E-8FA7-C6023DEBAA9B}"/>
              </a:ext>
            </a:extLst>
          </p:cNvPr>
          <p:cNvSpPr>
            <a:spLocks noGrp="1"/>
          </p:cNvSpPr>
          <p:nvPr>
            <p:ph type="sldNum" sz="quarter" idx="12"/>
          </p:nvPr>
        </p:nvSpPr>
        <p:spPr/>
        <p:txBody>
          <a:bodyPr/>
          <a:lstStyle/>
          <a:p>
            <a:fld id="{906745D7-5DCD-445B-BDED-754FAF3E7806}" type="slidenum">
              <a:rPr lang="en-US" smtClean="0"/>
              <a:t>24</a:t>
            </a:fld>
            <a:endParaRPr lang="en-US"/>
          </a:p>
        </p:txBody>
      </p:sp>
      <p:sp>
        <p:nvSpPr>
          <p:cNvPr id="38" name="TextBox 37">
            <a:extLst>
              <a:ext uri="{FF2B5EF4-FFF2-40B4-BE49-F238E27FC236}">
                <a16:creationId xmlns:a16="http://schemas.microsoft.com/office/drawing/2014/main" id="{F4020B4D-867E-4331-A962-F87D25C03075}"/>
              </a:ext>
            </a:extLst>
          </p:cNvPr>
          <p:cNvSpPr txBox="1"/>
          <p:nvPr/>
        </p:nvSpPr>
        <p:spPr>
          <a:xfrm>
            <a:off x="2152651" y="1029620"/>
            <a:ext cx="4320413" cy="923330"/>
          </a:xfrm>
          <a:prstGeom prst="rect">
            <a:avLst/>
          </a:prstGeom>
          <a:solidFill>
            <a:schemeClr val="bg1"/>
          </a:solidFill>
          <a:ln>
            <a:solidFill>
              <a:srgbClr val="0070C0"/>
            </a:solidFill>
            <a:prstDash val="dash"/>
          </a:ln>
        </p:spPr>
        <p:txBody>
          <a:bodyPr wrap="none" rtlCol="0">
            <a:spAutoFit/>
          </a:bodyPr>
          <a:lstStyle/>
          <a:p>
            <a:r>
              <a:rPr lang="en-US" dirty="0">
                <a:latin typeface="Courier New" panose="02070309020205020404" pitchFamily="49" charset="0"/>
                <a:cs typeface="Courier New" panose="02070309020205020404" pitchFamily="49" charset="0"/>
              </a:rPr>
              <a:t>27 void run() {</a:t>
            </a:r>
          </a:p>
          <a:p>
            <a:r>
              <a:rPr lang="en-US" dirty="0">
                <a:latin typeface="Courier New" panose="02070309020205020404" pitchFamily="49" charset="0"/>
                <a:cs typeface="Courier New" panose="02070309020205020404" pitchFamily="49" charset="0"/>
              </a:rPr>
              <a:t>28   </a:t>
            </a:r>
            <a:r>
              <a:rPr lang="en-US" dirty="0" err="1">
                <a:latin typeface="Courier New" panose="02070309020205020404" pitchFamily="49" charset="0"/>
                <a:cs typeface="Courier New" panose="02070309020205020404" pitchFamily="49" charset="0"/>
              </a:rPr>
              <a:t>ck.</a:t>
            </a:r>
            <a:r>
              <a:rPr lang="en-US" b="1" dirty="0" err="1">
                <a:solidFill>
                  <a:srgbClr val="2A00FF"/>
                </a:solidFill>
                <a:latin typeface="Courier New" panose="02070309020205020404" pitchFamily="49" charset="0"/>
                <a:cs typeface="Courier New" panose="02070309020205020404" pitchFamily="49" charset="0"/>
              </a:rPr>
              <a:t>data</a:t>
            </a:r>
            <a:r>
              <a:rPr lang="en-US"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getInputData</a:t>
            </a:r>
            <a:r>
              <a:rPr lang="en-US"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29 }</a:t>
            </a:r>
          </a:p>
        </p:txBody>
      </p:sp>
      <p:grpSp>
        <p:nvGrpSpPr>
          <p:cNvPr id="52" name="Group 51">
            <a:extLst>
              <a:ext uri="{FF2B5EF4-FFF2-40B4-BE49-F238E27FC236}">
                <a16:creationId xmlns:a16="http://schemas.microsoft.com/office/drawing/2014/main" id="{7A43446F-F107-410D-A1FB-2667EE3C171D}"/>
              </a:ext>
            </a:extLst>
          </p:cNvPr>
          <p:cNvGrpSpPr/>
          <p:nvPr/>
        </p:nvGrpSpPr>
        <p:grpSpPr>
          <a:xfrm>
            <a:off x="6896325" y="1304103"/>
            <a:ext cx="3435500" cy="374365"/>
            <a:chOff x="5415164" y="5146532"/>
            <a:chExt cx="3435500" cy="374365"/>
          </a:xfrm>
        </p:grpSpPr>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97D11E9A-2031-41D1-A783-2655BE888763}"/>
                    </a:ext>
                  </a:extLst>
                </p:cNvPr>
                <p:cNvSpPr txBox="1"/>
                <p:nvPr/>
              </p:nvSpPr>
              <p:spPr>
                <a:xfrm>
                  <a:off x="5415164" y="5146532"/>
                  <a:ext cx="871201" cy="369332"/>
                </a:xfrm>
                <a:prstGeom prst="rect">
                  <a:avLst/>
                </a:prstGeom>
                <a:noFill/>
              </p:spPr>
              <p:txBody>
                <a:bodyPr wrap="none" rtlCol="0">
                  <a:spAutoFit/>
                </a:bodyPr>
                <a:lstStyle/>
                <a:p>
                  <a:r>
                    <a:rPr lang="en-US" b="1" dirty="0"/>
                    <a:t>data</a:t>
                  </a:r>
                  <a14:m>
                    <m:oMath xmlns:m="http://schemas.openxmlformats.org/officeDocument/2006/math">
                      <m:r>
                        <m:rPr>
                          <m:sty m:val="p"/>
                        </m:rPr>
                        <a:rPr lang="el-GR" i="1" baseline="-25000">
                          <a:latin typeface="Cambria Math" panose="02040503050406030204" pitchFamily="18" charset="0"/>
                        </a:rPr>
                        <m:t>ε</m:t>
                      </m:r>
                      <m:r>
                        <a:rPr lang="en-US" baseline="-25000">
                          <a:latin typeface="Cambria Math" panose="02040503050406030204" pitchFamily="18" charset="0"/>
                        </a:rPr>
                        <m:t>2</m:t>
                      </m:r>
                    </m:oMath>
                  </a14:m>
                  <a:r>
                    <a:rPr lang="en-US" dirty="0"/>
                    <a:t>  </a:t>
                  </a:r>
                </a:p>
              </p:txBody>
            </p:sp>
          </mc:Choice>
          <mc:Fallback xmlns="">
            <p:sp>
              <p:nvSpPr>
                <p:cNvPr id="53" name="TextBox 52">
                  <a:extLst>
                    <a:ext uri="{FF2B5EF4-FFF2-40B4-BE49-F238E27FC236}">
                      <a16:creationId xmlns:a16="http://schemas.microsoft.com/office/drawing/2014/main" id="{97D11E9A-2031-41D1-A783-2655BE888763}"/>
                    </a:ext>
                  </a:extLst>
                </p:cNvPr>
                <p:cNvSpPr txBox="1">
                  <a:spLocks noRot="1" noChangeAspect="1" noMove="1" noResize="1" noEditPoints="1" noAdjustHandles="1" noChangeArrowheads="1" noChangeShapeType="1" noTextEdit="1"/>
                </p:cNvSpPr>
                <p:nvPr/>
              </p:nvSpPr>
              <p:spPr>
                <a:xfrm>
                  <a:off x="5415164" y="5146532"/>
                  <a:ext cx="871201" cy="369332"/>
                </a:xfrm>
                <a:prstGeom prst="rect">
                  <a:avLst/>
                </a:prstGeom>
                <a:blipFill>
                  <a:blip r:embed="rId3"/>
                  <a:stretch>
                    <a:fillRect l="-5594" t="-9836" b="-24590"/>
                  </a:stretch>
                </a:blipFill>
              </p:spPr>
              <p:txBody>
                <a:bodyPr/>
                <a:lstStyle/>
                <a:p>
                  <a:r>
                    <a:rPr lang="en-US">
                      <a:noFill/>
                    </a:rPr>
                    <a:t> </a:t>
                  </a:r>
                </a:p>
              </p:txBody>
            </p:sp>
          </mc:Fallback>
        </mc:AlternateContent>
        <p:sp>
          <p:nvSpPr>
            <p:cNvPr id="54" name="TextBox 53">
              <a:extLst>
                <a:ext uri="{FF2B5EF4-FFF2-40B4-BE49-F238E27FC236}">
                  <a16:creationId xmlns:a16="http://schemas.microsoft.com/office/drawing/2014/main" id="{1658AF26-F892-41F3-96A0-1DD0F6D9AE82}"/>
                </a:ext>
              </a:extLst>
            </p:cNvPr>
            <p:cNvSpPr txBox="1"/>
            <p:nvPr/>
          </p:nvSpPr>
          <p:spPr>
            <a:xfrm>
              <a:off x="7017662" y="5151565"/>
              <a:ext cx="1833002" cy="369332"/>
            </a:xfrm>
            <a:prstGeom prst="rect">
              <a:avLst/>
            </a:prstGeom>
            <a:noFill/>
          </p:spPr>
          <p:txBody>
            <a:bodyPr wrap="none" rtlCol="0">
              <a:spAutoFit/>
            </a:bodyPr>
            <a:lstStyle/>
            <a:p>
              <a:r>
                <a:rPr lang="en-US" b="1" dirty="0" err="1"/>
                <a:t>InputUIData</a:t>
              </a:r>
              <a:r>
                <a:rPr lang="en-US" b="1" dirty="0"/>
                <a:t>(L28)</a:t>
              </a:r>
            </a:p>
          </p:txBody>
        </p:sp>
        <p:cxnSp>
          <p:nvCxnSpPr>
            <p:cNvPr id="55" name="Straight Arrow Connector 54">
              <a:extLst>
                <a:ext uri="{FF2B5EF4-FFF2-40B4-BE49-F238E27FC236}">
                  <a16:creationId xmlns:a16="http://schemas.microsoft.com/office/drawing/2014/main" id="{4D87179E-D754-4ADF-93CC-5FD6E1745F6E}"/>
                </a:ext>
              </a:extLst>
            </p:cNvPr>
            <p:cNvCxnSpPr>
              <a:cxnSpLocks/>
              <a:stCxn id="53" idx="3"/>
              <a:endCxn id="54" idx="1"/>
            </p:cNvCxnSpPr>
            <p:nvPr/>
          </p:nvCxnSpPr>
          <p:spPr>
            <a:xfrm>
              <a:off x="6286365" y="5331198"/>
              <a:ext cx="731297" cy="503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grpSp>
        <p:nvGrpSpPr>
          <p:cNvPr id="60" name="Group 59">
            <a:extLst>
              <a:ext uri="{FF2B5EF4-FFF2-40B4-BE49-F238E27FC236}">
                <a16:creationId xmlns:a16="http://schemas.microsoft.com/office/drawing/2014/main" id="{9290EE64-2C46-40AC-9308-FD64C029521E}"/>
              </a:ext>
            </a:extLst>
          </p:cNvPr>
          <p:cNvGrpSpPr/>
          <p:nvPr/>
        </p:nvGrpSpPr>
        <p:grpSpPr>
          <a:xfrm>
            <a:off x="6896325" y="3727573"/>
            <a:ext cx="3435500" cy="374365"/>
            <a:chOff x="5415164" y="5146532"/>
            <a:chExt cx="3435500" cy="374365"/>
          </a:xfrm>
        </p:grpSpPr>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9BE89701-2A7D-4956-B580-3648900FA91D}"/>
                    </a:ext>
                  </a:extLst>
                </p:cNvPr>
                <p:cNvSpPr txBox="1"/>
                <p:nvPr/>
              </p:nvSpPr>
              <p:spPr>
                <a:xfrm>
                  <a:off x="5415164" y="5146532"/>
                  <a:ext cx="1231427" cy="369332"/>
                </a:xfrm>
                <a:prstGeom prst="rect">
                  <a:avLst/>
                </a:prstGeom>
                <a:noFill/>
              </p:spPr>
              <p:txBody>
                <a:bodyPr wrap="none" rtlCol="0">
                  <a:spAutoFit/>
                </a:bodyPr>
                <a:lstStyle/>
                <a:p>
                  <a:r>
                    <a:rPr lang="en-US" b="1" dirty="0"/>
                    <a:t>{</a:t>
                  </a:r>
                  <a:r>
                    <a:rPr lang="en-US" b="1" dirty="0" err="1">
                      <a:solidFill>
                        <a:srgbClr val="FF0000"/>
                      </a:solidFill>
                    </a:rPr>
                    <a:t>ss</a:t>
                  </a:r>
                  <a:r>
                    <a:rPr lang="en-US" b="1" dirty="0"/>
                    <a:t>,</a:t>
                  </a:r>
                  <a:r>
                    <a:rPr lang="en-US" b="1" dirty="0">
                      <a:solidFill>
                        <a:srgbClr val="FF0000"/>
                      </a:solidFill>
                    </a:rPr>
                    <a:t> L17</a:t>
                  </a:r>
                  <a:r>
                    <a:rPr lang="en-US" b="1" dirty="0"/>
                    <a:t>}</a:t>
                  </a:r>
                  <a14:m>
                    <m:oMath xmlns:m="http://schemas.openxmlformats.org/officeDocument/2006/math">
                      <m:r>
                        <m:rPr>
                          <m:sty m:val="p"/>
                        </m:rPr>
                        <a:rPr lang="el-GR" i="1" baseline="-25000">
                          <a:latin typeface="Cambria Math" panose="02040503050406030204" pitchFamily="18" charset="0"/>
                        </a:rPr>
                        <m:t>ε</m:t>
                      </m:r>
                      <m:r>
                        <a:rPr lang="en-US" baseline="-25000">
                          <a:latin typeface="Cambria Math" panose="02040503050406030204" pitchFamily="18" charset="0"/>
                        </a:rPr>
                        <m:t>1</m:t>
                      </m:r>
                    </m:oMath>
                  </a14:m>
                  <a:r>
                    <a:rPr lang="en-US" dirty="0"/>
                    <a:t>  </a:t>
                  </a:r>
                </a:p>
              </p:txBody>
            </p:sp>
          </mc:Choice>
          <mc:Fallback xmlns="">
            <p:sp>
              <p:nvSpPr>
                <p:cNvPr id="61" name="TextBox 60">
                  <a:extLst>
                    <a:ext uri="{FF2B5EF4-FFF2-40B4-BE49-F238E27FC236}">
                      <a16:creationId xmlns:a16="http://schemas.microsoft.com/office/drawing/2014/main" id="{9BE89701-2A7D-4956-B580-3648900FA91D}"/>
                    </a:ext>
                  </a:extLst>
                </p:cNvPr>
                <p:cNvSpPr txBox="1">
                  <a:spLocks noRot="1" noChangeAspect="1" noMove="1" noResize="1" noEditPoints="1" noAdjustHandles="1" noChangeArrowheads="1" noChangeShapeType="1" noTextEdit="1"/>
                </p:cNvSpPr>
                <p:nvPr/>
              </p:nvSpPr>
              <p:spPr>
                <a:xfrm>
                  <a:off x="5415164" y="5146532"/>
                  <a:ext cx="1231427" cy="369332"/>
                </a:xfrm>
                <a:prstGeom prst="rect">
                  <a:avLst/>
                </a:prstGeom>
                <a:blipFill>
                  <a:blip r:embed="rId4"/>
                  <a:stretch>
                    <a:fillRect l="-3960" t="-8197" b="-24590"/>
                  </a:stretch>
                </a:blipFill>
              </p:spPr>
              <p:txBody>
                <a:bodyPr/>
                <a:lstStyle/>
                <a:p>
                  <a:r>
                    <a:rPr lang="en-US">
                      <a:noFill/>
                    </a:rPr>
                    <a:t> </a:t>
                  </a:r>
                </a:p>
              </p:txBody>
            </p:sp>
          </mc:Fallback>
        </mc:AlternateContent>
        <p:sp>
          <p:nvSpPr>
            <p:cNvPr id="62" name="TextBox 61">
              <a:extLst>
                <a:ext uri="{FF2B5EF4-FFF2-40B4-BE49-F238E27FC236}">
                  <a16:creationId xmlns:a16="http://schemas.microsoft.com/office/drawing/2014/main" id="{06173840-CB5B-4340-A259-692F21014F76}"/>
                </a:ext>
              </a:extLst>
            </p:cNvPr>
            <p:cNvSpPr txBox="1"/>
            <p:nvPr/>
          </p:nvSpPr>
          <p:spPr>
            <a:xfrm>
              <a:off x="7017662" y="5151565"/>
              <a:ext cx="1833002" cy="369332"/>
            </a:xfrm>
            <a:prstGeom prst="rect">
              <a:avLst/>
            </a:prstGeom>
            <a:noFill/>
          </p:spPr>
          <p:txBody>
            <a:bodyPr wrap="none" rtlCol="0">
              <a:spAutoFit/>
            </a:bodyPr>
            <a:lstStyle/>
            <a:p>
              <a:r>
                <a:rPr lang="en-US" b="1" dirty="0" err="1"/>
                <a:t>InputUIData</a:t>
              </a:r>
              <a:r>
                <a:rPr lang="en-US" b="1" dirty="0"/>
                <a:t>(L28)</a:t>
              </a:r>
            </a:p>
          </p:txBody>
        </p:sp>
        <p:cxnSp>
          <p:nvCxnSpPr>
            <p:cNvPr id="63" name="Straight Arrow Connector 62">
              <a:extLst>
                <a:ext uri="{FF2B5EF4-FFF2-40B4-BE49-F238E27FC236}">
                  <a16:creationId xmlns:a16="http://schemas.microsoft.com/office/drawing/2014/main" id="{185A270D-4643-408A-8B7C-25CD7E9A47C0}"/>
                </a:ext>
              </a:extLst>
            </p:cNvPr>
            <p:cNvCxnSpPr>
              <a:cxnSpLocks/>
              <a:stCxn id="61" idx="3"/>
              <a:endCxn id="62" idx="1"/>
            </p:cNvCxnSpPr>
            <p:nvPr/>
          </p:nvCxnSpPr>
          <p:spPr>
            <a:xfrm>
              <a:off x="6646591" y="5331198"/>
              <a:ext cx="371071" cy="503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
        <p:nvSpPr>
          <p:cNvPr id="64" name="Arrow: Down 63">
            <a:extLst>
              <a:ext uri="{FF2B5EF4-FFF2-40B4-BE49-F238E27FC236}">
                <a16:creationId xmlns:a16="http://schemas.microsoft.com/office/drawing/2014/main" id="{74DF2AC4-775D-4E10-998F-CF0ACCC24A60}"/>
              </a:ext>
            </a:extLst>
          </p:cNvPr>
          <p:cNvSpPr/>
          <p:nvPr/>
        </p:nvSpPr>
        <p:spPr>
          <a:xfrm>
            <a:off x="8398904" y="1754358"/>
            <a:ext cx="611746" cy="1897322"/>
          </a:xfrm>
          <a:prstGeom prst="downArrow">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1ECA158D-A8A5-40A5-BE40-F79459571C2D}"/>
              </a:ext>
            </a:extLst>
          </p:cNvPr>
          <p:cNvSpPr txBox="1"/>
          <p:nvPr/>
        </p:nvSpPr>
        <p:spPr>
          <a:xfrm>
            <a:off x="2152650" y="3231880"/>
            <a:ext cx="4457700" cy="3139321"/>
          </a:xfrm>
          <a:prstGeom prst="rect">
            <a:avLst/>
          </a:prstGeom>
          <a:noFill/>
          <a:ln>
            <a:solidFill>
              <a:srgbClr val="FFC000"/>
            </a:solidFill>
            <a:prstDash val="dash"/>
          </a:ln>
        </p:spPr>
        <p:txBody>
          <a:bodyPr wrap="square" rtlCol="0">
            <a:spAutoFit/>
          </a:bodyPr>
          <a:lstStyle/>
          <a:p>
            <a:r>
              <a:rPr lang="en-US" dirty="0">
                <a:latin typeface="Courier New" panose="02070309020205020404" pitchFamily="49" charset="0"/>
                <a:cs typeface="Courier New" panose="02070309020205020404" pitchFamily="49" charset="0"/>
              </a:rPr>
              <a:t>11 class C extends A {</a:t>
            </a:r>
          </a:p>
          <a:p>
            <a:r>
              <a:rPr lang="en-US" dirty="0">
                <a:latin typeface="Courier New" panose="02070309020205020404" pitchFamily="49" charset="0"/>
                <a:cs typeface="Courier New" panose="02070309020205020404" pitchFamily="49" charset="0"/>
              </a:rPr>
              <a:t>16   d() {</a:t>
            </a:r>
          </a:p>
          <a:p>
            <a:r>
              <a:rPr lang="en-US" dirty="0">
                <a:latin typeface="Courier New" panose="02070309020205020404" pitchFamily="49" charset="0"/>
                <a:cs typeface="Courier New" panose="02070309020205020404" pitchFamily="49" charset="0"/>
              </a:rPr>
              <a:t>17     </a:t>
            </a:r>
            <a:r>
              <a:rPr lang="en-US" b="1" dirty="0" err="1">
                <a:solidFill>
                  <a:srgbClr val="FF0000"/>
                </a:solidFill>
                <a:latin typeface="Courier New" panose="02070309020205020404" pitchFamily="49" charset="0"/>
                <a:cs typeface="Courier New" panose="02070309020205020404" pitchFamily="49" charset="0"/>
              </a:rPr>
              <a:t>ss</a:t>
            </a:r>
            <a:r>
              <a:rPr lang="en-US"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data</a:t>
            </a:r>
            <a:r>
              <a:rPr lang="en-US" dirty="0" err="1">
                <a:latin typeface="Courier New" panose="02070309020205020404" pitchFamily="49" charset="0"/>
                <a:cs typeface="Courier New" panose="02070309020205020404" pitchFamily="49" charset="0"/>
              </a:rPr>
              <a:t>.split</a:t>
            </a:r>
            <a:r>
              <a:rPr lang="en-US" dirty="0">
                <a:latin typeface="Courier New" panose="02070309020205020404" pitchFamily="49" charset="0"/>
                <a:cs typeface="Courier New" panose="02070309020205020404" pitchFamily="49" charset="0"/>
              </a:rPr>
              <a:t>(“:”);</a:t>
            </a:r>
          </a:p>
          <a:p>
            <a:endParaRPr lang="en-US" dirty="0">
              <a:latin typeface="Courier New" panose="02070309020205020404" pitchFamily="49" charset="0"/>
              <a:cs typeface="Courier New" panose="02070309020205020404" pitchFamily="49" charset="0"/>
            </a:endParaRPr>
          </a:p>
          <a:p>
            <a:endParaRPr lang="en-US" dirty="0">
              <a:latin typeface="Courier New" panose="02070309020205020404" pitchFamily="49" charset="0"/>
              <a:cs typeface="Courier New" panose="02070309020205020404" pitchFamily="49" charset="0"/>
            </a:endParaRPr>
          </a:p>
          <a:p>
            <a:r>
              <a:rPr lang="en-US" dirty="0">
                <a:latin typeface="Courier New" panose="02070309020205020404" pitchFamily="49" charset="0"/>
                <a:cs typeface="Courier New" panose="02070309020205020404" pitchFamily="49" charset="0"/>
              </a:rPr>
              <a:t>18     tv1 = </a:t>
            </a:r>
            <a:r>
              <a:rPr lang="en-US" dirty="0" err="1">
                <a:solidFill>
                  <a:schemeClr val="accent1">
                    <a:lumMod val="50000"/>
                  </a:schemeClr>
                </a:solidFill>
                <a:latin typeface="Courier New" panose="02070309020205020404" pitchFamily="49" charset="0"/>
                <a:cs typeface="Courier New" panose="02070309020205020404" pitchFamily="49" charset="0"/>
              </a:rPr>
              <a:t>findViewById</a:t>
            </a:r>
            <a:r>
              <a:rPr lang="en-US" dirty="0">
                <a:latin typeface="Courier New" panose="02070309020205020404" pitchFamily="49" charset="0"/>
                <a:cs typeface="Courier New" panose="02070309020205020404" pitchFamily="49" charset="0"/>
              </a:rPr>
              <a:t>(id1);</a:t>
            </a:r>
          </a:p>
          <a:p>
            <a:r>
              <a:rPr lang="en-US" dirty="0">
                <a:latin typeface="Courier New" panose="02070309020205020404" pitchFamily="49" charset="0"/>
                <a:cs typeface="Courier New" panose="02070309020205020404" pitchFamily="49" charset="0"/>
              </a:rPr>
              <a:t>19     tv1.setText(</a:t>
            </a:r>
            <a:r>
              <a:rPr lang="en-US" b="1" dirty="0" err="1">
                <a:latin typeface="Courier New" panose="02070309020205020404" pitchFamily="49" charset="0"/>
                <a:cs typeface="Courier New" panose="02070309020205020404" pitchFamily="49" charset="0"/>
              </a:rPr>
              <a:t>ss</a:t>
            </a:r>
            <a:r>
              <a:rPr lang="en-US" dirty="0">
                <a:latin typeface="Courier New" panose="02070309020205020404" pitchFamily="49" charset="0"/>
                <a:cs typeface="Courier New" panose="02070309020205020404" pitchFamily="49" charset="0"/>
              </a:rPr>
              <a:t>[0]);</a:t>
            </a:r>
          </a:p>
          <a:p>
            <a:r>
              <a:rPr lang="en-US" dirty="0">
                <a:latin typeface="Courier New" panose="02070309020205020404" pitchFamily="49" charset="0"/>
                <a:cs typeface="Courier New" panose="02070309020205020404" pitchFamily="49" charset="0"/>
              </a:rPr>
              <a:t>20     tv2 = </a:t>
            </a:r>
            <a:r>
              <a:rPr lang="en-US" dirty="0" err="1">
                <a:solidFill>
                  <a:schemeClr val="accent1">
                    <a:lumMod val="50000"/>
                  </a:schemeClr>
                </a:solidFill>
                <a:latin typeface="Courier New" panose="02070309020205020404" pitchFamily="49" charset="0"/>
                <a:cs typeface="Courier New" panose="02070309020205020404" pitchFamily="49" charset="0"/>
              </a:rPr>
              <a:t>findViewById</a:t>
            </a:r>
            <a:r>
              <a:rPr lang="en-US" dirty="0">
                <a:latin typeface="Courier New" panose="02070309020205020404" pitchFamily="49" charset="0"/>
                <a:cs typeface="Courier New" panose="02070309020205020404" pitchFamily="49" charset="0"/>
              </a:rPr>
              <a:t>(id2);</a:t>
            </a:r>
          </a:p>
          <a:p>
            <a:r>
              <a:rPr lang="en-US" dirty="0">
                <a:latin typeface="Courier New" panose="02070309020205020404" pitchFamily="49" charset="0"/>
                <a:cs typeface="Courier New" panose="02070309020205020404" pitchFamily="49" charset="0"/>
              </a:rPr>
              <a:t>21     tv2.setText(</a:t>
            </a:r>
            <a:r>
              <a:rPr lang="en-US" b="1" dirty="0" err="1">
                <a:latin typeface="Courier New" panose="02070309020205020404" pitchFamily="49" charset="0"/>
                <a:cs typeface="Courier New" panose="02070309020205020404" pitchFamily="49" charset="0"/>
              </a:rPr>
              <a:t>ss</a:t>
            </a:r>
            <a:r>
              <a:rPr lang="en-US" dirty="0">
                <a:latin typeface="Courier New" panose="02070309020205020404" pitchFamily="49" charset="0"/>
                <a:cs typeface="Courier New" panose="02070309020205020404" pitchFamily="49" charset="0"/>
              </a:rPr>
              <a:t>[1]);</a:t>
            </a:r>
          </a:p>
          <a:p>
            <a:r>
              <a:rPr lang="en-US" dirty="0">
                <a:latin typeface="Courier New" panose="02070309020205020404" pitchFamily="49" charset="0"/>
                <a:cs typeface="Courier New" panose="02070309020205020404" pitchFamily="49" charset="0"/>
              </a:rPr>
              <a:t>22   }</a:t>
            </a:r>
          </a:p>
          <a:p>
            <a:r>
              <a:rPr lang="en-US" dirty="0">
                <a:latin typeface="Courier New" panose="02070309020205020404" pitchFamily="49" charset="0"/>
                <a:cs typeface="Courier New" panose="02070309020205020404" pitchFamily="49" charset="0"/>
              </a:rPr>
              <a:t>23 }</a:t>
            </a:r>
          </a:p>
        </p:txBody>
      </p:sp>
      <p:sp>
        <p:nvSpPr>
          <p:cNvPr id="19" name="Rectangle 18">
            <a:extLst>
              <a:ext uri="{FF2B5EF4-FFF2-40B4-BE49-F238E27FC236}">
                <a16:creationId xmlns:a16="http://schemas.microsoft.com/office/drawing/2014/main" id="{DA8A243A-D04F-4860-932B-82DBDF1C28F4}"/>
              </a:ext>
            </a:extLst>
          </p:cNvPr>
          <p:cNvSpPr/>
          <p:nvPr/>
        </p:nvSpPr>
        <p:spPr>
          <a:xfrm>
            <a:off x="2152650" y="3820780"/>
            <a:ext cx="4457700" cy="2761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DE0453B-20D4-4C0B-ADE5-D86A5331A413}"/>
              </a:ext>
            </a:extLst>
          </p:cNvPr>
          <p:cNvSpPr/>
          <p:nvPr/>
        </p:nvSpPr>
        <p:spPr>
          <a:xfrm>
            <a:off x="2152650" y="5476030"/>
            <a:ext cx="4457700" cy="2761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11DB9A3-501D-4091-B6B7-77E6767DFB84}"/>
              </a:ext>
            </a:extLst>
          </p:cNvPr>
          <p:cNvSpPr/>
          <p:nvPr/>
        </p:nvSpPr>
        <p:spPr>
          <a:xfrm>
            <a:off x="2152650" y="4899078"/>
            <a:ext cx="4457700" cy="2761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0F1D512-1678-4126-A872-D45E42BE33EC}"/>
              </a:ext>
            </a:extLst>
          </p:cNvPr>
          <p:cNvGrpSpPr/>
          <p:nvPr/>
        </p:nvGrpSpPr>
        <p:grpSpPr>
          <a:xfrm>
            <a:off x="6896325" y="5036929"/>
            <a:ext cx="3435500" cy="374365"/>
            <a:chOff x="5415164" y="5146532"/>
            <a:chExt cx="3435500" cy="374365"/>
          </a:xfrm>
        </p:grpSpPr>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94250D09-F0D3-4059-BFAE-DB75034CC9C0}"/>
                    </a:ext>
                  </a:extLst>
                </p:cNvPr>
                <p:cNvSpPr txBox="1"/>
                <p:nvPr/>
              </p:nvSpPr>
              <p:spPr>
                <a:xfrm>
                  <a:off x="5415164" y="5146532"/>
                  <a:ext cx="1380506" cy="369332"/>
                </a:xfrm>
                <a:prstGeom prst="rect">
                  <a:avLst/>
                </a:prstGeom>
                <a:noFill/>
              </p:spPr>
              <p:txBody>
                <a:bodyPr wrap="none" rtlCol="0">
                  <a:spAutoFit/>
                </a:bodyPr>
                <a:lstStyle/>
                <a:p>
                  <a:r>
                    <a:rPr lang="en-US" b="1" dirty="0"/>
                    <a:t>{</a:t>
                  </a:r>
                  <a:r>
                    <a:rPr lang="en-US" b="1" dirty="0">
                      <a:solidFill>
                        <a:srgbClr val="FF0000"/>
                      </a:solidFill>
                    </a:rPr>
                    <a:t>L19</a:t>
                  </a:r>
                  <a:r>
                    <a:rPr lang="en-US" b="1" dirty="0"/>
                    <a:t>,</a:t>
                  </a:r>
                  <a:r>
                    <a:rPr lang="en-US" b="1" dirty="0">
                      <a:solidFill>
                        <a:srgbClr val="FF0000"/>
                      </a:solidFill>
                    </a:rPr>
                    <a:t> L21</a:t>
                  </a:r>
                  <a:r>
                    <a:rPr lang="en-US" b="1" dirty="0"/>
                    <a:t>}</a:t>
                  </a:r>
                  <a14:m>
                    <m:oMath xmlns:m="http://schemas.openxmlformats.org/officeDocument/2006/math">
                      <m:r>
                        <m:rPr>
                          <m:sty m:val="p"/>
                        </m:rPr>
                        <a:rPr lang="el-GR" i="1" baseline="-25000">
                          <a:latin typeface="Cambria Math" panose="02040503050406030204" pitchFamily="18" charset="0"/>
                        </a:rPr>
                        <m:t>ε</m:t>
                      </m:r>
                      <m:r>
                        <a:rPr lang="en-US" baseline="-25000">
                          <a:latin typeface="Cambria Math" panose="02040503050406030204" pitchFamily="18" charset="0"/>
                        </a:rPr>
                        <m:t>1</m:t>
                      </m:r>
                    </m:oMath>
                  </a14:m>
                  <a:r>
                    <a:rPr lang="en-US" dirty="0"/>
                    <a:t>  </a:t>
                  </a:r>
                </a:p>
              </p:txBody>
            </p:sp>
          </mc:Choice>
          <mc:Fallback xmlns="">
            <p:sp>
              <p:nvSpPr>
                <p:cNvPr id="23" name="TextBox 22">
                  <a:extLst>
                    <a:ext uri="{FF2B5EF4-FFF2-40B4-BE49-F238E27FC236}">
                      <a16:creationId xmlns:a16="http://schemas.microsoft.com/office/drawing/2014/main" id="{94250D09-F0D3-4059-BFAE-DB75034CC9C0}"/>
                    </a:ext>
                  </a:extLst>
                </p:cNvPr>
                <p:cNvSpPr txBox="1">
                  <a:spLocks noRot="1" noChangeAspect="1" noMove="1" noResize="1" noEditPoints="1" noAdjustHandles="1" noChangeArrowheads="1" noChangeShapeType="1" noTextEdit="1"/>
                </p:cNvSpPr>
                <p:nvPr/>
              </p:nvSpPr>
              <p:spPr>
                <a:xfrm>
                  <a:off x="5415164" y="5146532"/>
                  <a:ext cx="1380506" cy="369332"/>
                </a:xfrm>
                <a:prstGeom prst="rect">
                  <a:avLst/>
                </a:prstGeom>
                <a:blipFill>
                  <a:blip r:embed="rId5"/>
                  <a:stretch>
                    <a:fillRect l="-3524" t="-8197" b="-24590"/>
                  </a:stretch>
                </a:blipFill>
              </p:spPr>
              <p:txBody>
                <a:bodyPr/>
                <a:lstStyle/>
                <a:p>
                  <a:r>
                    <a:rPr lang="en-US">
                      <a:noFill/>
                    </a:rPr>
                    <a:t> </a:t>
                  </a:r>
                </a:p>
              </p:txBody>
            </p:sp>
          </mc:Fallback>
        </mc:AlternateContent>
        <p:sp>
          <p:nvSpPr>
            <p:cNvPr id="24" name="TextBox 23">
              <a:extLst>
                <a:ext uri="{FF2B5EF4-FFF2-40B4-BE49-F238E27FC236}">
                  <a16:creationId xmlns:a16="http://schemas.microsoft.com/office/drawing/2014/main" id="{7AC0E274-744A-4D73-9D8E-D913D6CB64B5}"/>
                </a:ext>
              </a:extLst>
            </p:cNvPr>
            <p:cNvSpPr txBox="1"/>
            <p:nvPr/>
          </p:nvSpPr>
          <p:spPr>
            <a:xfrm>
              <a:off x="7017662" y="5151565"/>
              <a:ext cx="1833002" cy="369332"/>
            </a:xfrm>
            <a:prstGeom prst="rect">
              <a:avLst/>
            </a:prstGeom>
            <a:noFill/>
          </p:spPr>
          <p:txBody>
            <a:bodyPr wrap="none" rtlCol="0">
              <a:spAutoFit/>
            </a:bodyPr>
            <a:lstStyle/>
            <a:p>
              <a:r>
                <a:rPr lang="en-US" b="1" dirty="0" err="1"/>
                <a:t>InputUIData</a:t>
              </a:r>
              <a:r>
                <a:rPr lang="en-US" b="1" dirty="0"/>
                <a:t>(L28)</a:t>
              </a:r>
            </a:p>
          </p:txBody>
        </p:sp>
        <p:cxnSp>
          <p:nvCxnSpPr>
            <p:cNvPr id="25" name="Straight Arrow Connector 24">
              <a:extLst>
                <a:ext uri="{FF2B5EF4-FFF2-40B4-BE49-F238E27FC236}">
                  <a16:creationId xmlns:a16="http://schemas.microsoft.com/office/drawing/2014/main" id="{4591AA73-6AF3-44F8-A8BD-0740B2EF508F}"/>
                </a:ext>
              </a:extLst>
            </p:cNvPr>
            <p:cNvCxnSpPr>
              <a:cxnSpLocks/>
              <a:stCxn id="23" idx="3"/>
              <a:endCxn id="24" idx="1"/>
            </p:cNvCxnSpPr>
            <p:nvPr/>
          </p:nvCxnSpPr>
          <p:spPr>
            <a:xfrm>
              <a:off x="6795670" y="5331198"/>
              <a:ext cx="221992" cy="503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
        <p:nvSpPr>
          <p:cNvPr id="26" name="Arrow: Down 25">
            <a:extLst>
              <a:ext uri="{FF2B5EF4-FFF2-40B4-BE49-F238E27FC236}">
                <a16:creationId xmlns:a16="http://schemas.microsoft.com/office/drawing/2014/main" id="{3DE8477C-D6BC-4CC6-8A55-93F8A67C4593}"/>
              </a:ext>
            </a:extLst>
          </p:cNvPr>
          <p:cNvSpPr/>
          <p:nvPr/>
        </p:nvSpPr>
        <p:spPr>
          <a:xfrm>
            <a:off x="8398904" y="4177830"/>
            <a:ext cx="611746" cy="859099"/>
          </a:xfrm>
          <a:prstGeom prst="downArrow">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12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up)">
                                      <p:cBhvr>
                                        <p:cTn id="7" dur="500"/>
                                        <p:tgtEl>
                                          <p:spTgt spid="5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Effect transition="in" filter="wipe(up)">
                                      <p:cBhvr>
                                        <p:cTn id="11" dur="750"/>
                                        <p:tgtEl>
                                          <p:spTgt spid="64"/>
                                        </p:tgtEl>
                                      </p:cBhvr>
                                    </p:animEffect>
                                  </p:childTnLst>
                                </p:cTn>
                              </p:par>
                            </p:childTnLst>
                          </p:cTn>
                        </p:par>
                        <p:par>
                          <p:cTn id="12" fill="hold">
                            <p:stCondLst>
                              <p:cond delay="1250"/>
                            </p:stCondLst>
                            <p:childTnLst>
                              <p:par>
                                <p:cTn id="13" presetID="22" presetClass="entr" presetSubtype="1"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up)">
                                      <p:cBhvr>
                                        <p:cTn id="15" dur="500"/>
                                        <p:tgtEl>
                                          <p:spTgt spid="19"/>
                                        </p:tgtEl>
                                      </p:cBhvr>
                                    </p:animEffect>
                                  </p:childTnLst>
                                </p:cTn>
                              </p:par>
                              <p:par>
                                <p:cTn id="16" presetID="22" presetClass="entr" presetSubtype="1" fill="hold" nodeType="withEffect">
                                  <p:stCondLst>
                                    <p:cond delay="0"/>
                                  </p:stCondLst>
                                  <p:childTnLst>
                                    <p:set>
                                      <p:cBhvr>
                                        <p:cTn id="17" dur="1" fill="hold">
                                          <p:stCondLst>
                                            <p:cond delay="0"/>
                                          </p:stCondLst>
                                        </p:cTn>
                                        <p:tgtEl>
                                          <p:spTgt spid="60"/>
                                        </p:tgtEl>
                                        <p:attrNameLst>
                                          <p:attrName>style.visibility</p:attrName>
                                        </p:attrNameLst>
                                      </p:cBhvr>
                                      <p:to>
                                        <p:strVal val="visible"/>
                                      </p:to>
                                    </p:set>
                                    <p:animEffect transition="in" filter="wipe(up)">
                                      <p:cBhvr>
                                        <p:cTn id="18" dur="500"/>
                                        <p:tgtEl>
                                          <p:spTgt spid="6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750"/>
                                        <p:tgtEl>
                                          <p:spTgt spid="26"/>
                                        </p:tgtEl>
                                      </p:cBhvr>
                                    </p:animEffect>
                                  </p:childTnLst>
                                </p:cTn>
                              </p:par>
                            </p:childTnLst>
                          </p:cTn>
                        </p:par>
                        <p:par>
                          <p:cTn id="24" fill="hold">
                            <p:stCondLst>
                              <p:cond delay="750"/>
                            </p:stCondLst>
                            <p:childTnLst>
                              <p:par>
                                <p:cTn id="25" presetID="22" presetClass="entr" presetSubtype="1"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up)">
                                      <p:cBhvr>
                                        <p:cTn id="27" dur="500"/>
                                        <p:tgtEl>
                                          <p:spTgt spid="21"/>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up)">
                                      <p:cBhvr>
                                        <p:cTn id="30" dur="500"/>
                                        <p:tgtEl>
                                          <p:spTgt spid="20"/>
                                        </p:tgtEl>
                                      </p:cBhvr>
                                    </p:animEffect>
                                  </p:childTnLst>
                                </p:cTn>
                              </p:par>
                              <p:par>
                                <p:cTn id="31" presetID="22" presetClass="entr" presetSubtype="1"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19" grpId="0" animBg="1"/>
      <p:bldP spid="20" grpId="0" animBg="1"/>
      <p:bldP spid="21" grpId="0" animBg="1"/>
      <p:bldP spid="2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361FAD37-8135-4761-8226-864619CFC406}"/>
              </a:ext>
            </a:extLst>
          </p:cNvPr>
          <p:cNvSpPr>
            <a:spLocks noGrp="1"/>
          </p:cNvSpPr>
          <p:nvPr>
            <p:ph idx="1"/>
          </p:nvPr>
        </p:nvSpPr>
        <p:spPr>
          <a:xfrm>
            <a:off x="1135625" y="1138148"/>
            <a:ext cx="9955161" cy="1192928"/>
          </a:xfrm>
        </p:spPr>
        <p:txBody>
          <a:bodyPr>
            <a:normAutofit/>
          </a:bodyPr>
          <a:lstStyle/>
          <a:p>
            <a:r>
              <a:rPr lang="en-US" dirty="0"/>
              <a:t>Rule for unexpected data use discovered.</a:t>
            </a:r>
          </a:p>
          <a:p>
            <a:pPr lvl="1"/>
            <a:r>
              <a:rPr lang="en-US" dirty="0"/>
              <a:t>The corresponding data generation point is marked as </a:t>
            </a:r>
            <a:r>
              <a:rPr lang="en-US" i="1" dirty="0"/>
              <a:t>must-retained</a:t>
            </a:r>
            <a:r>
              <a:rPr lang="en-US" dirty="0"/>
              <a:t>.</a:t>
            </a:r>
          </a:p>
          <a:p>
            <a:endParaRPr lang="en-US" b="1" dirty="0"/>
          </a:p>
          <a:p>
            <a:pPr lvl="1"/>
            <a:endParaRPr lang="en-US" b="1" dirty="0"/>
          </a:p>
        </p:txBody>
      </p:sp>
      <p:sp>
        <p:nvSpPr>
          <p:cNvPr id="4" name="Date Placeholder 3">
            <a:extLst>
              <a:ext uri="{FF2B5EF4-FFF2-40B4-BE49-F238E27FC236}">
                <a16:creationId xmlns:a16="http://schemas.microsoft.com/office/drawing/2014/main" id="{9272F591-9DB6-4B9F-95D0-C547DDBE7853}"/>
              </a:ext>
            </a:extLst>
          </p:cNvPr>
          <p:cNvSpPr>
            <a:spLocks noGrp="1"/>
          </p:cNvSpPr>
          <p:nvPr>
            <p:ph type="dt" sz="half" idx="10"/>
          </p:nvPr>
        </p:nvSpPr>
        <p:spPr/>
        <p:txBody>
          <a:bodyPr/>
          <a:lstStyle/>
          <a:p>
            <a:r>
              <a:rPr lang="en-US"/>
              <a:t>10/31/17</a:t>
            </a:r>
          </a:p>
        </p:txBody>
      </p:sp>
      <p:sp>
        <p:nvSpPr>
          <p:cNvPr id="5" name="Footer Placeholder 4">
            <a:extLst>
              <a:ext uri="{FF2B5EF4-FFF2-40B4-BE49-F238E27FC236}">
                <a16:creationId xmlns:a16="http://schemas.microsoft.com/office/drawing/2014/main" id="{355067BA-FFF9-477A-8918-8CF2142FE60F}"/>
              </a:ext>
            </a:extLst>
          </p:cNvPr>
          <p:cNvSpPr>
            <a:spLocks noGrp="1"/>
          </p:cNvSpPr>
          <p:nvPr>
            <p:ph type="ftr" sz="quarter" idx="11"/>
          </p:nvPr>
        </p:nvSpPr>
        <p:spPr/>
        <p:txBody>
          <a:bodyPr/>
          <a:lstStyle/>
          <a:p>
            <a:r>
              <a:rPr lang="en-US"/>
              <a:t>ASE 2017</a:t>
            </a:r>
          </a:p>
        </p:txBody>
      </p:sp>
      <p:sp>
        <p:nvSpPr>
          <p:cNvPr id="6" name="Slide Number Placeholder 5">
            <a:extLst>
              <a:ext uri="{FF2B5EF4-FFF2-40B4-BE49-F238E27FC236}">
                <a16:creationId xmlns:a16="http://schemas.microsoft.com/office/drawing/2014/main" id="{DB5EE54A-E843-4CB5-9A55-5830515BA485}"/>
              </a:ext>
            </a:extLst>
          </p:cNvPr>
          <p:cNvSpPr>
            <a:spLocks noGrp="1"/>
          </p:cNvSpPr>
          <p:nvPr>
            <p:ph type="sldNum" sz="quarter" idx="12"/>
          </p:nvPr>
        </p:nvSpPr>
        <p:spPr/>
        <p:txBody>
          <a:bodyPr/>
          <a:lstStyle/>
          <a:p>
            <a:fld id="{906745D7-5DCD-445B-BDED-754FAF3E7806}" type="slidenum">
              <a:rPr lang="en-US" smtClean="0"/>
              <a:t>25</a:t>
            </a:fld>
            <a:endParaRPr lang="en-US"/>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0D59364-F00F-43DB-A7A9-CEFC1BCFF7B8}"/>
                  </a:ext>
                </a:extLst>
              </p:cNvPr>
              <p:cNvSpPr txBox="1">
                <a:spLocks noChangeAspect="1"/>
              </p:cNvSpPr>
              <p:nvPr/>
            </p:nvSpPr>
            <p:spPr>
              <a:xfrm>
                <a:off x="1653020" y="3413496"/>
                <a:ext cx="8885959" cy="1048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000">
                          <a:latin typeface="Cambria Math" panose="02040503050406030204" pitchFamily="18" charset="0"/>
                        </a:rPr>
                        <m:t>Unexpected</m:t>
                      </m:r>
                      <m:r>
                        <a:rPr lang="en-US" sz="2000">
                          <a:latin typeface="Cambria Math" panose="02040503050406030204" pitchFamily="18" charset="0"/>
                        </a:rPr>
                        <m:t>˗</m:t>
                      </m:r>
                      <m:r>
                        <m:rPr>
                          <m:sty m:val="p"/>
                        </m:rPr>
                        <a:rPr lang="en-US" sz="2000">
                          <a:latin typeface="Cambria Math" panose="02040503050406030204" pitchFamily="18" charset="0"/>
                        </a:rPr>
                        <m:t>Data</m:t>
                      </m:r>
                      <m:r>
                        <a:rPr lang="en-US" sz="2000">
                          <a:latin typeface="Cambria Math" panose="02040503050406030204" pitchFamily="18" charset="0"/>
                        </a:rPr>
                        <m:t>˗</m:t>
                      </m:r>
                      <m:r>
                        <m:rPr>
                          <m:sty m:val="p"/>
                        </m:rPr>
                        <a:rPr lang="en-US" sz="2000">
                          <a:latin typeface="Cambria Math" panose="02040503050406030204" pitchFamily="18" charset="0"/>
                        </a:rPr>
                        <m:t>Use</m:t>
                      </m:r>
                      <m:f>
                        <m:fPr>
                          <m:ctrlPr>
                            <a:rPr lang="en-US" sz="2000" i="1">
                              <a:latin typeface="Cambria Math" panose="02040503050406030204" pitchFamily="18" charset="0"/>
                            </a:rPr>
                          </m:ctrlPr>
                        </m:fPr>
                        <m:num>
                          <m:eqArr>
                            <m:eqArrPr>
                              <m:ctrlPr>
                                <a:rPr lang="en-US" sz="2000" i="1">
                                  <a:latin typeface="Cambria Math" panose="02040503050406030204" pitchFamily="18" charset="0"/>
                                </a:rPr>
                              </m:ctrlPr>
                            </m:eqArrPr>
                            <m:e>
                              <m:r>
                                <a:rPr lang="en-US" sz="2000" b="1">
                                  <a:latin typeface="Cambria Math" panose="02040503050406030204" pitchFamily="18" charset="0"/>
                                </a:rPr>
                                <m:t>𝐈𝐧𝐩𝐮𝐭𝐔𝐈𝐃𝐚𝐭𝐚</m:t>
                              </m:r>
                              <m:d>
                                <m:dPr>
                                  <m:ctrlPr>
                                    <a:rPr lang="en-US" sz="2000" i="1">
                                      <a:latin typeface="Cambria Math" panose="02040503050406030204" pitchFamily="18" charset="0"/>
                                    </a:rPr>
                                  </m:ctrlPr>
                                </m:dPr>
                                <m:e>
                                  <m:r>
                                    <a:rPr lang="en-US" sz="2000" i="1">
                                      <a:latin typeface="Cambria Math" panose="02040503050406030204" pitchFamily="18" charset="0"/>
                                    </a:rPr>
                                    <m:t>𝑙</m:t>
                                  </m:r>
                                  <m:r>
                                    <a:rPr lang="en-US" sz="2000" i="1" baseline="30000">
                                      <a:latin typeface="Cambria Math" panose="02040503050406030204" pitchFamily="18" charset="0"/>
                                    </a:rPr>
                                    <m:t>𝑑</m:t>
                                  </m:r>
                                </m:e>
                              </m:d>
                              <m:r>
                                <a:rPr lang="en-US" sz="2000" i="1">
                                  <a:latin typeface="Cambria Math" panose="02040503050406030204" pitchFamily="18" charset="0"/>
                                </a:rPr>
                                <m:t> </m:t>
                              </m:r>
                              <m:r>
                                <a:rPr lang="el-GR" sz="2000" i="1">
                                  <a:latin typeface="Cambria Math" panose="02040503050406030204" pitchFamily="18" charset="0"/>
                                </a:rPr>
                                <m:t>∈</m:t>
                              </m:r>
                              <m:r>
                                <a:rPr lang="en-US" sz="2000" i="1">
                                  <a:latin typeface="Cambria Math" panose="02040503050406030204" pitchFamily="18" charset="0"/>
                                </a:rPr>
                                <m:t> </m:t>
                              </m:r>
                              <m:r>
                                <m:rPr>
                                  <m:sty m:val="p"/>
                                </m:rPr>
                                <a:rPr lang="el-GR" sz="2000" i="1">
                                  <a:latin typeface="Cambria Math" panose="02040503050406030204" pitchFamily="18" charset="0"/>
                                </a:rPr>
                                <m:t>Γ</m:t>
                              </m:r>
                              <m:r>
                                <a:rPr lang="en-US" sz="2000" i="1" baseline="-25000">
                                  <a:latin typeface="Cambria Math" panose="02040503050406030204" pitchFamily="18" charset="0"/>
                                </a:rPr>
                                <m:t>3</m:t>
                              </m:r>
                              <m:d>
                                <m:dPr>
                                  <m:ctrlPr>
                                    <a:rPr lang="en-US" sz="2000" i="1">
                                      <a:latin typeface="Cambria Math" panose="02040503050406030204" pitchFamily="18" charset="0"/>
                                    </a:rPr>
                                  </m:ctrlPr>
                                </m:dPr>
                                <m:e>
                                  <m:r>
                                    <a:rPr lang="en-US" sz="2000" i="1">
                                      <a:latin typeface="Cambria Math" panose="02040503050406030204" pitchFamily="18" charset="0"/>
                                    </a:rPr>
                                    <m:t>𝑧</m:t>
                                  </m:r>
                                  <m:r>
                                    <m:rPr>
                                      <m:sty m:val="p"/>
                                    </m:rPr>
                                    <a:rPr lang="el-GR" sz="2000" i="1" baseline="-25000">
                                      <a:latin typeface="Cambria Math" panose="02040503050406030204" pitchFamily="18" charset="0"/>
                                    </a:rPr>
                                    <m:t>ε</m:t>
                                  </m:r>
                                </m:e>
                              </m:d>
                              <m:r>
                                <a:rPr lang="en-US" sz="2000" i="1">
                                  <a:latin typeface="Cambria Math" panose="02040503050406030204" pitchFamily="18" charset="0"/>
                                </a:rPr>
                                <m:t>             </m:t>
                              </m:r>
                              <m:r>
                                <a:rPr lang="en-US" sz="2000" b="1">
                                  <a:latin typeface="Cambria Math" panose="02040503050406030204" pitchFamily="18" charset="0"/>
                                </a:rPr>
                                <m:t>𝐔𝐈𝐑𝐞𝐥𝐚𝐭𝐞𝐝</m:t>
                              </m:r>
                              <m:r>
                                <a:rPr lang="en-US" sz="2000" i="1">
                                  <a:latin typeface="Cambria Math" panose="02040503050406030204" pitchFamily="18" charset="0"/>
                                </a:rPr>
                                <m:t> </m:t>
                              </m:r>
                              <m:r>
                                <a:rPr lang="en-US" sz="2000" i="1" smtClean="0">
                                  <a:latin typeface="Cambria Math" panose="02040503050406030204" pitchFamily="18" charset="0"/>
                                </a:rPr>
                                <m:t>≠</m:t>
                              </m:r>
                              <m:r>
                                <a:rPr lang="en-US" sz="2000" i="1">
                                  <a:latin typeface="Cambria Math" panose="02040503050406030204" pitchFamily="18" charset="0"/>
                                </a:rPr>
                                <m:t> </m:t>
                              </m:r>
                              <m:r>
                                <m:rPr>
                                  <m:sty m:val="p"/>
                                </m:rPr>
                                <a:rPr lang="el-GR" sz="2000" i="1">
                                  <a:latin typeface="Cambria Math" panose="02040503050406030204" pitchFamily="18" charset="0"/>
                                </a:rPr>
                                <m:t>Γ</m:t>
                              </m:r>
                              <m:r>
                                <a:rPr lang="en-US" sz="2000" i="1" baseline="-25000">
                                  <a:latin typeface="Cambria Math" panose="02040503050406030204" pitchFamily="18" charset="0"/>
                                </a:rPr>
                                <m:t>1</m:t>
                              </m:r>
                              <m:r>
                                <a:rPr lang="en-US" sz="2000" i="1">
                                  <a:latin typeface="Cambria Math" panose="02040503050406030204" pitchFamily="18" charset="0"/>
                                </a:rPr>
                                <m:t>(</m:t>
                              </m:r>
                              <m:r>
                                <a:rPr lang="en-US" sz="2000" i="1">
                                  <a:latin typeface="Cambria Math" panose="02040503050406030204" pitchFamily="18" charset="0"/>
                                </a:rPr>
                                <m:t>𝑦</m:t>
                              </m:r>
                              <m:r>
                                <m:rPr>
                                  <m:sty m:val="p"/>
                                </m:rPr>
                                <a:rPr lang="el-GR" sz="2000" i="1" baseline="-25000">
                                  <a:latin typeface="Cambria Math" panose="02040503050406030204" pitchFamily="18" charset="0"/>
                                </a:rPr>
                                <m:t>ε</m:t>
                              </m:r>
                              <m:r>
                                <a:rPr lang="en-US" sz="2000" i="1" baseline="-25000">
                                  <a:latin typeface="Cambria Math" panose="02040503050406030204" pitchFamily="18" charset="0"/>
                                </a:rPr>
                                <m:t> </m:t>
                              </m:r>
                              <m:r>
                                <a:rPr lang="en-US" sz="2000" i="1">
                                  <a:latin typeface="Cambria Math" panose="02040503050406030204" pitchFamily="18" charset="0"/>
                                </a:rPr>
                                <m:t>)</m:t>
                              </m:r>
                              <m:r>
                                <a:rPr lang="en-US" sz="2000" b="1" i="1">
                                  <a:latin typeface="Cambria Math" panose="02040503050406030204" pitchFamily="18" charset="0"/>
                                </a:rPr>
                                <m:t> </m:t>
                              </m:r>
                            </m:e>
                            <m:e>
                              <m:r>
                                <a:rPr lang="en-US" sz="2000" i="1">
                                  <a:latin typeface="Cambria Math" panose="02040503050406030204" pitchFamily="18" charset="0"/>
                                </a:rPr>
                                <m:t>𝑎𝑝𝑖𝑃𝑢𝑡𝐷𝑎𝑡𝑎𝑇𝑜𝑈𝐼</m:t>
                              </m:r>
                              <m:d>
                                <m:dPr>
                                  <m:ctrlPr>
                                    <a:rPr lang="en-US" sz="2000" i="1">
                                      <a:latin typeface="Cambria Math" panose="02040503050406030204" pitchFamily="18" charset="0"/>
                                    </a:rPr>
                                  </m:ctrlPr>
                                </m:dPr>
                                <m:e>
                                  <m:r>
                                    <a:rPr lang="en-US" sz="2000" i="1">
                                      <a:latin typeface="Cambria Math" panose="02040503050406030204" pitchFamily="18" charset="0"/>
                                    </a:rPr>
                                    <m:t>𝑚</m:t>
                                  </m:r>
                                </m:e>
                              </m:d>
                            </m:e>
                          </m:eqArr>
                        </m:num>
                        <m:den>
                          <m:r>
                            <m:rPr>
                              <m:sty m:val="p"/>
                            </m:rPr>
                            <a:rPr lang="el-GR" sz="2000" i="1">
                              <a:latin typeface="Cambria Math" panose="02040503050406030204" pitchFamily="18" charset="0"/>
                            </a:rPr>
                            <m:t>Γ</m:t>
                          </m:r>
                          <m:r>
                            <a:rPr lang="en-US" sz="2000" i="1" baseline="-25000">
                              <a:latin typeface="Cambria Math" panose="02040503050406030204" pitchFamily="18" charset="0"/>
                            </a:rPr>
                            <m:t>1</m:t>
                          </m:r>
                          <m:r>
                            <a:rPr lang="en-US" sz="2000" i="1">
                              <a:latin typeface="Cambria Math" panose="02040503050406030204" pitchFamily="18" charset="0"/>
                            </a:rPr>
                            <m:t>,</m:t>
                          </m:r>
                          <m:r>
                            <m:rPr>
                              <m:sty m:val="p"/>
                            </m:rPr>
                            <a:rPr lang="el-GR" sz="2000" i="1">
                              <a:latin typeface="Cambria Math" panose="02040503050406030204" pitchFamily="18" charset="0"/>
                            </a:rPr>
                            <m:t>Γ</m:t>
                          </m:r>
                          <m:r>
                            <a:rPr lang="en-US" sz="2000" i="1" baseline="-25000">
                              <a:latin typeface="Cambria Math" panose="02040503050406030204" pitchFamily="18" charset="0"/>
                            </a:rPr>
                            <m:t>3</m:t>
                          </m:r>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𝑥</m:t>
                              </m:r>
                              <m:r>
                                <a:rPr lang="en-US" sz="2000" i="1">
                                  <a:latin typeface="Cambria Math" panose="02040503050406030204" pitchFamily="18" charset="0"/>
                                </a:rPr>
                                <m:t>≔</m:t>
                              </m:r>
                              <m:r>
                                <a:rPr lang="en-US" sz="2000" i="1" baseline="30000">
                                  <a:latin typeface="Cambria Math" panose="02040503050406030204" pitchFamily="18" charset="0"/>
                                </a:rPr>
                                <m:t>𝑙</m:t>
                              </m:r>
                              <m:r>
                                <a:rPr lang="en-US" sz="2000" i="1">
                                  <a:latin typeface="Cambria Math" panose="02040503050406030204" pitchFamily="18" charset="0"/>
                                </a:rPr>
                                <m:t> </m:t>
                              </m:r>
                              <m:r>
                                <a:rPr lang="en-US" sz="2000" i="1">
                                  <a:latin typeface="Cambria Math" panose="02040503050406030204" pitchFamily="18" charset="0"/>
                                </a:rPr>
                                <m:t>𝑦</m:t>
                              </m:r>
                              <m:r>
                                <a:rPr lang="en-US" sz="2000" i="1">
                                  <a:latin typeface="Cambria Math" panose="02040503050406030204" pitchFamily="18" charset="0"/>
                                </a:rPr>
                                <m:t>.</m:t>
                              </m:r>
                              <m:r>
                                <a:rPr lang="en-US" sz="2000" i="1">
                                  <a:latin typeface="Cambria Math" panose="02040503050406030204" pitchFamily="18" charset="0"/>
                                </a:rPr>
                                <m:t>𝑚</m:t>
                              </m:r>
                              <m:r>
                                <a:rPr lang="en-US" sz="2000" i="1">
                                  <a:latin typeface="Cambria Math" panose="02040503050406030204" pitchFamily="18" charset="0"/>
                                </a:rPr>
                                <m:t>(</m:t>
                              </m:r>
                              <m:r>
                                <a:rPr lang="en-US" sz="2000" i="1">
                                  <a:latin typeface="Cambria Math" panose="02040503050406030204" pitchFamily="18" charset="0"/>
                                </a:rPr>
                                <m:t>𝑧</m:t>
                              </m:r>
                              <m:r>
                                <a:rPr lang="en-US" sz="2000" i="1">
                                  <a:latin typeface="Cambria Math" panose="02040503050406030204" pitchFamily="18" charset="0"/>
                                </a:rPr>
                                <m:t>)</m:t>
                              </m:r>
                            </m:e>
                          </m:d>
                          <m:r>
                            <m:rPr>
                              <m:sty m:val="p"/>
                            </m:rPr>
                            <a:rPr lang="el-GR" sz="2000" i="1" baseline="-25000">
                              <a:latin typeface="Cambria Math" panose="02040503050406030204" pitchFamily="18" charset="0"/>
                            </a:rPr>
                            <m:t>ε</m:t>
                          </m:r>
                          <m:r>
                            <a:rPr lang="en-US" sz="2000" i="1">
                              <a:latin typeface="Cambria Math" panose="02040503050406030204" pitchFamily="18" charset="0"/>
                            </a:rPr>
                            <m:t> ⊨</m:t>
                          </m:r>
                          <m:r>
                            <a:rPr lang="en-US" sz="2000" i="1">
                              <a:latin typeface="Cambria Math" panose="02040503050406030204" pitchFamily="18" charset="0"/>
                            </a:rPr>
                            <m:t>𝑀𝑅</m:t>
                          </m:r>
                          <m:d>
                            <m:dPr>
                              <m:ctrlPr>
                                <a:rPr lang="en-US" sz="2000" i="1">
                                  <a:latin typeface="Cambria Math" panose="02040503050406030204" pitchFamily="18" charset="0"/>
                                </a:rPr>
                              </m:ctrlPr>
                            </m:dPr>
                            <m:e>
                              <m:r>
                                <a:rPr lang="en-US" sz="2000" i="1">
                                  <a:latin typeface="Cambria Math" panose="02040503050406030204" pitchFamily="18" charset="0"/>
                                </a:rPr>
                                <m:t>𝑙</m:t>
                              </m:r>
                              <m:r>
                                <a:rPr lang="en-US" sz="2000" i="1" baseline="30000">
                                  <a:latin typeface="Cambria Math" panose="02040503050406030204" pitchFamily="18" charset="0"/>
                                </a:rPr>
                                <m:t>𝑑</m:t>
                              </m:r>
                            </m:e>
                          </m:d>
                          <m:r>
                            <a:rPr lang="en-US" sz="2000" i="1">
                              <a:latin typeface="Cambria Math" panose="02040503050406030204" pitchFamily="18" charset="0"/>
                            </a:rPr>
                            <m:t>→</m:t>
                          </m:r>
                          <m:r>
                            <a:rPr lang="en-US" sz="2000" i="1">
                              <a:latin typeface="Cambria Math" panose="02040503050406030204" pitchFamily="18" charset="0"/>
                            </a:rPr>
                            <m:t>𝑇𝑟𝑢𝑒</m:t>
                          </m:r>
                        </m:den>
                      </m:f>
                    </m:oMath>
                  </m:oMathPara>
                </a14:m>
                <a:endParaRPr lang="en-US" dirty="0"/>
              </a:p>
            </p:txBody>
          </p:sp>
        </mc:Choice>
        <mc:Fallback xmlns="">
          <p:sp>
            <p:nvSpPr>
              <p:cNvPr id="7" name="TextBox 6">
                <a:extLst>
                  <a:ext uri="{FF2B5EF4-FFF2-40B4-BE49-F238E27FC236}">
                    <a16:creationId xmlns:a16="http://schemas.microsoft.com/office/drawing/2014/main" id="{90D59364-F00F-43DB-A7A9-CEFC1BCFF7B8}"/>
                  </a:ext>
                </a:extLst>
              </p:cNvPr>
              <p:cNvSpPr txBox="1">
                <a:spLocks noRot="1" noChangeAspect="1" noMove="1" noResize="1" noEditPoints="1" noAdjustHandles="1" noChangeArrowheads="1" noChangeShapeType="1" noTextEdit="1"/>
              </p:cNvSpPr>
              <p:nvPr/>
            </p:nvSpPr>
            <p:spPr>
              <a:xfrm>
                <a:off x="1653020" y="3413496"/>
                <a:ext cx="8885959" cy="1048620"/>
              </a:xfrm>
              <a:prstGeom prst="rect">
                <a:avLst/>
              </a:prstGeom>
              <a:blipFill>
                <a:blip r:embed="rId3"/>
                <a:stretch>
                  <a:fillRect/>
                </a:stretch>
              </a:blipFill>
            </p:spPr>
            <p:txBody>
              <a:bodyPr/>
              <a:lstStyle/>
              <a:p>
                <a:r>
                  <a:rPr lang="en-US">
                    <a:noFill/>
                  </a:rPr>
                  <a:t> </a:t>
                </a:r>
              </a:p>
            </p:txBody>
          </p:sp>
        </mc:Fallback>
      </mc:AlternateContent>
      <p:sp>
        <p:nvSpPr>
          <p:cNvPr id="9" name="Speech Bubble: Rectangle with Corners Rounded 8">
            <a:extLst>
              <a:ext uri="{FF2B5EF4-FFF2-40B4-BE49-F238E27FC236}">
                <a16:creationId xmlns:a16="http://schemas.microsoft.com/office/drawing/2014/main" id="{A50A52A7-E917-438C-A781-224E38A010DE}"/>
              </a:ext>
            </a:extLst>
          </p:cNvPr>
          <p:cNvSpPr/>
          <p:nvPr/>
        </p:nvSpPr>
        <p:spPr>
          <a:xfrm>
            <a:off x="8153400" y="256702"/>
            <a:ext cx="3488267" cy="834261"/>
          </a:xfrm>
          <a:prstGeom prst="wedgeRoundRectCallout">
            <a:avLst>
              <a:gd name="adj1" fmla="val -22973"/>
              <a:gd name="adj2" fmla="val 47102"/>
              <a:gd name="adj3" fmla="val 16667"/>
            </a:avLst>
          </a:prstGeom>
          <a:no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B0F0"/>
                </a:solidFill>
              </a:rPr>
              <a:t>y</a:t>
            </a:r>
            <a:r>
              <a:rPr lang="en-US" sz="2800" dirty="0" err="1">
                <a:solidFill>
                  <a:schemeClr val="tx1"/>
                </a:solidFill>
              </a:rPr>
              <a:t>.setText</a:t>
            </a:r>
            <a:r>
              <a:rPr lang="en-US" sz="2800" dirty="0">
                <a:solidFill>
                  <a:schemeClr val="tx1"/>
                </a:solidFill>
              </a:rPr>
              <a:t>(</a:t>
            </a:r>
            <a:r>
              <a:rPr lang="en-US" sz="3600" b="1" dirty="0">
                <a:solidFill>
                  <a:srgbClr val="FF0000"/>
                </a:solidFill>
              </a:rPr>
              <a:t>&lt;input&gt;</a:t>
            </a:r>
            <a:r>
              <a:rPr lang="en-US" sz="2800" dirty="0">
                <a:solidFill>
                  <a:schemeClr val="tx1"/>
                </a:solidFill>
              </a:rPr>
              <a:t>);</a:t>
            </a:r>
          </a:p>
        </p:txBody>
      </p:sp>
    </p:spTree>
    <p:extLst>
      <p:ext uri="{BB962C8B-B14F-4D97-AF65-F5344CB8AC3E}">
        <p14:creationId xmlns:p14="http://schemas.microsoft.com/office/powerpoint/2010/main" val="26513062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65151EF-D4C6-4DC2-8D2A-F521C9316B46}"/>
              </a:ext>
            </a:extLst>
          </p:cNvPr>
          <p:cNvSpPr>
            <a:spLocks noGrp="1"/>
          </p:cNvSpPr>
          <p:nvPr>
            <p:ph type="dt" sz="half" idx="10"/>
          </p:nvPr>
        </p:nvSpPr>
        <p:spPr/>
        <p:txBody>
          <a:bodyPr/>
          <a:lstStyle/>
          <a:p>
            <a:r>
              <a:rPr lang="en-US"/>
              <a:t>10/31/17</a:t>
            </a:r>
          </a:p>
        </p:txBody>
      </p:sp>
      <p:sp>
        <p:nvSpPr>
          <p:cNvPr id="5" name="Footer Placeholder 4">
            <a:extLst>
              <a:ext uri="{FF2B5EF4-FFF2-40B4-BE49-F238E27FC236}">
                <a16:creationId xmlns:a16="http://schemas.microsoft.com/office/drawing/2014/main" id="{075BA53E-F433-4FEB-8693-64265408F342}"/>
              </a:ext>
            </a:extLst>
          </p:cNvPr>
          <p:cNvSpPr>
            <a:spLocks noGrp="1"/>
          </p:cNvSpPr>
          <p:nvPr>
            <p:ph type="ftr" sz="quarter" idx="11"/>
          </p:nvPr>
        </p:nvSpPr>
        <p:spPr/>
        <p:txBody>
          <a:bodyPr/>
          <a:lstStyle/>
          <a:p>
            <a:r>
              <a:rPr lang="en-US"/>
              <a:t>ASE 2017</a:t>
            </a:r>
          </a:p>
        </p:txBody>
      </p:sp>
      <p:sp>
        <p:nvSpPr>
          <p:cNvPr id="6" name="Slide Number Placeholder 5">
            <a:extLst>
              <a:ext uri="{FF2B5EF4-FFF2-40B4-BE49-F238E27FC236}">
                <a16:creationId xmlns:a16="http://schemas.microsoft.com/office/drawing/2014/main" id="{90A5CD7D-F898-4F8E-8FA7-C6023DEBAA9B}"/>
              </a:ext>
            </a:extLst>
          </p:cNvPr>
          <p:cNvSpPr>
            <a:spLocks noGrp="1"/>
          </p:cNvSpPr>
          <p:nvPr>
            <p:ph type="sldNum" sz="quarter" idx="12"/>
          </p:nvPr>
        </p:nvSpPr>
        <p:spPr/>
        <p:txBody>
          <a:bodyPr/>
          <a:lstStyle/>
          <a:p>
            <a:fld id="{906745D7-5DCD-445B-BDED-754FAF3E7806}" type="slidenum">
              <a:rPr lang="en-US" smtClean="0"/>
              <a:t>26</a:t>
            </a:fld>
            <a:endParaRPr lang="en-US"/>
          </a:p>
        </p:txBody>
      </p:sp>
      <p:sp>
        <p:nvSpPr>
          <p:cNvPr id="18" name="TextBox 17">
            <a:extLst>
              <a:ext uri="{FF2B5EF4-FFF2-40B4-BE49-F238E27FC236}">
                <a16:creationId xmlns:a16="http://schemas.microsoft.com/office/drawing/2014/main" id="{1ECA158D-A8A5-40A5-BE40-F79459571C2D}"/>
              </a:ext>
            </a:extLst>
          </p:cNvPr>
          <p:cNvSpPr txBox="1"/>
          <p:nvPr/>
        </p:nvSpPr>
        <p:spPr>
          <a:xfrm>
            <a:off x="1981200" y="578832"/>
            <a:ext cx="4457700" cy="2585323"/>
          </a:xfrm>
          <a:prstGeom prst="rect">
            <a:avLst/>
          </a:prstGeom>
          <a:noFill/>
          <a:ln>
            <a:solidFill>
              <a:srgbClr val="FFC000"/>
            </a:solidFill>
            <a:prstDash val="dash"/>
          </a:ln>
        </p:spPr>
        <p:txBody>
          <a:bodyPr wrap="square" rtlCol="0">
            <a:spAutoFit/>
          </a:bodyPr>
          <a:lstStyle/>
          <a:p>
            <a:r>
              <a:rPr lang="en-US" dirty="0">
                <a:latin typeface="Courier New" panose="02070309020205020404" pitchFamily="49" charset="0"/>
                <a:cs typeface="Courier New" panose="02070309020205020404" pitchFamily="49" charset="0"/>
              </a:rPr>
              <a:t>11 class C extends A {</a:t>
            </a:r>
          </a:p>
          <a:p>
            <a:r>
              <a:rPr lang="en-US" dirty="0">
                <a:latin typeface="Courier New" panose="02070309020205020404" pitchFamily="49" charset="0"/>
                <a:cs typeface="Courier New" panose="02070309020205020404" pitchFamily="49" charset="0"/>
              </a:rPr>
              <a:t>16   d() {</a:t>
            </a:r>
          </a:p>
          <a:p>
            <a:r>
              <a:rPr lang="en-US" dirty="0">
                <a:latin typeface="Courier New" panose="02070309020205020404" pitchFamily="49" charset="0"/>
                <a:cs typeface="Courier New" panose="02070309020205020404" pitchFamily="49" charset="0"/>
              </a:rPr>
              <a:t>17     </a:t>
            </a:r>
            <a:r>
              <a:rPr lang="en-US" dirty="0" err="1">
                <a:latin typeface="Courier New" panose="02070309020205020404" pitchFamily="49" charset="0"/>
                <a:cs typeface="Courier New" panose="02070309020205020404" pitchFamily="49" charset="0"/>
              </a:rPr>
              <a:t>ss</a:t>
            </a:r>
            <a:r>
              <a:rPr lang="en-US" dirty="0">
                <a:latin typeface="Courier New" panose="02070309020205020404" pitchFamily="49" charset="0"/>
                <a:cs typeface="Courier New" panose="02070309020205020404" pitchFamily="49" charset="0"/>
              </a:rPr>
              <a:t> = </a:t>
            </a:r>
            <a:r>
              <a:rPr lang="en-US" dirty="0" err="1">
                <a:latin typeface="Courier New" panose="02070309020205020404" pitchFamily="49" charset="0"/>
                <a:cs typeface="Courier New" panose="02070309020205020404" pitchFamily="49" charset="0"/>
              </a:rPr>
              <a:t>data.split</a:t>
            </a:r>
            <a:r>
              <a:rPr lang="en-US"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18     tv1 = </a:t>
            </a:r>
            <a:r>
              <a:rPr lang="en-US" dirty="0" err="1">
                <a:solidFill>
                  <a:schemeClr val="accent1">
                    <a:lumMod val="50000"/>
                  </a:schemeClr>
                </a:solidFill>
                <a:latin typeface="Courier New" panose="02070309020205020404" pitchFamily="49" charset="0"/>
                <a:cs typeface="Courier New" panose="02070309020205020404" pitchFamily="49" charset="0"/>
              </a:rPr>
              <a:t>findViewById</a:t>
            </a:r>
            <a:r>
              <a:rPr lang="en-US" dirty="0">
                <a:latin typeface="Courier New" panose="02070309020205020404" pitchFamily="49" charset="0"/>
                <a:cs typeface="Courier New" panose="02070309020205020404" pitchFamily="49" charset="0"/>
              </a:rPr>
              <a:t>(id1);</a:t>
            </a:r>
          </a:p>
          <a:p>
            <a:r>
              <a:rPr lang="en-US" dirty="0">
                <a:latin typeface="Courier New" panose="02070309020205020404" pitchFamily="49" charset="0"/>
                <a:cs typeface="Courier New" panose="02070309020205020404" pitchFamily="49" charset="0"/>
              </a:rPr>
              <a:t>19     tv1.setText(</a:t>
            </a:r>
            <a:r>
              <a:rPr lang="en-US" dirty="0" err="1">
                <a:latin typeface="Courier New" panose="02070309020205020404" pitchFamily="49" charset="0"/>
                <a:cs typeface="Courier New" panose="02070309020205020404" pitchFamily="49" charset="0"/>
              </a:rPr>
              <a:t>ss</a:t>
            </a:r>
            <a:r>
              <a:rPr lang="en-US" dirty="0">
                <a:latin typeface="Courier New" panose="02070309020205020404" pitchFamily="49" charset="0"/>
                <a:cs typeface="Courier New" panose="02070309020205020404" pitchFamily="49" charset="0"/>
              </a:rPr>
              <a:t>[0]);</a:t>
            </a:r>
          </a:p>
          <a:p>
            <a:r>
              <a:rPr lang="en-US" dirty="0">
                <a:latin typeface="Courier New" panose="02070309020205020404" pitchFamily="49" charset="0"/>
                <a:cs typeface="Courier New" panose="02070309020205020404" pitchFamily="49" charset="0"/>
              </a:rPr>
              <a:t>20     tv2 = </a:t>
            </a:r>
            <a:r>
              <a:rPr lang="en-US" dirty="0" err="1">
                <a:solidFill>
                  <a:schemeClr val="accent1">
                    <a:lumMod val="50000"/>
                  </a:schemeClr>
                </a:solidFill>
                <a:latin typeface="Courier New" panose="02070309020205020404" pitchFamily="49" charset="0"/>
                <a:cs typeface="Courier New" panose="02070309020205020404" pitchFamily="49" charset="0"/>
              </a:rPr>
              <a:t>findViewById</a:t>
            </a:r>
            <a:r>
              <a:rPr lang="en-US" dirty="0">
                <a:latin typeface="Courier New" panose="02070309020205020404" pitchFamily="49" charset="0"/>
                <a:cs typeface="Courier New" panose="02070309020205020404" pitchFamily="49" charset="0"/>
              </a:rPr>
              <a:t>(id2);</a:t>
            </a:r>
          </a:p>
          <a:p>
            <a:r>
              <a:rPr lang="en-US" dirty="0">
                <a:latin typeface="Courier New" panose="02070309020205020404" pitchFamily="49" charset="0"/>
                <a:cs typeface="Courier New" panose="02070309020205020404" pitchFamily="49" charset="0"/>
              </a:rPr>
              <a:t>21     </a:t>
            </a:r>
            <a:r>
              <a:rPr lang="en-US" b="1" dirty="0">
                <a:latin typeface="Courier New" panose="02070309020205020404" pitchFamily="49" charset="0"/>
                <a:cs typeface="Courier New" panose="02070309020205020404" pitchFamily="49" charset="0"/>
              </a:rPr>
              <a:t>tv2</a:t>
            </a:r>
            <a:r>
              <a:rPr lang="en-US" dirty="0">
                <a:latin typeface="Courier New" panose="02070309020205020404" pitchFamily="49" charset="0"/>
                <a:cs typeface="Courier New" panose="02070309020205020404" pitchFamily="49" charset="0"/>
              </a:rPr>
              <a:t>.setText(</a:t>
            </a:r>
            <a:r>
              <a:rPr lang="en-US" b="1" dirty="0" err="1">
                <a:latin typeface="Courier New" panose="02070309020205020404" pitchFamily="49" charset="0"/>
                <a:cs typeface="Courier New" panose="02070309020205020404" pitchFamily="49" charset="0"/>
              </a:rPr>
              <a:t>ss</a:t>
            </a:r>
            <a:r>
              <a:rPr lang="en-US" dirty="0">
                <a:latin typeface="Courier New" panose="02070309020205020404" pitchFamily="49" charset="0"/>
                <a:cs typeface="Courier New" panose="02070309020205020404" pitchFamily="49" charset="0"/>
              </a:rPr>
              <a:t>[1]);</a:t>
            </a:r>
          </a:p>
          <a:p>
            <a:r>
              <a:rPr lang="en-US" dirty="0">
                <a:latin typeface="Courier New" panose="02070309020205020404" pitchFamily="49" charset="0"/>
                <a:cs typeface="Courier New" panose="02070309020205020404" pitchFamily="49" charset="0"/>
              </a:rPr>
              <a:t>22   }</a:t>
            </a:r>
          </a:p>
          <a:p>
            <a:r>
              <a:rPr lang="en-US" dirty="0">
                <a:latin typeface="Courier New" panose="02070309020205020404" pitchFamily="49" charset="0"/>
                <a:cs typeface="Courier New" panose="02070309020205020404" pitchFamily="49" charset="0"/>
              </a:rPr>
              <a:t>23 }</a:t>
            </a:r>
          </a:p>
        </p:txBody>
      </p:sp>
      <p:sp>
        <p:nvSpPr>
          <p:cNvPr id="20" name="Rectangle 19">
            <a:extLst>
              <a:ext uri="{FF2B5EF4-FFF2-40B4-BE49-F238E27FC236}">
                <a16:creationId xmlns:a16="http://schemas.microsoft.com/office/drawing/2014/main" id="{BDE0453B-20D4-4C0B-ADE5-D86A5331A413}"/>
              </a:ext>
            </a:extLst>
          </p:cNvPr>
          <p:cNvSpPr/>
          <p:nvPr/>
        </p:nvSpPr>
        <p:spPr>
          <a:xfrm>
            <a:off x="1981200" y="2243427"/>
            <a:ext cx="4457700" cy="2761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0F1D512-1678-4126-A872-D45E42BE33EC}"/>
              </a:ext>
            </a:extLst>
          </p:cNvPr>
          <p:cNvGrpSpPr/>
          <p:nvPr/>
        </p:nvGrpSpPr>
        <p:grpSpPr>
          <a:xfrm>
            <a:off x="6806172" y="2194306"/>
            <a:ext cx="3435500" cy="374365"/>
            <a:chOff x="5415164" y="5146532"/>
            <a:chExt cx="3435500" cy="374365"/>
          </a:xfrm>
        </p:grpSpPr>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94250D09-F0D3-4059-BFAE-DB75034CC9C0}"/>
                    </a:ext>
                  </a:extLst>
                </p:cNvPr>
                <p:cNvSpPr txBox="1"/>
                <p:nvPr/>
              </p:nvSpPr>
              <p:spPr>
                <a:xfrm>
                  <a:off x="5415164" y="5146532"/>
                  <a:ext cx="627095" cy="369332"/>
                </a:xfrm>
                <a:prstGeom prst="rect">
                  <a:avLst/>
                </a:prstGeom>
                <a:noFill/>
              </p:spPr>
              <p:txBody>
                <a:bodyPr wrap="none" rtlCol="0">
                  <a:spAutoFit/>
                </a:bodyPr>
                <a:lstStyle/>
                <a:p>
                  <a:r>
                    <a:rPr lang="en-US" b="1" dirty="0"/>
                    <a:t>ss</a:t>
                  </a:r>
                  <a14:m>
                    <m:oMath xmlns:m="http://schemas.openxmlformats.org/officeDocument/2006/math">
                      <m:r>
                        <m:rPr>
                          <m:sty m:val="p"/>
                        </m:rPr>
                        <a:rPr lang="el-GR" i="1" baseline="-25000">
                          <a:latin typeface="Cambria Math" panose="02040503050406030204" pitchFamily="18" charset="0"/>
                        </a:rPr>
                        <m:t>ε</m:t>
                      </m:r>
                      <m:r>
                        <a:rPr lang="en-US" baseline="-25000">
                          <a:latin typeface="Cambria Math" panose="02040503050406030204" pitchFamily="18" charset="0"/>
                        </a:rPr>
                        <m:t>1</m:t>
                      </m:r>
                    </m:oMath>
                  </a14:m>
                  <a:r>
                    <a:rPr lang="en-US" dirty="0"/>
                    <a:t>  </a:t>
                  </a:r>
                </a:p>
              </p:txBody>
            </p:sp>
          </mc:Choice>
          <mc:Fallback xmlns="">
            <p:sp>
              <p:nvSpPr>
                <p:cNvPr id="23" name="TextBox 22">
                  <a:extLst>
                    <a:ext uri="{FF2B5EF4-FFF2-40B4-BE49-F238E27FC236}">
                      <a16:creationId xmlns:a16="http://schemas.microsoft.com/office/drawing/2014/main" id="{94250D09-F0D3-4059-BFAE-DB75034CC9C0}"/>
                    </a:ext>
                  </a:extLst>
                </p:cNvPr>
                <p:cNvSpPr txBox="1">
                  <a:spLocks noRot="1" noChangeAspect="1" noMove="1" noResize="1" noEditPoints="1" noAdjustHandles="1" noChangeArrowheads="1" noChangeShapeType="1" noTextEdit="1"/>
                </p:cNvSpPr>
                <p:nvPr/>
              </p:nvSpPr>
              <p:spPr>
                <a:xfrm>
                  <a:off x="5415164" y="5146532"/>
                  <a:ext cx="627095" cy="369332"/>
                </a:xfrm>
                <a:prstGeom prst="rect">
                  <a:avLst/>
                </a:prstGeom>
                <a:blipFill>
                  <a:blip r:embed="rId3"/>
                  <a:stretch>
                    <a:fillRect l="-7767" t="-9836" b="-24590"/>
                  </a:stretch>
                </a:blipFill>
              </p:spPr>
              <p:txBody>
                <a:bodyPr/>
                <a:lstStyle/>
                <a:p>
                  <a:r>
                    <a:rPr lang="en-US">
                      <a:noFill/>
                    </a:rPr>
                    <a:t> </a:t>
                  </a:r>
                </a:p>
              </p:txBody>
            </p:sp>
          </mc:Fallback>
        </mc:AlternateContent>
        <p:sp>
          <p:nvSpPr>
            <p:cNvPr id="24" name="TextBox 23">
              <a:extLst>
                <a:ext uri="{FF2B5EF4-FFF2-40B4-BE49-F238E27FC236}">
                  <a16:creationId xmlns:a16="http://schemas.microsoft.com/office/drawing/2014/main" id="{7AC0E274-744A-4D73-9D8E-D913D6CB64B5}"/>
                </a:ext>
              </a:extLst>
            </p:cNvPr>
            <p:cNvSpPr txBox="1"/>
            <p:nvPr/>
          </p:nvSpPr>
          <p:spPr>
            <a:xfrm>
              <a:off x="7017662" y="5151565"/>
              <a:ext cx="1833002" cy="369332"/>
            </a:xfrm>
            <a:prstGeom prst="rect">
              <a:avLst/>
            </a:prstGeom>
            <a:noFill/>
          </p:spPr>
          <p:txBody>
            <a:bodyPr wrap="none" rtlCol="0">
              <a:spAutoFit/>
            </a:bodyPr>
            <a:lstStyle/>
            <a:p>
              <a:r>
                <a:rPr lang="en-US" b="1" dirty="0" err="1"/>
                <a:t>InputUIData</a:t>
              </a:r>
              <a:r>
                <a:rPr lang="en-US" b="1" dirty="0"/>
                <a:t>(L28)</a:t>
              </a:r>
            </a:p>
          </p:txBody>
        </p:sp>
        <p:cxnSp>
          <p:nvCxnSpPr>
            <p:cNvPr id="25" name="Straight Arrow Connector 24">
              <a:extLst>
                <a:ext uri="{FF2B5EF4-FFF2-40B4-BE49-F238E27FC236}">
                  <a16:creationId xmlns:a16="http://schemas.microsoft.com/office/drawing/2014/main" id="{4591AA73-6AF3-44F8-A8BD-0740B2EF508F}"/>
                </a:ext>
              </a:extLst>
            </p:cNvPr>
            <p:cNvCxnSpPr>
              <a:cxnSpLocks/>
              <a:stCxn id="23" idx="3"/>
              <a:endCxn id="24" idx="1"/>
            </p:cNvCxnSpPr>
            <p:nvPr/>
          </p:nvCxnSpPr>
          <p:spPr>
            <a:xfrm>
              <a:off x="6042259" y="5331198"/>
              <a:ext cx="975403" cy="503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D2B3615-9B9B-4F95-8F8B-7F5C08BE0B2D}"/>
              </a:ext>
            </a:extLst>
          </p:cNvPr>
          <p:cNvGrpSpPr/>
          <p:nvPr/>
        </p:nvGrpSpPr>
        <p:grpSpPr>
          <a:xfrm>
            <a:off x="7124102" y="2957053"/>
            <a:ext cx="2724600" cy="374365"/>
            <a:chOff x="5415164" y="5146532"/>
            <a:chExt cx="2724600" cy="374365"/>
          </a:xfrm>
        </p:grpSpPr>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D9663DC4-E12E-46DC-9915-474B699428C0}"/>
                    </a:ext>
                  </a:extLst>
                </p:cNvPr>
                <p:cNvSpPr txBox="1"/>
                <p:nvPr/>
              </p:nvSpPr>
              <p:spPr>
                <a:xfrm>
                  <a:off x="5415164" y="5146532"/>
                  <a:ext cx="750526" cy="369332"/>
                </a:xfrm>
                <a:prstGeom prst="rect">
                  <a:avLst/>
                </a:prstGeom>
                <a:noFill/>
              </p:spPr>
              <p:txBody>
                <a:bodyPr wrap="none" rtlCol="0">
                  <a:spAutoFit/>
                </a:bodyPr>
                <a:lstStyle/>
                <a:p>
                  <a:r>
                    <a:rPr lang="en-US" b="1" dirty="0"/>
                    <a:t>tv2</a:t>
                  </a:r>
                  <a14:m>
                    <m:oMath xmlns:m="http://schemas.openxmlformats.org/officeDocument/2006/math">
                      <m:r>
                        <m:rPr>
                          <m:sty m:val="p"/>
                        </m:rPr>
                        <a:rPr lang="el-GR" i="1" baseline="-25000">
                          <a:latin typeface="Cambria Math" panose="02040503050406030204" pitchFamily="18" charset="0"/>
                        </a:rPr>
                        <m:t>ε</m:t>
                      </m:r>
                      <m:r>
                        <a:rPr lang="en-US" baseline="-25000">
                          <a:latin typeface="Cambria Math" panose="02040503050406030204" pitchFamily="18" charset="0"/>
                        </a:rPr>
                        <m:t>1</m:t>
                      </m:r>
                    </m:oMath>
                  </a14:m>
                  <a:r>
                    <a:rPr lang="en-US" dirty="0"/>
                    <a:t>  </a:t>
                  </a:r>
                </a:p>
              </p:txBody>
            </p:sp>
          </mc:Choice>
          <mc:Fallback xmlns="">
            <p:sp>
              <p:nvSpPr>
                <p:cNvPr id="28" name="TextBox 27">
                  <a:extLst>
                    <a:ext uri="{FF2B5EF4-FFF2-40B4-BE49-F238E27FC236}">
                      <a16:creationId xmlns:a16="http://schemas.microsoft.com/office/drawing/2014/main" id="{D9663DC4-E12E-46DC-9915-474B699428C0}"/>
                    </a:ext>
                  </a:extLst>
                </p:cNvPr>
                <p:cNvSpPr txBox="1">
                  <a:spLocks noRot="1" noChangeAspect="1" noMove="1" noResize="1" noEditPoints="1" noAdjustHandles="1" noChangeArrowheads="1" noChangeShapeType="1" noTextEdit="1"/>
                </p:cNvSpPr>
                <p:nvPr/>
              </p:nvSpPr>
              <p:spPr>
                <a:xfrm>
                  <a:off x="5415164" y="5146532"/>
                  <a:ext cx="750526" cy="369332"/>
                </a:xfrm>
                <a:prstGeom prst="rect">
                  <a:avLst/>
                </a:prstGeom>
                <a:blipFill>
                  <a:blip r:embed="rId4"/>
                  <a:stretch>
                    <a:fillRect l="-7317" t="-8197" b="-24590"/>
                  </a:stretch>
                </a:blipFill>
              </p:spPr>
              <p:txBody>
                <a:bodyPr/>
                <a:lstStyle/>
                <a:p>
                  <a:r>
                    <a:rPr lang="en-US">
                      <a:noFill/>
                    </a:rPr>
                    <a:t> </a:t>
                  </a:r>
                </a:p>
              </p:txBody>
            </p:sp>
          </mc:Fallback>
        </mc:AlternateContent>
        <p:sp>
          <p:nvSpPr>
            <p:cNvPr id="29" name="TextBox 28">
              <a:extLst>
                <a:ext uri="{FF2B5EF4-FFF2-40B4-BE49-F238E27FC236}">
                  <a16:creationId xmlns:a16="http://schemas.microsoft.com/office/drawing/2014/main" id="{42E68155-018A-4D3B-8509-C5EE00949C98}"/>
                </a:ext>
              </a:extLst>
            </p:cNvPr>
            <p:cNvSpPr txBox="1"/>
            <p:nvPr/>
          </p:nvSpPr>
          <p:spPr>
            <a:xfrm>
              <a:off x="7017662" y="5151565"/>
              <a:ext cx="1122102" cy="369332"/>
            </a:xfrm>
            <a:prstGeom prst="rect">
              <a:avLst/>
            </a:prstGeom>
            <a:noFill/>
          </p:spPr>
          <p:txBody>
            <a:bodyPr wrap="none" rtlCol="0">
              <a:spAutoFit/>
            </a:bodyPr>
            <a:lstStyle/>
            <a:p>
              <a:r>
                <a:rPr lang="en-US" b="1" dirty="0" err="1"/>
                <a:t>UIRelated</a:t>
              </a:r>
              <a:endParaRPr lang="en-US" b="1" dirty="0"/>
            </a:p>
          </p:txBody>
        </p:sp>
        <p:cxnSp>
          <p:nvCxnSpPr>
            <p:cNvPr id="30" name="Straight Arrow Connector 29">
              <a:extLst>
                <a:ext uri="{FF2B5EF4-FFF2-40B4-BE49-F238E27FC236}">
                  <a16:creationId xmlns:a16="http://schemas.microsoft.com/office/drawing/2014/main" id="{6CC33458-CAB1-446C-8B00-4D1B883167A2}"/>
                </a:ext>
              </a:extLst>
            </p:cNvPr>
            <p:cNvCxnSpPr>
              <a:cxnSpLocks/>
              <a:stCxn id="28" idx="3"/>
              <a:endCxn id="29" idx="1"/>
            </p:cNvCxnSpPr>
            <p:nvPr/>
          </p:nvCxnSpPr>
          <p:spPr>
            <a:xfrm>
              <a:off x="6165690" y="5331198"/>
              <a:ext cx="851972" cy="503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pic>
        <p:nvPicPr>
          <p:cNvPr id="32" name="Picture 31" descr="http://ico.ooopic.com/ajax/iconpng/?id=285105.png">
            <a:extLst>
              <a:ext uri="{FF2B5EF4-FFF2-40B4-BE49-F238E27FC236}">
                <a16:creationId xmlns:a16="http://schemas.microsoft.com/office/drawing/2014/main" id="{567E94E6-1E17-4738-A3C7-7639790C8091}"/>
              </a:ext>
            </a:extLst>
          </p:cNvPr>
          <p:cNvPicPr>
            <a:picLocks noChangeAspect="1" noChangeArrowheads="1"/>
          </p:cNvPicPr>
          <p:nvPr/>
        </p:nvPicPr>
        <p:blipFill>
          <a:blip r:embed="rId5"/>
          <a:srcRect/>
          <a:stretch>
            <a:fillRect/>
          </a:stretch>
        </p:blipFill>
        <p:spPr bwMode="auto">
          <a:xfrm>
            <a:off x="7920968" y="2787079"/>
            <a:ext cx="731520" cy="731520"/>
          </a:xfrm>
          <a:prstGeom prst="rect">
            <a:avLst/>
          </a:prstGeom>
          <a:noFill/>
        </p:spPr>
      </p:pic>
      <p:grpSp>
        <p:nvGrpSpPr>
          <p:cNvPr id="33" name="Group 32">
            <a:extLst>
              <a:ext uri="{FF2B5EF4-FFF2-40B4-BE49-F238E27FC236}">
                <a16:creationId xmlns:a16="http://schemas.microsoft.com/office/drawing/2014/main" id="{D69AC607-9D13-41E7-A76F-4725B8C02BEA}"/>
              </a:ext>
            </a:extLst>
          </p:cNvPr>
          <p:cNvGrpSpPr/>
          <p:nvPr/>
        </p:nvGrpSpPr>
        <p:grpSpPr>
          <a:xfrm>
            <a:off x="7487743" y="4828341"/>
            <a:ext cx="2209716" cy="374365"/>
            <a:chOff x="5415164" y="5146532"/>
            <a:chExt cx="2209716" cy="374365"/>
          </a:xfrm>
        </p:grpSpPr>
        <p:sp>
          <p:nvSpPr>
            <p:cNvPr id="34" name="TextBox 33">
              <a:extLst>
                <a:ext uri="{FF2B5EF4-FFF2-40B4-BE49-F238E27FC236}">
                  <a16:creationId xmlns:a16="http://schemas.microsoft.com/office/drawing/2014/main" id="{1F5F5B33-607B-4210-89BA-4CC17EA67D16}"/>
                </a:ext>
              </a:extLst>
            </p:cNvPr>
            <p:cNvSpPr txBox="1"/>
            <p:nvPr/>
          </p:nvSpPr>
          <p:spPr>
            <a:xfrm>
              <a:off x="5415164" y="5146532"/>
              <a:ext cx="1098378" cy="369332"/>
            </a:xfrm>
            <a:prstGeom prst="rect">
              <a:avLst/>
            </a:prstGeom>
            <a:noFill/>
          </p:spPr>
          <p:txBody>
            <a:bodyPr wrap="none" rtlCol="0">
              <a:spAutoFit/>
            </a:bodyPr>
            <a:lstStyle/>
            <a:p>
              <a:r>
                <a:rPr lang="en-US" b="1" i="1" dirty="0"/>
                <a:t>MR</a:t>
              </a:r>
              <a:r>
                <a:rPr lang="en-US" b="1" dirty="0"/>
                <a:t>(L28)</a:t>
              </a:r>
              <a:r>
                <a:rPr lang="en-US" dirty="0"/>
                <a:t>  </a:t>
              </a:r>
            </a:p>
          </p:txBody>
        </p:sp>
        <p:sp>
          <p:nvSpPr>
            <p:cNvPr id="35" name="TextBox 34">
              <a:extLst>
                <a:ext uri="{FF2B5EF4-FFF2-40B4-BE49-F238E27FC236}">
                  <a16:creationId xmlns:a16="http://schemas.microsoft.com/office/drawing/2014/main" id="{54588F9E-AA5F-49FC-B164-7DF6D4B82AA7}"/>
                </a:ext>
              </a:extLst>
            </p:cNvPr>
            <p:cNvSpPr txBox="1"/>
            <p:nvPr/>
          </p:nvSpPr>
          <p:spPr>
            <a:xfrm>
              <a:off x="7017662" y="5151565"/>
              <a:ext cx="607218" cy="369332"/>
            </a:xfrm>
            <a:prstGeom prst="rect">
              <a:avLst/>
            </a:prstGeom>
            <a:noFill/>
          </p:spPr>
          <p:txBody>
            <a:bodyPr wrap="none" rtlCol="0">
              <a:spAutoFit/>
            </a:bodyPr>
            <a:lstStyle/>
            <a:p>
              <a:r>
                <a:rPr lang="en-US" b="1" i="1" dirty="0"/>
                <a:t>True</a:t>
              </a:r>
            </a:p>
          </p:txBody>
        </p:sp>
        <p:cxnSp>
          <p:nvCxnSpPr>
            <p:cNvPr id="36" name="Straight Arrow Connector 35">
              <a:extLst>
                <a:ext uri="{FF2B5EF4-FFF2-40B4-BE49-F238E27FC236}">
                  <a16:creationId xmlns:a16="http://schemas.microsoft.com/office/drawing/2014/main" id="{6DA9CB51-B1BB-406A-B798-51AEBA32B455}"/>
                </a:ext>
              </a:extLst>
            </p:cNvPr>
            <p:cNvCxnSpPr>
              <a:cxnSpLocks/>
              <a:stCxn id="34" idx="3"/>
              <a:endCxn id="35" idx="1"/>
            </p:cNvCxnSpPr>
            <p:nvPr/>
          </p:nvCxnSpPr>
          <p:spPr>
            <a:xfrm>
              <a:off x="6513542" y="5331198"/>
              <a:ext cx="504120" cy="503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
        <p:nvSpPr>
          <p:cNvPr id="37" name="Arrow: Down 36">
            <a:extLst>
              <a:ext uri="{FF2B5EF4-FFF2-40B4-BE49-F238E27FC236}">
                <a16:creationId xmlns:a16="http://schemas.microsoft.com/office/drawing/2014/main" id="{E59D35F9-C526-4BF4-B2E5-B35FD487C938}"/>
              </a:ext>
            </a:extLst>
          </p:cNvPr>
          <p:cNvSpPr/>
          <p:nvPr/>
        </p:nvSpPr>
        <p:spPr>
          <a:xfrm>
            <a:off x="8532308" y="3758206"/>
            <a:ext cx="611746" cy="859099"/>
          </a:xfrm>
          <a:prstGeom prst="downArrow">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4F20ABF-768C-413B-8CF0-1430F4F5D25E}"/>
              </a:ext>
            </a:extLst>
          </p:cNvPr>
          <p:cNvSpPr txBox="1"/>
          <p:nvPr/>
        </p:nvSpPr>
        <p:spPr>
          <a:xfrm>
            <a:off x="1981200" y="3967005"/>
            <a:ext cx="4024648" cy="1754326"/>
          </a:xfrm>
          <a:prstGeom prst="rect">
            <a:avLst/>
          </a:prstGeom>
          <a:noFill/>
          <a:ln>
            <a:solidFill>
              <a:srgbClr val="C00000"/>
            </a:solidFill>
          </a:ln>
        </p:spPr>
        <p:txBody>
          <a:bodyPr wrap="square" rtlCol="0">
            <a:spAutoFit/>
          </a:bodyPr>
          <a:lstStyle/>
          <a:p>
            <a:r>
              <a:rPr lang="en-US" dirty="0"/>
              <a:t>The </a:t>
            </a:r>
            <a:r>
              <a:rPr lang="en-US" dirty="0" err="1"/>
              <a:t>InputUIData</a:t>
            </a:r>
            <a:r>
              <a:rPr lang="en-US" dirty="0"/>
              <a:t> is used on a UI element that is not specified as unwanted element. Thus the corresponding data generation at line 28 point must be retained, </a:t>
            </a:r>
            <a:r>
              <a:rPr lang="en-US" i="1" dirty="0"/>
              <a:t>i.e., </a:t>
            </a:r>
            <a:r>
              <a:rPr lang="en-US" dirty="0"/>
              <a:t>the data generation point should not be removed.</a:t>
            </a:r>
          </a:p>
        </p:txBody>
      </p:sp>
    </p:spTree>
    <p:extLst>
      <p:ext uri="{BB962C8B-B14F-4D97-AF65-F5344CB8AC3E}">
        <p14:creationId xmlns:p14="http://schemas.microsoft.com/office/powerpoint/2010/main" val="3576431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up)">
                                      <p:cBhvr>
                                        <p:cTn id="15" dur="750"/>
                                        <p:tgtEl>
                                          <p:spTgt spid="37"/>
                                        </p:tgtEl>
                                      </p:cBhvr>
                                    </p:animEffect>
                                  </p:childTnLst>
                                </p:cTn>
                              </p:par>
                            </p:childTnLst>
                          </p:cTn>
                        </p:par>
                        <p:par>
                          <p:cTn id="16" fill="hold">
                            <p:stCondLst>
                              <p:cond delay="750"/>
                            </p:stCondLst>
                            <p:childTnLst>
                              <p:par>
                                <p:cTn id="17" presetID="22" presetClass="entr" presetSubtype="1"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up)">
                                      <p:cBhvr>
                                        <p:cTn id="19" dur="500"/>
                                        <p:tgtEl>
                                          <p:spTgt spid="33"/>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up)">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684D4-702C-4B12-BFDB-1B294AB3CEFD}"/>
              </a:ext>
            </a:extLst>
          </p:cNvPr>
          <p:cNvSpPr>
            <a:spLocks noGrp="1"/>
          </p:cNvSpPr>
          <p:nvPr>
            <p:ph type="title"/>
          </p:nvPr>
        </p:nvSpPr>
        <p:spPr/>
        <p:txBody>
          <a:bodyPr/>
          <a:lstStyle/>
          <a:p>
            <a:r>
              <a:rPr lang="en-US" dirty="0"/>
              <a:t>Code Removal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7662E76-FFE3-4BA0-93B8-D3755D1F7B8A}"/>
                  </a:ext>
                </a:extLst>
              </p:cNvPr>
              <p:cNvSpPr>
                <a:spLocks noGrp="1"/>
              </p:cNvSpPr>
              <p:nvPr>
                <p:ph idx="1"/>
              </p:nvPr>
            </p:nvSpPr>
            <p:spPr>
              <a:xfrm>
                <a:off x="838200" y="1825625"/>
                <a:ext cx="5636379" cy="4351338"/>
              </a:xfrm>
            </p:spPr>
            <p:txBody>
              <a:bodyPr/>
              <a:lstStyle/>
              <a:p>
                <a:r>
                  <a:rPr lang="en-US" dirty="0"/>
                  <a:t>After iteratively applying the rules until a fixed point is reached, try to determine which code elements are removable or unremovable, recorded in type context </a:t>
                </a:r>
                <a14:m>
                  <m:oMath xmlns:m="http://schemas.openxmlformats.org/officeDocument/2006/math">
                    <m:r>
                      <m:rPr>
                        <m:sty m:val="p"/>
                      </m:rPr>
                      <a:rPr lang="el-GR" i="1">
                        <a:latin typeface="Cambria Math" panose="02040503050406030204" pitchFamily="18" charset="0"/>
                      </a:rPr>
                      <m:t>Γ</m:t>
                    </m:r>
                    <m:r>
                      <a:rPr lang="en-US" b="0" i="1" baseline="-25000" smtClean="0">
                        <a:latin typeface="Cambria Math" panose="02040503050406030204" pitchFamily="18" charset="0"/>
                      </a:rPr>
                      <m:t>4</m:t>
                    </m:r>
                  </m:oMath>
                </a14:m>
                <a:r>
                  <a:rPr lang="en-US" dirty="0"/>
                  <a:t>.</a:t>
                </a:r>
              </a:p>
              <a:p>
                <a:endParaRPr lang="en-US" dirty="0"/>
              </a:p>
              <a:p>
                <a:pPr lvl="1"/>
                <a:r>
                  <a:rPr lang="en-US" dirty="0"/>
                  <a:t>We use </a:t>
                </a:r>
                <a:r>
                  <a:rPr lang="en-US" i="1" dirty="0">
                    <a:latin typeface="Times New Roman" panose="02020603050405020304" pitchFamily="18" charset="0"/>
                    <a:cs typeface="Times New Roman" panose="02020603050405020304" pitchFamily="18" charset="0"/>
                  </a:rPr>
                  <a:t>l</a:t>
                </a:r>
                <a:r>
                  <a:rPr lang="en-US" dirty="0"/>
                  <a:t> to aggregate the code element in </a:t>
                </a:r>
                <a:r>
                  <a:rPr lang="en-US" i="1" dirty="0"/>
                  <a:t>all</a:t>
                </a:r>
                <a:r>
                  <a:rPr lang="en-US" dirty="0"/>
                  <a:t> calling contexts.</a:t>
                </a:r>
              </a:p>
            </p:txBody>
          </p:sp>
        </mc:Choice>
        <mc:Fallback xmlns="">
          <p:sp>
            <p:nvSpPr>
              <p:cNvPr id="3" name="Content Placeholder 2">
                <a:extLst>
                  <a:ext uri="{FF2B5EF4-FFF2-40B4-BE49-F238E27FC236}">
                    <a16:creationId xmlns:a16="http://schemas.microsoft.com/office/drawing/2014/main" id="{F7662E76-FFE3-4BA0-93B8-D3755D1F7B8A}"/>
                  </a:ext>
                </a:extLst>
              </p:cNvPr>
              <p:cNvSpPr>
                <a:spLocks noGrp="1" noRot="1" noChangeAspect="1" noMove="1" noResize="1" noEditPoints="1" noAdjustHandles="1" noChangeArrowheads="1" noChangeShapeType="1" noTextEdit="1"/>
              </p:cNvSpPr>
              <p:nvPr>
                <p:ph idx="1"/>
              </p:nvPr>
            </p:nvSpPr>
            <p:spPr>
              <a:xfrm>
                <a:off x="838200" y="1825625"/>
                <a:ext cx="5636379" cy="4351338"/>
              </a:xfrm>
              <a:blipFill>
                <a:blip r:embed="rId3"/>
                <a:stretch>
                  <a:fillRect l="-1948" t="-2241" r="-3139"/>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A48C51A0-5D8D-4D97-971B-688597CCB25D}"/>
              </a:ext>
            </a:extLst>
          </p:cNvPr>
          <p:cNvSpPr>
            <a:spLocks noGrp="1"/>
          </p:cNvSpPr>
          <p:nvPr>
            <p:ph type="dt" sz="half" idx="10"/>
          </p:nvPr>
        </p:nvSpPr>
        <p:spPr/>
        <p:txBody>
          <a:bodyPr/>
          <a:lstStyle/>
          <a:p>
            <a:r>
              <a:rPr lang="en-US"/>
              <a:t>10/31/17</a:t>
            </a:r>
          </a:p>
        </p:txBody>
      </p:sp>
      <p:sp>
        <p:nvSpPr>
          <p:cNvPr id="5" name="Footer Placeholder 4">
            <a:extLst>
              <a:ext uri="{FF2B5EF4-FFF2-40B4-BE49-F238E27FC236}">
                <a16:creationId xmlns:a16="http://schemas.microsoft.com/office/drawing/2014/main" id="{BC61C91D-C45C-4531-9C46-E6BBB123CEE8}"/>
              </a:ext>
            </a:extLst>
          </p:cNvPr>
          <p:cNvSpPr>
            <a:spLocks noGrp="1"/>
          </p:cNvSpPr>
          <p:nvPr>
            <p:ph type="ftr" sz="quarter" idx="11"/>
          </p:nvPr>
        </p:nvSpPr>
        <p:spPr/>
        <p:txBody>
          <a:bodyPr/>
          <a:lstStyle/>
          <a:p>
            <a:r>
              <a:rPr lang="en-US"/>
              <a:t>ASE 2017</a:t>
            </a:r>
          </a:p>
        </p:txBody>
      </p:sp>
      <p:sp>
        <p:nvSpPr>
          <p:cNvPr id="6" name="Slide Number Placeholder 5">
            <a:extLst>
              <a:ext uri="{FF2B5EF4-FFF2-40B4-BE49-F238E27FC236}">
                <a16:creationId xmlns:a16="http://schemas.microsoft.com/office/drawing/2014/main" id="{0ED12016-AC7A-425F-9350-300669872682}"/>
              </a:ext>
            </a:extLst>
          </p:cNvPr>
          <p:cNvSpPr>
            <a:spLocks noGrp="1"/>
          </p:cNvSpPr>
          <p:nvPr>
            <p:ph type="sldNum" sz="quarter" idx="12"/>
          </p:nvPr>
        </p:nvSpPr>
        <p:spPr/>
        <p:txBody>
          <a:bodyPr/>
          <a:lstStyle/>
          <a:p>
            <a:fld id="{906745D7-5DCD-445B-BDED-754FAF3E7806}" type="slidenum">
              <a:rPr lang="en-US" smtClean="0"/>
              <a:t>27</a:t>
            </a:fld>
            <a:endParaRPr lang="en-US"/>
          </a:p>
        </p:txBody>
      </p:sp>
      <p:pic>
        <p:nvPicPr>
          <p:cNvPr id="7" name="Picture 2" descr="Android robot.svg">
            <a:extLst>
              <a:ext uri="{FF2B5EF4-FFF2-40B4-BE49-F238E27FC236}">
                <a16:creationId xmlns:a16="http://schemas.microsoft.com/office/drawing/2014/main" id="{1721E042-94B3-4E8F-A90E-C570C79C452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18518" y="365125"/>
            <a:ext cx="829056" cy="97316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7B475C48-4387-4183-A359-3720E2E4D00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90633" y="1368279"/>
            <a:ext cx="723242" cy="947696"/>
          </a:xfrm>
          <a:prstGeom prst="rect">
            <a:avLst/>
          </a:prstGeom>
        </p:spPr>
      </p:pic>
      <p:sp>
        <p:nvSpPr>
          <p:cNvPr id="9" name="Rectangle 8">
            <a:extLst>
              <a:ext uri="{FF2B5EF4-FFF2-40B4-BE49-F238E27FC236}">
                <a16:creationId xmlns:a16="http://schemas.microsoft.com/office/drawing/2014/main" id="{4676CFF5-A3CC-451F-A7F5-C6530F9962E8}"/>
              </a:ext>
            </a:extLst>
          </p:cNvPr>
          <p:cNvSpPr/>
          <p:nvPr/>
        </p:nvSpPr>
        <p:spPr>
          <a:xfrm>
            <a:off x="7822880" y="1045113"/>
            <a:ext cx="1293658" cy="64633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dirty="0">
                <a:solidFill>
                  <a:schemeClr val="tx1"/>
                </a:solidFill>
              </a:rPr>
              <a:t>UI Element Discovery</a:t>
            </a:r>
          </a:p>
        </p:txBody>
      </p:sp>
      <p:sp>
        <p:nvSpPr>
          <p:cNvPr id="10" name="Rectangle 9">
            <a:extLst>
              <a:ext uri="{FF2B5EF4-FFF2-40B4-BE49-F238E27FC236}">
                <a16:creationId xmlns:a16="http://schemas.microsoft.com/office/drawing/2014/main" id="{C0116E61-B71C-445B-B6C0-CF1D31EB43A0}"/>
              </a:ext>
            </a:extLst>
          </p:cNvPr>
          <p:cNvSpPr/>
          <p:nvPr/>
        </p:nvSpPr>
        <p:spPr>
          <a:xfrm>
            <a:off x="9465936" y="1038444"/>
            <a:ext cx="1272591" cy="64633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dirty="0">
                <a:solidFill>
                  <a:schemeClr val="tx1"/>
                </a:solidFill>
              </a:rPr>
              <a:t>UI Element </a:t>
            </a:r>
          </a:p>
          <a:p>
            <a:pPr algn="ctr"/>
            <a:r>
              <a:rPr lang="en-US" dirty="0">
                <a:solidFill>
                  <a:schemeClr val="tx1"/>
                </a:solidFill>
              </a:rPr>
              <a:t>Tracking</a:t>
            </a:r>
          </a:p>
        </p:txBody>
      </p:sp>
      <p:sp>
        <p:nvSpPr>
          <p:cNvPr id="11" name="Rectangle 10">
            <a:extLst>
              <a:ext uri="{FF2B5EF4-FFF2-40B4-BE49-F238E27FC236}">
                <a16:creationId xmlns:a16="http://schemas.microsoft.com/office/drawing/2014/main" id="{138C417E-B5A1-4EAA-916F-51DDA28A377C}"/>
              </a:ext>
            </a:extLst>
          </p:cNvPr>
          <p:cNvSpPr/>
          <p:nvPr/>
        </p:nvSpPr>
        <p:spPr>
          <a:xfrm>
            <a:off x="8795973" y="2779153"/>
            <a:ext cx="990528" cy="64633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dirty="0">
                <a:solidFill>
                  <a:schemeClr val="tx1"/>
                </a:solidFill>
              </a:rPr>
              <a:t>Code </a:t>
            </a:r>
          </a:p>
          <a:p>
            <a:pPr algn="ctr"/>
            <a:r>
              <a:rPr lang="en-US" dirty="0">
                <a:solidFill>
                  <a:schemeClr val="tx1"/>
                </a:solidFill>
              </a:rPr>
              <a:t>Removal</a:t>
            </a:r>
          </a:p>
        </p:txBody>
      </p:sp>
      <p:sp>
        <p:nvSpPr>
          <p:cNvPr id="12" name="Rectangle 11">
            <a:extLst>
              <a:ext uri="{FF2B5EF4-FFF2-40B4-BE49-F238E27FC236}">
                <a16:creationId xmlns:a16="http://schemas.microsoft.com/office/drawing/2014/main" id="{55F18423-9486-4430-8E1C-85CFC8D42C56}"/>
              </a:ext>
            </a:extLst>
          </p:cNvPr>
          <p:cNvSpPr/>
          <p:nvPr/>
        </p:nvSpPr>
        <p:spPr>
          <a:xfrm>
            <a:off x="10366969" y="2786466"/>
            <a:ext cx="1504193" cy="646331"/>
          </a:xfrm>
          <a:prstGeom prst="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dirty="0">
                <a:solidFill>
                  <a:schemeClr val="tx1"/>
                </a:solidFill>
              </a:rPr>
              <a:t>Forward Data </a:t>
            </a:r>
          </a:p>
          <a:p>
            <a:pPr algn="ctr"/>
            <a:r>
              <a:rPr lang="en-US" dirty="0">
                <a:solidFill>
                  <a:schemeClr val="tx1"/>
                </a:solidFill>
              </a:rPr>
              <a:t>Tracking</a:t>
            </a:r>
          </a:p>
        </p:txBody>
      </p:sp>
      <p:sp>
        <p:nvSpPr>
          <p:cNvPr id="13" name="Rectangle 12">
            <a:extLst>
              <a:ext uri="{FF2B5EF4-FFF2-40B4-BE49-F238E27FC236}">
                <a16:creationId xmlns:a16="http://schemas.microsoft.com/office/drawing/2014/main" id="{B8A587CE-ACFB-4FB0-B38B-79048788BFFD}"/>
              </a:ext>
            </a:extLst>
          </p:cNvPr>
          <p:cNvSpPr/>
          <p:nvPr/>
        </p:nvSpPr>
        <p:spPr>
          <a:xfrm>
            <a:off x="10397523" y="1814730"/>
            <a:ext cx="1443087" cy="646331"/>
          </a:xfrm>
          <a:prstGeom prst="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dirty="0">
                <a:solidFill>
                  <a:schemeClr val="tx1"/>
                </a:solidFill>
              </a:rPr>
              <a:t>Backward </a:t>
            </a:r>
          </a:p>
          <a:p>
            <a:pPr algn="ctr"/>
            <a:r>
              <a:rPr lang="en-US" dirty="0">
                <a:solidFill>
                  <a:schemeClr val="tx1"/>
                </a:solidFill>
              </a:rPr>
              <a:t>Data Tracking</a:t>
            </a:r>
          </a:p>
        </p:txBody>
      </p:sp>
      <p:cxnSp>
        <p:nvCxnSpPr>
          <p:cNvPr id="14" name="Straight Arrow Connector 13">
            <a:extLst>
              <a:ext uri="{FF2B5EF4-FFF2-40B4-BE49-F238E27FC236}">
                <a16:creationId xmlns:a16="http://schemas.microsoft.com/office/drawing/2014/main" id="{3DD9E957-58D2-462D-AEE5-3542037CA4B8}"/>
              </a:ext>
            </a:extLst>
          </p:cNvPr>
          <p:cNvCxnSpPr>
            <a:cxnSpLocks/>
            <a:stCxn id="9" idx="3"/>
            <a:endCxn id="10" idx="1"/>
          </p:cNvCxnSpPr>
          <p:nvPr/>
        </p:nvCxnSpPr>
        <p:spPr>
          <a:xfrm flipV="1">
            <a:off x="9116538" y="1361610"/>
            <a:ext cx="349398" cy="666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Connector: Elbow 14">
            <a:extLst>
              <a:ext uri="{FF2B5EF4-FFF2-40B4-BE49-F238E27FC236}">
                <a16:creationId xmlns:a16="http://schemas.microsoft.com/office/drawing/2014/main" id="{0DD934F5-380B-4645-823F-1B33D4D486BA}"/>
              </a:ext>
            </a:extLst>
          </p:cNvPr>
          <p:cNvCxnSpPr>
            <a:stCxn id="10" idx="3"/>
            <a:endCxn id="13" idx="0"/>
          </p:cNvCxnSpPr>
          <p:nvPr/>
        </p:nvCxnSpPr>
        <p:spPr>
          <a:xfrm>
            <a:off x="10738527" y="1361610"/>
            <a:ext cx="380540" cy="453120"/>
          </a:xfrm>
          <a:prstGeom prst="bentConnector2">
            <a:avLst/>
          </a:prstGeom>
          <a:ln w="381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4829A19-4F9C-40B9-B62C-259188C1945D}"/>
              </a:ext>
            </a:extLst>
          </p:cNvPr>
          <p:cNvCxnSpPr>
            <a:stCxn id="12" idx="1"/>
            <a:endCxn id="11" idx="3"/>
          </p:cNvCxnSpPr>
          <p:nvPr/>
        </p:nvCxnSpPr>
        <p:spPr>
          <a:xfrm flipH="1" flipV="1">
            <a:off x="9786501" y="3102319"/>
            <a:ext cx="580468" cy="731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F2A8A5B-A9AD-4CDE-A21E-78E1CFD97E89}"/>
              </a:ext>
            </a:extLst>
          </p:cNvPr>
          <p:cNvCxnSpPr>
            <a:cxnSpLocks/>
            <a:stCxn id="11" idx="1"/>
            <a:endCxn id="19" idx="3"/>
          </p:cNvCxnSpPr>
          <p:nvPr/>
        </p:nvCxnSpPr>
        <p:spPr>
          <a:xfrm flipH="1">
            <a:off x="7510827" y="3102319"/>
            <a:ext cx="1285146" cy="7078"/>
          </a:xfrm>
          <a:prstGeom prst="straightConnector1">
            <a:avLst/>
          </a:prstGeom>
          <a:ln w="762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3C03E21D-9067-4013-ADC9-5811E18766F6}"/>
              </a:ext>
            </a:extLst>
          </p:cNvPr>
          <p:cNvGrpSpPr/>
          <p:nvPr/>
        </p:nvGrpSpPr>
        <p:grpSpPr>
          <a:xfrm>
            <a:off x="6681771" y="2622812"/>
            <a:ext cx="829056" cy="973169"/>
            <a:chOff x="3695700" y="4898028"/>
            <a:chExt cx="829056" cy="973169"/>
          </a:xfrm>
        </p:grpSpPr>
        <p:pic>
          <p:nvPicPr>
            <p:cNvPr id="19" name="Picture 2" descr="Android robot.svg">
              <a:extLst>
                <a:ext uri="{FF2B5EF4-FFF2-40B4-BE49-F238E27FC236}">
                  <a16:creationId xmlns:a16="http://schemas.microsoft.com/office/drawing/2014/main" id="{D140F222-4F18-46C2-91ED-DD612E03C26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95700" y="4898028"/>
              <a:ext cx="829056" cy="973169"/>
            </a:xfrm>
            <a:prstGeom prst="rect">
              <a:avLst/>
            </a:prstGeom>
            <a:noFill/>
            <a:extLst>
              <a:ext uri="{909E8E84-426E-40DD-AFC4-6F175D3DCCD1}">
                <a14:hiddenFill xmlns:a14="http://schemas.microsoft.com/office/drawing/2010/main">
                  <a:solidFill>
                    <a:srgbClr val="FFFFFF"/>
                  </a:solidFill>
                </a14:hiddenFill>
              </a:ext>
            </a:extLst>
          </p:spPr>
        </p:pic>
        <p:sp>
          <p:nvSpPr>
            <p:cNvPr id="20" name="Oval 19">
              <a:extLst>
                <a:ext uri="{FF2B5EF4-FFF2-40B4-BE49-F238E27FC236}">
                  <a16:creationId xmlns:a16="http://schemas.microsoft.com/office/drawing/2014/main" id="{ABD1994F-E618-4E15-93C9-1869011DCD30}"/>
                </a:ext>
              </a:extLst>
            </p:cNvPr>
            <p:cNvSpPr/>
            <p:nvPr/>
          </p:nvSpPr>
          <p:spPr>
            <a:xfrm>
              <a:off x="4210051" y="5384612"/>
              <a:ext cx="134423" cy="1919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1" name="Straight Arrow Connector 20">
            <a:extLst>
              <a:ext uri="{FF2B5EF4-FFF2-40B4-BE49-F238E27FC236}">
                <a16:creationId xmlns:a16="http://schemas.microsoft.com/office/drawing/2014/main" id="{C604118D-1CBF-4001-9CE0-AD399294E81B}"/>
              </a:ext>
            </a:extLst>
          </p:cNvPr>
          <p:cNvCxnSpPr>
            <a:cxnSpLocks/>
            <a:stCxn id="7" idx="3"/>
            <a:endCxn id="9" idx="1"/>
          </p:cNvCxnSpPr>
          <p:nvPr/>
        </p:nvCxnSpPr>
        <p:spPr>
          <a:xfrm>
            <a:off x="7547574" y="851710"/>
            <a:ext cx="275306" cy="51656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A91B99C8-6E3B-41B3-A937-47229CE56C4C}"/>
              </a:ext>
            </a:extLst>
          </p:cNvPr>
          <p:cNvCxnSpPr>
            <a:cxnSpLocks/>
            <a:stCxn id="8" idx="3"/>
            <a:endCxn id="9" idx="1"/>
          </p:cNvCxnSpPr>
          <p:nvPr/>
        </p:nvCxnSpPr>
        <p:spPr>
          <a:xfrm flipV="1">
            <a:off x="7513875" y="1368279"/>
            <a:ext cx="309005" cy="47384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FF7FE29A-F68B-4C76-9478-84128D1914F8}"/>
              </a:ext>
            </a:extLst>
          </p:cNvPr>
          <p:cNvCxnSpPr>
            <a:cxnSpLocks/>
            <a:stCxn id="13" idx="2"/>
            <a:endCxn id="12" idx="0"/>
          </p:cNvCxnSpPr>
          <p:nvPr/>
        </p:nvCxnSpPr>
        <p:spPr>
          <a:xfrm flipH="1">
            <a:off x="11119066" y="2461061"/>
            <a:ext cx="1" cy="325405"/>
          </a:xfrm>
          <a:prstGeom prst="straightConnector1">
            <a:avLst/>
          </a:prstGeom>
          <a:ln w="381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Speech Bubble: Rectangle with Corners Rounded 24">
            <a:extLst>
              <a:ext uri="{FF2B5EF4-FFF2-40B4-BE49-F238E27FC236}">
                <a16:creationId xmlns:a16="http://schemas.microsoft.com/office/drawing/2014/main" id="{576D5DCE-5EDE-420A-B3F8-00A2C84789E9}"/>
              </a:ext>
            </a:extLst>
          </p:cNvPr>
          <p:cNvSpPr/>
          <p:nvPr/>
        </p:nvSpPr>
        <p:spPr>
          <a:xfrm>
            <a:off x="8782050" y="4096465"/>
            <a:ext cx="2400300" cy="753794"/>
          </a:xfrm>
          <a:prstGeom prst="wedgeRoundRectCallout">
            <a:avLst>
              <a:gd name="adj1" fmla="val -19473"/>
              <a:gd name="adj2" fmla="val -141357"/>
              <a:gd name="adj3" fmla="val 16667"/>
            </a:avLst>
          </a:prstGeom>
          <a:no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trike="dblStrike" dirty="0">
                <a:solidFill>
                  <a:srgbClr val="FF0000"/>
                </a:solidFill>
              </a:rPr>
              <a:t>x</a:t>
            </a:r>
            <a:r>
              <a:rPr lang="en-US" strike="dblStrike" dirty="0">
                <a:solidFill>
                  <a:schemeClr val="tx1"/>
                </a:solidFill>
              </a:rPr>
              <a:t> = </a:t>
            </a:r>
            <a:r>
              <a:rPr lang="en-US" strike="dblStrike" dirty="0" err="1">
                <a:solidFill>
                  <a:schemeClr val="tx1"/>
                </a:solidFill>
              </a:rPr>
              <a:t>findBiewById</a:t>
            </a:r>
            <a:r>
              <a:rPr lang="en-US" strike="dblStrike" dirty="0">
                <a:solidFill>
                  <a:schemeClr val="tx1"/>
                </a:solidFill>
              </a:rPr>
              <a:t>(id);</a:t>
            </a:r>
          </a:p>
          <a:p>
            <a:pPr algn="ctr"/>
            <a:r>
              <a:rPr lang="en-US" b="1" strike="dblStrike" dirty="0" err="1">
                <a:solidFill>
                  <a:srgbClr val="FF0000"/>
                </a:solidFill>
              </a:rPr>
              <a:t>x</a:t>
            </a:r>
            <a:r>
              <a:rPr lang="en-US" strike="dblStrike" dirty="0" err="1">
                <a:solidFill>
                  <a:schemeClr val="tx1"/>
                </a:solidFill>
              </a:rPr>
              <a:t>.setText</a:t>
            </a:r>
            <a:r>
              <a:rPr lang="en-US" strike="dblStrike" dirty="0">
                <a:solidFill>
                  <a:schemeClr val="tx1"/>
                </a:solidFill>
              </a:rPr>
              <a:t>(</a:t>
            </a:r>
            <a:r>
              <a:rPr lang="en-US" b="1" strike="dblStrike" dirty="0">
                <a:solidFill>
                  <a:schemeClr val="tx1"/>
                </a:solidFill>
              </a:rPr>
              <a:t>txt</a:t>
            </a:r>
            <a:r>
              <a:rPr lang="en-US" strike="dblStrike" dirty="0">
                <a:solidFill>
                  <a:schemeClr val="tx1"/>
                </a:solidFill>
              </a:rPr>
              <a:t>);</a:t>
            </a:r>
          </a:p>
        </p:txBody>
      </p:sp>
    </p:spTree>
    <p:extLst>
      <p:ext uri="{BB962C8B-B14F-4D97-AF65-F5344CB8AC3E}">
        <p14:creationId xmlns:p14="http://schemas.microsoft.com/office/powerpoint/2010/main" val="359607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p:cTn id="6" dur="indefinite"/>
                                        <p:tgtEl>
                                          <p:spTgt spid="8"/>
                                        </p:tgtEl>
                                        <p:attrNameLst>
                                          <p:attrName>style.opacity</p:attrName>
                                        </p:attrNameLst>
                                      </p:cBhvr>
                                      <p:to>
                                        <p:strVal val="0.1"/>
                                      </p:to>
                                    </p:set>
                                    <p:animEffect filter="image" prLst="opacity: 0.1">
                                      <p:cBhvr rctx="IE">
                                        <p:cTn id="7" dur="indefinite"/>
                                        <p:tgtEl>
                                          <p:spTgt spid="8"/>
                                        </p:tgtEl>
                                      </p:cBhvr>
                                    </p:animEffect>
                                  </p:childTnLst>
                                </p:cTn>
                              </p:par>
                              <p:par>
                                <p:cTn id="8" presetID="9" presetClass="emph" presetSubtype="0" nodeType="withEffect">
                                  <p:stCondLst>
                                    <p:cond delay="0"/>
                                  </p:stCondLst>
                                  <p:childTnLst>
                                    <p:set>
                                      <p:cBhvr>
                                        <p:cTn id="9" dur="indefinite"/>
                                        <p:tgtEl>
                                          <p:spTgt spid="7"/>
                                        </p:tgtEl>
                                        <p:attrNameLst>
                                          <p:attrName>style.opacity</p:attrName>
                                        </p:attrNameLst>
                                      </p:cBhvr>
                                      <p:to>
                                        <p:strVal val="0.1"/>
                                      </p:to>
                                    </p:set>
                                    <p:animEffect filter="image" prLst="opacity: 0.1">
                                      <p:cBhvr rctx="IE">
                                        <p:cTn id="10" dur="indefinite"/>
                                        <p:tgtEl>
                                          <p:spTgt spid="7"/>
                                        </p:tgtEl>
                                      </p:cBhvr>
                                    </p:animEffect>
                                  </p:childTnLst>
                                </p:cTn>
                              </p:par>
                              <p:par>
                                <p:cTn id="11" presetID="9" presetClass="emph" presetSubtype="0" nodeType="withEffect">
                                  <p:stCondLst>
                                    <p:cond delay="0"/>
                                  </p:stCondLst>
                                  <p:childTnLst>
                                    <p:set>
                                      <p:cBhvr>
                                        <p:cTn id="12" dur="indefinite"/>
                                        <p:tgtEl>
                                          <p:spTgt spid="21"/>
                                        </p:tgtEl>
                                        <p:attrNameLst>
                                          <p:attrName>style.opacity</p:attrName>
                                        </p:attrNameLst>
                                      </p:cBhvr>
                                      <p:to>
                                        <p:strVal val="0.1"/>
                                      </p:to>
                                    </p:set>
                                    <p:animEffect filter="image" prLst="opacity: 0.1">
                                      <p:cBhvr rctx="IE">
                                        <p:cTn id="13" dur="indefinite"/>
                                        <p:tgtEl>
                                          <p:spTgt spid="21"/>
                                        </p:tgtEl>
                                      </p:cBhvr>
                                    </p:animEffect>
                                  </p:childTnLst>
                                </p:cTn>
                              </p:par>
                              <p:par>
                                <p:cTn id="14" presetID="9" presetClass="emph" presetSubtype="0" nodeType="withEffect">
                                  <p:stCondLst>
                                    <p:cond delay="0"/>
                                  </p:stCondLst>
                                  <p:childTnLst>
                                    <p:set>
                                      <p:cBhvr>
                                        <p:cTn id="15" dur="indefinite"/>
                                        <p:tgtEl>
                                          <p:spTgt spid="22"/>
                                        </p:tgtEl>
                                        <p:attrNameLst>
                                          <p:attrName>style.opacity</p:attrName>
                                        </p:attrNameLst>
                                      </p:cBhvr>
                                      <p:to>
                                        <p:strVal val="0.1"/>
                                      </p:to>
                                    </p:set>
                                    <p:animEffect filter="image" prLst="opacity: 0.1">
                                      <p:cBhvr rctx="IE">
                                        <p:cTn id="16" dur="indefinite"/>
                                        <p:tgtEl>
                                          <p:spTgt spid="22"/>
                                        </p:tgtEl>
                                      </p:cBhvr>
                                    </p:animEffect>
                                  </p:childTnLst>
                                </p:cTn>
                              </p:par>
                              <p:par>
                                <p:cTn id="17" presetID="9" presetClass="emph" presetSubtype="0" grpId="0" nodeType="withEffect">
                                  <p:stCondLst>
                                    <p:cond delay="0"/>
                                  </p:stCondLst>
                                  <p:childTnLst>
                                    <p:set>
                                      <p:cBhvr>
                                        <p:cTn id="18" dur="indefinite"/>
                                        <p:tgtEl>
                                          <p:spTgt spid="9"/>
                                        </p:tgtEl>
                                        <p:attrNameLst>
                                          <p:attrName>style.opacity</p:attrName>
                                        </p:attrNameLst>
                                      </p:cBhvr>
                                      <p:to>
                                        <p:strVal val="0.1"/>
                                      </p:to>
                                    </p:set>
                                    <p:animEffect filter="image" prLst="opacity: 0.1">
                                      <p:cBhvr rctx="IE">
                                        <p:cTn id="19" dur="indefinite"/>
                                        <p:tgtEl>
                                          <p:spTgt spid="9"/>
                                        </p:tgtEl>
                                      </p:cBhvr>
                                    </p:animEffect>
                                  </p:childTnLst>
                                </p:cTn>
                              </p:par>
                              <p:par>
                                <p:cTn id="20" presetID="9" presetClass="emph" presetSubtype="0" nodeType="withEffect">
                                  <p:stCondLst>
                                    <p:cond delay="0"/>
                                  </p:stCondLst>
                                  <p:childTnLst>
                                    <p:set>
                                      <p:cBhvr>
                                        <p:cTn id="21" dur="indefinite"/>
                                        <p:tgtEl>
                                          <p:spTgt spid="14"/>
                                        </p:tgtEl>
                                        <p:attrNameLst>
                                          <p:attrName>style.opacity</p:attrName>
                                        </p:attrNameLst>
                                      </p:cBhvr>
                                      <p:to>
                                        <p:strVal val="0.1"/>
                                      </p:to>
                                    </p:set>
                                    <p:animEffect filter="image" prLst="opacity: 0.1">
                                      <p:cBhvr rctx="IE">
                                        <p:cTn id="22" dur="indefinite"/>
                                        <p:tgtEl>
                                          <p:spTgt spid="14"/>
                                        </p:tgtEl>
                                      </p:cBhvr>
                                    </p:animEffect>
                                  </p:childTnLst>
                                </p:cTn>
                              </p:par>
                              <p:par>
                                <p:cTn id="23" presetID="9" presetClass="emph" presetSubtype="0" grpId="0" nodeType="withEffect">
                                  <p:stCondLst>
                                    <p:cond delay="0"/>
                                  </p:stCondLst>
                                  <p:childTnLst>
                                    <p:set>
                                      <p:cBhvr>
                                        <p:cTn id="24" dur="indefinite"/>
                                        <p:tgtEl>
                                          <p:spTgt spid="10"/>
                                        </p:tgtEl>
                                        <p:attrNameLst>
                                          <p:attrName>style.opacity</p:attrName>
                                        </p:attrNameLst>
                                      </p:cBhvr>
                                      <p:to>
                                        <p:strVal val="0.1"/>
                                      </p:to>
                                    </p:set>
                                    <p:animEffect filter="image" prLst="opacity: 0.1">
                                      <p:cBhvr rctx="IE">
                                        <p:cTn id="25" dur="indefinite"/>
                                        <p:tgtEl>
                                          <p:spTgt spid="10"/>
                                        </p:tgtEl>
                                      </p:cBhvr>
                                    </p:animEffect>
                                  </p:childTnLst>
                                </p:cTn>
                              </p:par>
                              <p:par>
                                <p:cTn id="26" presetID="9" presetClass="emph" presetSubtype="0" nodeType="withEffect">
                                  <p:stCondLst>
                                    <p:cond delay="0"/>
                                  </p:stCondLst>
                                  <p:childTnLst>
                                    <p:set>
                                      <p:cBhvr>
                                        <p:cTn id="27" dur="indefinite"/>
                                        <p:tgtEl>
                                          <p:spTgt spid="15"/>
                                        </p:tgtEl>
                                        <p:attrNameLst>
                                          <p:attrName>style.opacity</p:attrName>
                                        </p:attrNameLst>
                                      </p:cBhvr>
                                      <p:to>
                                        <p:strVal val="0.1"/>
                                      </p:to>
                                    </p:set>
                                    <p:animEffect filter="image" prLst="opacity: 0.1">
                                      <p:cBhvr rctx="IE">
                                        <p:cTn id="28" dur="indefinite"/>
                                        <p:tgtEl>
                                          <p:spTgt spid="15"/>
                                        </p:tgtEl>
                                      </p:cBhvr>
                                    </p:animEffect>
                                  </p:childTnLst>
                                </p:cTn>
                              </p:par>
                              <p:par>
                                <p:cTn id="29" presetID="9" presetClass="emph" presetSubtype="0" grpId="0" nodeType="withEffect">
                                  <p:stCondLst>
                                    <p:cond delay="0"/>
                                  </p:stCondLst>
                                  <p:childTnLst>
                                    <p:set>
                                      <p:cBhvr>
                                        <p:cTn id="30" dur="indefinite"/>
                                        <p:tgtEl>
                                          <p:spTgt spid="13"/>
                                        </p:tgtEl>
                                        <p:attrNameLst>
                                          <p:attrName>style.opacity</p:attrName>
                                        </p:attrNameLst>
                                      </p:cBhvr>
                                      <p:to>
                                        <p:strVal val="0.1"/>
                                      </p:to>
                                    </p:set>
                                    <p:animEffect filter="image" prLst="opacity: 0.1">
                                      <p:cBhvr rctx="IE">
                                        <p:cTn id="31" dur="indefinite"/>
                                        <p:tgtEl>
                                          <p:spTgt spid="13"/>
                                        </p:tgtEl>
                                      </p:cBhvr>
                                    </p:animEffect>
                                  </p:childTnLst>
                                </p:cTn>
                              </p:par>
                              <p:par>
                                <p:cTn id="32" presetID="9" presetClass="emph" presetSubtype="0" nodeType="withEffect">
                                  <p:stCondLst>
                                    <p:cond delay="0"/>
                                  </p:stCondLst>
                                  <p:childTnLst>
                                    <p:set>
                                      <p:cBhvr>
                                        <p:cTn id="33" dur="indefinite"/>
                                        <p:tgtEl>
                                          <p:spTgt spid="23"/>
                                        </p:tgtEl>
                                        <p:attrNameLst>
                                          <p:attrName>style.opacity</p:attrName>
                                        </p:attrNameLst>
                                      </p:cBhvr>
                                      <p:to>
                                        <p:strVal val="0.1"/>
                                      </p:to>
                                    </p:set>
                                    <p:animEffect filter="image" prLst="opacity: 0.1">
                                      <p:cBhvr rctx="IE">
                                        <p:cTn id="34" dur="indefinite"/>
                                        <p:tgtEl>
                                          <p:spTgt spid="23"/>
                                        </p:tgtEl>
                                      </p:cBhvr>
                                    </p:animEffect>
                                  </p:childTnLst>
                                </p:cTn>
                              </p:par>
                              <p:par>
                                <p:cTn id="35" presetID="9" presetClass="emph" presetSubtype="0" grpId="0" nodeType="withEffect">
                                  <p:stCondLst>
                                    <p:cond delay="0"/>
                                  </p:stCondLst>
                                  <p:childTnLst>
                                    <p:set>
                                      <p:cBhvr>
                                        <p:cTn id="36" dur="indefinite"/>
                                        <p:tgtEl>
                                          <p:spTgt spid="12"/>
                                        </p:tgtEl>
                                        <p:attrNameLst>
                                          <p:attrName>style.opacity</p:attrName>
                                        </p:attrNameLst>
                                      </p:cBhvr>
                                      <p:to>
                                        <p:strVal val="0.1"/>
                                      </p:to>
                                    </p:set>
                                    <p:animEffect filter="image" prLst="opacity: 0.1">
                                      <p:cBhvr rctx="IE">
                                        <p:cTn id="37" dur="indefinite"/>
                                        <p:tgtEl>
                                          <p:spTgt spid="12"/>
                                        </p:tgtEl>
                                      </p:cBhvr>
                                    </p:animEffect>
                                  </p:childTnLst>
                                </p:cTn>
                              </p:par>
                              <p:par>
                                <p:cTn id="38" presetID="9" presetClass="emph" presetSubtype="0" nodeType="withEffect">
                                  <p:stCondLst>
                                    <p:cond delay="0"/>
                                  </p:stCondLst>
                                  <p:childTnLst>
                                    <p:set>
                                      <p:cBhvr>
                                        <p:cTn id="39" dur="indefinite"/>
                                        <p:tgtEl>
                                          <p:spTgt spid="16"/>
                                        </p:tgtEl>
                                        <p:attrNameLst>
                                          <p:attrName>style.opacity</p:attrName>
                                        </p:attrNameLst>
                                      </p:cBhvr>
                                      <p:to>
                                        <p:strVal val="0.1"/>
                                      </p:to>
                                    </p:set>
                                    <p:animEffect filter="image" prLst="opacity: 0.1">
                                      <p:cBhvr rctx="IE">
                                        <p:cTn id="40" dur="indefinite"/>
                                        <p:tgtEl>
                                          <p:spTgt spid="16"/>
                                        </p:tgtEl>
                                      </p:cBhvr>
                                    </p:animEffect>
                                  </p:childTnLst>
                                </p:cTn>
                              </p:par>
                              <p:par>
                                <p:cTn id="41" presetID="9" presetClass="emph" presetSubtype="0" nodeType="withEffect">
                                  <p:stCondLst>
                                    <p:cond delay="0"/>
                                  </p:stCondLst>
                                  <p:childTnLst>
                                    <p:set>
                                      <p:cBhvr>
                                        <p:cTn id="42" dur="indefinite"/>
                                        <p:tgtEl>
                                          <p:spTgt spid="17"/>
                                        </p:tgtEl>
                                        <p:attrNameLst>
                                          <p:attrName>style.opacity</p:attrName>
                                        </p:attrNameLst>
                                      </p:cBhvr>
                                      <p:to>
                                        <p:strVal val="0.1"/>
                                      </p:to>
                                    </p:set>
                                    <p:animEffect filter="image" prLst="opacity: 0.1">
                                      <p:cBhvr rctx="IE">
                                        <p:cTn id="43" dur="indefinite"/>
                                        <p:tgtEl>
                                          <p:spTgt spid="17"/>
                                        </p:tgtEl>
                                      </p:cBhvr>
                                    </p:animEffect>
                                  </p:childTnLst>
                                </p:cTn>
                              </p:par>
                              <p:par>
                                <p:cTn id="44" presetID="9" presetClass="emph" presetSubtype="0" nodeType="withEffect">
                                  <p:stCondLst>
                                    <p:cond delay="0"/>
                                  </p:stCondLst>
                                  <p:childTnLst>
                                    <p:set>
                                      <p:cBhvr>
                                        <p:cTn id="45" dur="indefinite"/>
                                        <p:tgtEl>
                                          <p:spTgt spid="18"/>
                                        </p:tgtEl>
                                        <p:attrNameLst>
                                          <p:attrName>style.opacity</p:attrName>
                                        </p:attrNameLst>
                                      </p:cBhvr>
                                      <p:to>
                                        <p:strVal val="0.1"/>
                                      </p:to>
                                    </p:set>
                                    <p:animEffect filter="image" prLst="opacity: 0.1">
                                      <p:cBhvr rctx="IE">
                                        <p:cTn id="46" dur="indefinite"/>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AA6D69D-E028-4C8F-A167-97D7532EE779}"/>
              </a:ext>
            </a:extLst>
          </p:cNvPr>
          <p:cNvSpPr>
            <a:spLocks noGrp="1"/>
          </p:cNvSpPr>
          <p:nvPr>
            <p:ph type="dt" sz="half" idx="10"/>
          </p:nvPr>
        </p:nvSpPr>
        <p:spPr/>
        <p:txBody>
          <a:bodyPr/>
          <a:lstStyle/>
          <a:p>
            <a:r>
              <a:rPr lang="en-US"/>
              <a:t>10/31/17</a:t>
            </a:r>
          </a:p>
        </p:txBody>
      </p:sp>
      <p:sp>
        <p:nvSpPr>
          <p:cNvPr id="5" name="Footer Placeholder 4">
            <a:extLst>
              <a:ext uri="{FF2B5EF4-FFF2-40B4-BE49-F238E27FC236}">
                <a16:creationId xmlns:a16="http://schemas.microsoft.com/office/drawing/2014/main" id="{D5B30722-FE2E-4112-BF4E-FA201D232B45}"/>
              </a:ext>
            </a:extLst>
          </p:cNvPr>
          <p:cNvSpPr>
            <a:spLocks noGrp="1"/>
          </p:cNvSpPr>
          <p:nvPr>
            <p:ph type="ftr" sz="quarter" idx="11"/>
          </p:nvPr>
        </p:nvSpPr>
        <p:spPr/>
        <p:txBody>
          <a:bodyPr/>
          <a:lstStyle/>
          <a:p>
            <a:r>
              <a:rPr lang="en-US"/>
              <a:t>ASE 2017</a:t>
            </a:r>
          </a:p>
        </p:txBody>
      </p:sp>
      <p:sp>
        <p:nvSpPr>
          <p:cNvPr id="6" name="Slide Number Placeholder 5">
            <a:extLst>
              <a:ext uri="{FF2B5EF4-FFF2-40B4-BE49-F238E27FC236}">
                <a16:creationId xmlns:a16="http://schemas.microsoft.com/office/drawing/2014/main" id="{C891A8D0-F504-41D2-A98F-6DA6540B1CB7}"/>
              </a:ext>
            </a:extLst>
          </p:cNvPr>
          <p:cNvSpPr>
            <a:spLocks noGrp="1"/>
          </p:cNvSpPr>
          <p:nvPr>
            <p:ph type="sldNum" sz="quarter" idx="12"/>
          </p:nvPr>
        </p:nvSpPr>
        <p:spPr/>
        <p:txBody>
          <a:bodyPr/>
          <a:lstStyle/>
          <a:p>
            <a:fld id="{906745D7-5DCD-445B-BDED-754FAF3E7806}" type="slidenum">
              <a:rPr lang="en-US" smtClean="0"/>
              <a:t>28</a:t>
            </a:fld>
            <a:endParaRPr lang="en-US"/>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4C525BD-61A0-4113-8214-16D190B223D6}"/>
                  </a:ext>
                </a:extLst>
              </p:cNvPr>
              <p:cNvSpPr txBox="1"/>
              <p:nvPr/>
            </p:nvSpPr>
            <p:spPr>
              <a:xfrm>
                <a:off x="2432870" y="820345"/>
                <a:ext cx="4752455" cy="7323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000">
                          <a:latin typeface="Cambria Math" panose="02040503050406030204" pitchFamily="18" charset="0"/>
                        </a:rPr>
                        <m:t>Remove</m:t>
                      </m:r>
                      <m:r>
                        <a:rPr lang="en-US" sz="2000">
                          <a:latin typeface="Cambria Math" panose="02040503050406030204" pitchFamily="18" charset="0"/>
                        </a:rPr>
                        <m:t>˗</m:t>
                      </m:r>
                      <m:r>
                        <m:rPr>
                          <m:sty m:val="p"/>
                        </m:rPr>
                        <a:rPr lang="en-US" sz="2000">
                          <a:latin typeface="Cambria Math" panose="02040503050406030204" pitchFamily="18" charset="0"/>
                        </a:rPr>
                        <m:t>Stmt</m:t>
                      </m:r>
                      <m:r>
                        <a:rPr lang="en-US" sz="2000">
                          <a:latin typeface="Cambria Math" panose="02040503050406030204" pitchFamily="18" charset="0"/>
                        </a:rPr>
                        <m:t>˗</m:t>
                      </m:r>
                      <m:r>
                        <a:rPr lang="en-US" sz="2000" i="1">
                          <a:latin typeface="Cambria Math" panose="02040503050406030204" pitchFamily="18" charset="0"/>
                        </a:rPr>
                        <m:t>1</m:t>
                      </m:r>
                      <m:f>
                        <m:fPr>
                          <m:ctrlPr>
                            <a:rPr lang="en-US" sz="2000" i="1">
                              <a:latin typeface="Cambria Math" panose="02040503050406030204" pitchFamily="18" charset="0"/>
                            </a:rPr>
                          </m:ctrlPr>
                        </m:fPr>
                        <m:num>
                          <m:r>
                            <a:rPr lang="en-US" sz="2000" i="1">
                              <a:latin typeface="Cambria Math" panose="02040503050406030204" pitchFamily="18" charset="0"/>
                            </a:rPr>
                            <m:t> </m:t>
                          </m:r>
                          <m:r>
                            <m:rPr>
                              <m:sty m:val="p"/>
                            </m:rPr>
                            <a:rPr lang="el-GR" sz="2000" i="1">
                              <a:latin typeface="Cambria Math" panose="02040503050406030204" pitchFamily="18" charset="0"/>
                            </a:rPr>
                            <m:t>Γ</m:t>
                          </m:r>
                          <m:r>
                            <a:rPr lang="en-US" sz="2000" i="1" baseline="-25000">
                              <a:latin typeface="Cambria Math" panose="02040503050406030204" pitchFamily="18" charset="0"/>
                            </a:rPr>
                            <m:t>1</m:t>
                          </m:r>
                          <m:r>
                            <a:rPr lang="en-US" sz="2000" i="1">
                              <a:latin typeface="Cambria Math" panose="02040503050406030204" pitchFamily="18" charset="0"/>
                            </a:rPr>
                            <m:t>⊢</m:t>
                          </m:r>
                          <m:r>
                            <a:rPr lang="en-US" sz="2000" i="1">
                              <a:latin typeface="Cambria Math" panose="02040503050406030204" pitchFamily="18" charset="0"/>
                            </a:rPr>
                            <m:t>𝑙</m:t>
                          </m:r>
                          <m:r>
                            <a:rPr lang="en-US" sz="2000" i="1">
                              <a:latin typeface="Cambria Math" panose="02040503050406030204" pitchFamily="18" charset="0"/>
                            </a:rPr>
                            <m:t> :</m:t>
                          </m:r>
                          <m:r>
                            <a:rPr lang="en-US" sz="2000" b="1">
                              <a:latin typeface="Cambria Math" panose="02040503050406030204" pitchFamily="18" charset="0"/>
                            </a:rPr>
                            <m:t>𝐔𝐈𝐑𝐞𝐥𝐚𝐭𝐞𝐝</m:t>
                          </m:r>
                        </m:num>
                        <m:den>
                          <m:r>
                            <m:rPr>
                              <m:sty m:val="p"/>
                            </m:rPr>
                            <a:rPr lang="el-GR" sz="2000" i="1">
                              <a:latin typeface="Cambria Math" panose="02040503050406030204" pitchFamily="18" charset="0"/>
                            </a:rPr>
                            <m:t>Γ</m:t>
                          </m:r>
                          <m:r>
                            <a:rPr lang="en-US" sz="2000" i="1" baseline="-25000">
                              <a:latin typeface="Cambria Math" panose="02040503050406030204" pitchFamily="18" charset="0"/>
                            </a:rPr>
                            <m:t>4</m:t>
                          </m:r>
                          <m:r>
                            <a:rPr lang="en-US" sz="2000" i="1">
                              <a:latin typeface="Cambria Math" panose="02040503050406030204" pitchFamily="18" charset="0"/>
                            </a:rPr>
                            <m:t> ⇒ [</m:t>
                          </m:r>
                          <m:r>
                            <a:rPr lang="en-US" sz="2000" i="1">
                              <a:latin typeface="Cambria Math" panose="02040503050406030204" pitchFamily="18" charset="0"/>
                            </a:rPr>
                            <m:t>𝑙</m:t>
                          </m:r>
                          <m:r>
                            <a:rPr lang="en-US" sz="2000" i="1" baseline="-25000">
                              <a:latin typeface="Cambria Math" panose="02040503050406030204" pitchFamily="18" charset="0"/>
                            </a:rPr>
                            <m:t> </m:t>
                          </m:r>
                          <m:r>
                            <a:rPr lang="en-US" sz="2000" i="1">
                              <a:latin typeface="Cambria Math" panose="02040503050406030204" pitchFamily="18" charset="0"/>
                            </a:rPr>
                            <m:t>:</m:t>
                          </m:r>
                          <m:r>
                            <a:rPr lang="en-US" sz="2000" b="1">
                              <a:latin typeface="Cambria Math" panose="02040503050406030204" pitchFamily="18" charset="0"/>
                            </a:rPr>
                            <m:t>𝐑𝐞𝐦𝐨𝐯𝐚𝐛𝐥𝐞</m:t>
                          </m:r>
                          <m:r>
                            <a:rPr lang="en-US" sz="2000" i="1">
                              <a:latin typeface="Cambria Math" panose="02040503050406030204" pitchFamily="18" charset="0"/>
                            </a:rPr>
                            <m:t>]</m:t>
                          </m:r>
                          <m:r>
                            <m:rPr>
                              <m:sty m:val="p"/>
                            </m:rPr>
                            <a:rPr lang="el-GR" sz="2000" i="1">
                              <a:latin typeface="Cambria Math" panose="02040503050406030204" pitchFamily="18" charset="0"/>
                            </a:rPr>
                            <m:t>Γ</m:t>
                          </m:r>
                          <m:r>
                            <a:rPr lang="en-US" sz="2000" i="1" baseline="-25000">
                              <a:latin typeface="Cambria Math" panose="02040503050406030204" pitchFamily="18" charset="0"/>
                            </a:rPr>
                            <m:t>4</m:t>
                          </m:r>
                        </m:den>
                      </m:f>
                    </m:oMath>
                  </m:oMathPara>
                </a14:m>
                <a:endParaRPr lang="en-US" dirty="0"/>
              </a:p>
            </p:txBody>
          </p:sp>
        </mc:Choice>
        <mc:Fallback xmlns="">
          <p:sp>
            <p:nvSpPr>
              <p:cNvPr id="7" name="TextBox 6">
                <a:extLst>
                  <a:ext uri="{FF2B5EF4-FFF2-40B4-BE49-F238E27FC236}">
                    <a16:creationId xmlns:a16="http://schemas.microsoft.com/office/drawing/2014/main" id="{74C525BD-61A0-4113-8214-16D190B223D6}"/>
                  </a:ext>
                </a:extLst>
              </p:cNvPr>
              <p:cNvSpPr txBox="1">
                <a:spLocks noRot="1" noChangeAspect="1" noMove="1" noResize="1" noEditPoints="1" noAdjustHandles="1" noChangeArrowheads="1" noChangeShapeType="1" noTextEdit="1"/>
              </p:cNvSpPr>
              <p:nvPr/>
            </p:nvSpPr>
            <p:spPr>
              <a:xfrm>
                <a:off x="2432870" y="820345"/>
                <a:ext cx="4752455" cy="73231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41F9513-92A1-43B4-9EA4-97CE7ABF5506}"/>
                  </a:ext>
                </a:extLst>
              </p:cNvPr>
              <p:cNvSpPr txBox="1"/>
              <p:nvPr/>
            </p:nvSpPr>
            <p:spPr>
              <a:xfrm>
                <a:off x="2432870" y="2780946"/>
                <a:ext cx="8632107" cy="74501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000">
                          <a:latin typeface="Cambria Math" panose="02040503050406030204" pitchFamily="18" charset="0"/>
                        </a:rPr>
                        <m:t>Unremove</m:t>
                      </m:r>
                      <m:r>
                        <a:rPr lang="en-US" sz="2000">
                          <a:latin typeface="Cambria Math" panose="02040503050406030204" pitchFamily="18" charset="0"/>
                        </a:rPr>
                        <m:t>˗</m:t>
                      </m:r>
                      <m:r>
                        <m:rPr>
                          <m:sty m:val="p"/>
                        </m:rPr>
                        <a:rPr lang="en-US" sz="2000">
                          <a:latin typeface="Cambria Math" panose="02040503050406030204" pitchFamily="18" charset="0"/>
                        </a:rPr>
                        <m:t>Stmt</m:t>
                      </m:r>
                      <m:f>
                        <m:fPr>
                          <m:ctrlPr>
                            <a:rPr lang="en-US" sz="2000" i="1">
                              <a:latin typeface="Cambria Math" panose="02040503050406030204" pitchFamily="18" charset="0"/>
                            </a:rPr>
                          </m:ctrlPr>
                        </m:fPr>
                        <m:num>
                          <m:r>
                            <a:rPr lang="en-US" sz="2000" b="1">
                              <a:latin typeface="Cambria Math" panose="02040503050406030204" pitchFamily="18" charset="0"/>
                            </a:rPr>
                            <m:t>𝐈𝐧𝐩𝐮𝐭𝐔𝐈𝐃𝐚𝐭𝐚</m:t>
                          </m:r>
                          <m:d>
                            <m:dPr>
                              <m:ctrlPr>
                                <a:rPr lang="en-US" sz="2000" i="1">
                                  <a:latin typeface="Cambria Math" panose="02040503050406030204" pitchFamily="18" charset="0"/>
                                </a:rPr>
                              </m:ctrlPr>
                            </m:dPr>
                            <m:e>
                              <m:r>
                                <a:rPr lang="en-US" sz="2000" i="1">
                                  <a:latin typeface="Cambria Math" panose="02040503050406030204" pitchFamily="18" charset="0"/>
                                </a:rPr>
                                <m:t>𝑙</m:t>
                              </m:r>
                              <m:r>
                                <a:rPr lang="en-US" sz="2000" i="1" baseline="30000">
                                  <a:latin typeface="Cambria Math" panose="02040503050406030204" pitchFamily="18" charset="0"/>
                                </a:rPr>
                                <m:t>𝑑</m:t>
                              </m:r>
                            </m:e>
                          </m:d>
                          <m:r>
                            <a:rPr lang="en-US" sz="2000" i="1">
                              <a:latin typeface="Cambria Math" panose="02040503050406030204" pitchFamily="18" charset="0"/>
                            </a:rPr>
                            <m:t> </m:t>
                          </m:r>
                          <m:r>
                            <a:rPr lang="el-GR" sz="2000" i="1">
                              <a:latin typeface="Cambria Math" panose="02040503050406030204" pitchFamily="18" charset="0"/>
                            </a:rPr>
                            <m:t>∈</m:t>
                          </m:r>
                          <m:r>
                            <a:rPr lang="en-US" sz="2000" i="1">
                              <a:latin typeface="Cambria Math" panose="02040503050406030204" pitchFamily="18" charset="0"/>
                            </a:rPr>
                            <m:t> </m:t>
                          </m:r>
                          <m:r>
                            <m:rPr>
                              <m:sty m:val="p"/>
                            </m:rPr>
                            <a:rPr lang="el-GR" sz="2000" i="1">
                              <a:latin typeface="Cambria Math" panose="02040503050406030204" pitchFamily="18" charset="0"/>
                            </a:rPr>
                            <m:t>Γ</m:t>
                          </m:r>
                          <m:r>
                            <a:rPr lang="en-US" sz="2000" i="1" baseline="-25000">
                              <a:latin typeface="Cambria Math" panose="02040503050406030204" pitchFamily="18" charset="0"/>
                            </a:rPr>
                            <m:t>3</m:t>
                          </m:r>
                          <m:d>
                            <m:dPr>
                              <m:ctrlPr>
                                <a:rPr lang="en-US" sz="2000" i="1">
                                  <a:latin typeface="Cambria Math" panose="02040503050406030204" pitchFamily="18" charset="0"/>
                                </a:rPr>
                              </m:ctrlPr>
                            </m:dPr>
                            <m:e>
                              <m:r>
                                <a:rPr lang="en-US" sz="2000" i="1">
                                  <a:latin typeface="Cambria Math" panose="02040503050406030204" pitchFamily="18" charset="0"/>
                                </a:rPr>
                                <m:t>𝑙</m:t>
                              </m:r>
                              <m:r>
                                <m:rPr>
                                  <m:sty m:val="p"/>
                                </m:rPr>
                                <a:rPr lang="el-GR" sz="2000" i="1" baseline="-25000">
                                  <a:latin typeface="Cambria Math" panose="02040503050406030204" pitchFamily="18" charset="0"/>
                                </a:rPr>
                                <m:t>ε</m:t>
                              </m:r>
                            </m:e>
                          </m:d>
                          <m:r>
                            <a:rPr lang="en-US" sz="2000" i="1">
                              <a:latin typeface="Cambria Math" panose="02040503050406030204" pitchFamily="18" charset="0"/>
                            </a:rPr>
                            <m:t>       </m:t>
                          </m:r>
                          <m:r>
                            <a:rPr lang="en-US" sz="2000" i="1">
                              <a:latin typeface="Cambria Math" panose="02040503050406030204" pitchFamily="18" charset="0"/>
                            </a:rPr>
                            <m:t>𝑀𝑅</m:t>
                          </m:r>
                          <m:d>
                            <m:dPr>
                              <m:ctrlPr>
                                <a:rPr lang="en-US" sz="2000" i="1">
                                  <a:latin typeface="Cambria Math" panose="02040503050406030204" pitchFamily="18" charset="0"/>
                                </a:rPr>
                              </m:ctrlPr>
                            </m:dPr>
                            <m:e>
                              <m:r>
                                <a:rPr lang="en-US" sz="2000" i="1">
                                  <a:latin typeface="Cambria Math" panose="02040503050406030204" pitchFamily="18" charset="0"/>
                                </a:rPr>
                                <m:t>𝑙</m:t>
                              </m:r>
                              <m:r>
                                <a:rPr lang="en-US" sz="2000" i="1" baseline="30000">
                                  <a:latin typeface="Cambria Math" panose="02040503050406030204" pitchFamily="18" charset="0"/>
                                </a:rPr>
                                <m:t>𝑑</m:t>
                              </m:r>
                            </m:e>
                          </m:d>
                          <m:r>
                            <a:rPr lang="en-US" sz="2000" i="1">
                              <a:latin typeface="Cambria Math" panose="02040503050406030204" pitchFamily="18" charset="0"/>
                            </a:rPr>
                            <m:t>      </m:t>
                          </m:r>
                          <m:r>
                            <m:rPr>
                              <m:sty m:val="p"/>
                            </m:rPr>
                            <a:rPr lang="el-GR" sz="2000" i="1">
                              <a:latin typeface="Cambria Math" panose="02040503050406030204" pitchFamily="18" charset="0"/>
                            </a:rPr>
                            <m:t>Γ</m:t>
                          </m:r>
                          <m:r>
                            <a:rPr lang="en-US" sz="2000" i="1" baseline="-25000">
                              <a:latin typeface="Cambria Math" panose="02040503050406030204" pitchFamily="18" charset="0"/>
                            </a:rPr>
                            <m:t>1</m:t>
                          </m:r>
                          <m:r>
                            <a:rPr lang="en-US" sz="2000" i="1">
                              <a:latin typeface="Cambria Math" panose="02040503050406030204" pitchFamily="18" charset="0"/>
                            </a:rPr>
                            <m:t>(</m:t>
                          </m:r>
                          <m:r>
                            <a:rPr lang="en-US" sz="2000" i="1">
                              <a:latin typeface="Cambria Math" panose="02040503050406030204" pitchFamily="18" charset="0"/>
                            </a:rPr>
                            <m:t>𝑙</m:t>
                          </m:r>
                          <m:r>
                            <a:rPr lang="en-US" sz="2000" i="1">
                              <a:latin typeface="Cambria Math" panose="02040503050406030204" pitchFamily="18" charset="0"/>
                            </a:rPr>
                            <m:t>) ≠</m:t>
                          </m:r>
                          <m:r>
                            <a:rPr lang="en-US" sz="2000" b="1">
                              <a:latin typeface="Cambria Math" panose="02040503050406030204" pitchFamily="18" charset="0"/>
                            </a:rPr>
                            <m:t>𝐔𝐈𝐑𝐞𝐥𝐚𝐭𝐞𝐝</m:t>
                          </m:r>
                        </m:num>
                        <m:den>
                          <m:r>
                            <m:rPr>
                              <m:sty m:val="p"/>
                            </m:rPr>
                            <a:rPr lang="el-GR" sz="2000" i="1">
                              <a:latin typeface="Cambria Math" panose="02040503050406030204" pitchFamily="18" charset="0"/>
                            </a:rPr>
                            <m:t>Γ</m:t>
                          </m:r>
                          <m:r>
                            <a:rPr lang="en-US" sz="2000" i="1" baseline="-25000">
                              <a:latin typeface="Cambria Math" panose="02040503050406030204" pitchFamily="18" charset="0"/>
                            </a:rPr>
                            <m:t>4</m:t>
                          </m:r>
                          <m:r>
                            <a:rPr lang="en-US" sz="2000" i="1">
                              <a:latin typeface="Cambria Math" panose="02040503050406030204" pitchFamily="18" charset="0"/>
                            </a:rPr>
                            <m:t> ⇒ [</m:t>
                          </m:r>
                          <m:r>
                            <a:rPr lang="en-US" sz="2000" i="1">
                              <a:latin typeface="Cambria Math" panose="02040503050406030204" pitchFamily="18" charset="0"/>
                            </a:rPr>
                            <m:t>𝑙</m:t>
                          </m:r>
                          <m:r>
                            <a:rPr lang="en-US" sz="2000" i="1" baseline="-25000">
                              <a:latin typeface="Cambria Math" panose="02040503050406030204" pitchFamily="18" charset="0"/>
                            </a:rPr>
                            <m:t> </m:t>
                          </m:r>
                          <m:r>
                            <a:rPr lang="en-US" sz="2000" i="1">
                              <a:latin typeface="Cambria Math" panose="02040503050406030204" pitchFamily="18" charset="0"/>
                            </a:rPr>
                            <m:t>:</m:t>
                          </m:r>
                          <m:r>
                            <a:rPr lang="en-US" sz="2000" b="1">
                              <a:latin typeface="Cambria Math" panose="02040503050406030204" pitchFamily="18" charset="0"/>
                            </a:rPr>
                            <m:t>𝐔𝐧𝐫𝐞𝐦𝐨𝐯𝐚𝐛𝐥𝐞</m:t>
                          </m:r>
                          <m:r>
                            <a:rPr lang="en-US" sz="2000" i="1">
                              <a:latin typeface="Cambria Math" panose="02040503050406030204" pitchFamily="18" charset="0"/>
                            </a:rPr>
                            <m:t>]</m:t>
                          </m:r>
                          <m:r>
                            <m:rPr>
                              <m:sty m:val="p"/>
                            </m:rPr>
                            <a:rPr lang="el-GR" sz="2000" i="1">
                              <a:latin typeface="Cambria Math" panose="02040503050406030204" pitchFamily="18" charset="0"/>
                            </a:rPr>
                            <m:t>Γ</m:t>
                          </m:r>
                          <m:r>
                            <a:rPr lang="en-US" sz="2000" i="1" baseline="-25000">
                              <a:latin typeface="Cambria Math" panose="02040503050406030204" pitchFamily="18" charset="0"/>
                            </a:rPr>
                            <m:t>4</m:t>
                          </m:r>
                        </m:den>
                      </m:f>
                    </m:oMath>
                  </m:oMathPara>
                </a14:m>
                <a:endParaRPr lang="en-US" dirty="0"/>
              </a:p>
            </p:txBody>
          </p:sp>
        </mc:Choice>
        <mc:Fallback xmlns="">
          <p:sp>
            <p:nvSpPr>
              <p:cNvPr id="8" name="TextBox 7">
                <a:extLst>
                  <a:ext uri="{FF2B5EF4-FFF2-40B4-BE49-F238E27FC236}">
                    <a16:creationId xmlns:a16="http://schemas.microsoft.com/office/drawing/2014/main" id="{641F9513-92A1-43B4-9EA4-97CE7ABF5506}"/>
                  </a:ext>
                </a:extLst>
              </p:cNvPr>
              <p:cNvSpPr txBox="1">
                <a:spLocks noRot="1" noChangeAspect="1" noMove="1" noResize="1" noEditPoints="1" noAdjustHandles="1" noChangeArrowheads="1" noChangeShapeType="1" noTextEdit="1"/>
              </p:cNvSpPr>
              <p:nvPr/>
            </p:nvSpPr>
            <p:spPr>
              <a:xfrm>
                <a:off x="2432870" y="2780946"/>
                <a:ext cx="8632107" cy="74501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1E73304-46FF-4941-BF55-B68445D5DDE2}"/>
                  </a:ext>
                </a:extLst>
              </p:cNvPr>
              <p:cNvSpPr txBox="1"/>
              <p:nvPr/>
            </p:nvSpPr>
            <p:spPr>
              <a:xfrm>
                <a:off x="2432870" y="4768984"/>
                <a:ext cx="9122626" cy="74501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000">
                          <a:latin typeface="Cambria Math" panose="02040503050406030204" pitchFamily="18" charset="0"/>
                        </a:rPr>
                        <m:t>Remove</m:t>
                      </m:r>
                      <m:r>
                        <a:rPr lang="en-US" sz="2000">
                          <a:latin typeface="Cambria Math" panose="02040503050406030204" pitchFamily="18" charset="0"/>
                        </a:rPr>
                        <m:t>˗</m:t>
                      </m:r>
                      <m:r>
                        <m:rPr>
                          <m:sty m:val="p"/>
                        </m:rPr>
                        <a:rPr lang="en-US" sz="2000">
                          <a:latin typeface="Cambria Math" panose="02040503050406030204" pitchFamily="18" charset="0"/>
                        </a:rPr>
                        <m:t>Stmt</m:t>
                      </m:r>
                      <m:r>
                        <a:rPr lang="en-US" sz="2000">
                          <a:latin typeface="Cambria Math" panose="02040503050406030204" pitchFamily="18" charset="0"/>
                        </a:rPr>
                        <m:t>˗</m:t>
                      </m:r>
                      <m:r>
                        <a:rPr lang="en-US" sz="2000" i="1">
                          <a:latin typeface="Cambria Math" panose="02040503050406030204" pitchFamily="18" charset="0"/>
                        </a:rPr>
                        <m:t>2</m:t>
                      </m:r>
                      <m:f>
                        <m:fPr>
                          <m:ctrlPr>
                            <a:rPr lang="en-US" sz="2000" i="1">
                              <a:latin typeface="Cambria Math" panose="02040503050406030204" pitchFamily="18" charset="0"/>
                            </a:rPr>
                          </m:ctrlPr>
                        </m:fPr>
                        <m:num>
                          <m:r>
                            <a:rPr lang="en-US" sz="2000" b="1">
                              <a:latin typeface="Cambria Math" panose="02040503050406030204" pitchFamily="18" charset="0"/>
                            </a:rPr>
                            <m:t>𝐈𝐧𝐩𝐮𝐭𝐔𝐈𝐃𝐚𝐭𝐚</m:t>
                          </m:r>
                          <m:d>
                            <m:dPr>
                              <m:ctrlPr>
                                <a:rPr lang="en-US" sz="2000" i="1">
                                  <a:latin typeface="Cambria Math" panose="02040503050406030204" pitchFamily="18" charset="0"/>
                                </a:rPr>
                              </m:ctrlPr>
                            </m:dPr>
                            <m:e>
                              <m:r>
                                <a:rPr lang="en-US" sz="2000" i="1">
                                  <a:latin typeface="Cambria Math" panose="02040503050406030204" pitchFamily="18" charset="0"/>
                                </a:rPr>
                                <m:t>𝑙</m:t>
                              </m:r>
                              <m:r>
                                <a:rPr lang="en-US" sz="2000" i="1" baseline="30000">
                                  <a:latin typeface="Cambria Math" panose="02040503050406030204" pitchFamily="18" charset="0"/>
                                </a:rPr>
                                <m:t>𝑑</m:t>
                              </m:r>
                            </m:e>
                          </m:d>
                          <m:r>
                            <a:rPr lang="en-US" sz="2000" i="1">
                              <a:latin typeface="Cambria Math" panose="02040503050406030204" pitchFamily="18" charset="0"/>
                            </a:rPr>
                            <m:t> </m:t>
                          </m:r>
                          <m:r>
                            <a:rPr lang="el-GR" sz="2000" i="1">
                              <a:latin typeface="Cambria Math" panose="02040503050406030204" pitchFamily="18" charset="0"/>
                            </a:rPr>
                            <m:t>∈</m:t>
                          </m:r>
                          <m:r>
                            <a:rPr lang="en-US" sz="2000" i="1">
                              <a:latin typeface="Cambria Math" panose="02040503050406030204" pitchFamily="18" charset="0"/>
                            </a:rPr>
                            <m:t> </m:t>
                          </m:r>
                          <m:r>
                            <m:rPr>
                              <m:sty m:val="p"/>
                            </m:rPr>
                            <a:rPr lang="el-GR" sz="2000" i="1">
                              <a:latin typeface="Cambria Math" panose="02040503050406030204" pitchFamily="18" charset="0"/>
                            </a:rPr>
                            <m:t>Γ</m:t>
                          </m:r>
                          <m:r>
                            <a:rPr lang="en-US" sz="2000" i="1" baseline="-25000">
                              <a:latin typeface="Cambria Math" panose="02040503050406030204" pitchFamily="18" charset="0"/>
                            </a:rPr>
                            <m:t>3</m:t>
                          </m:r>
                          <m:d>
                            <m:dPr>
                              <m:ctrlPr>
                                <a:rPr lang="en-US" sz="2000" i="1">
                                  <a:latin typeface="Cambria Math" panose="02040503050406030204" pitchFamily="18" charset="0"/>
                                </a:rPr>
                              </m:ctrlPr>
                            </m:dPr>
                            <m:e>
                              <m:r>
                                <a:rPr lang="en-US" sz="2000" i="1">
                                  <a:latin typeface="Cambria Math" panose="02040503050406030204" pitchFamily="18" charset="0"/>
                                </a:rPr>
                                <m:t>𝑙</m:t>
                              </m:r>
                              <m:r>
                                <m:rPr>
                                  <m:sty m:val="p"/>
                                </m:rPr>
                                <a:rPr lang="el-GR" sz="2000" i="1" baseline="-25000">
                                  <a:latin typeface="Cambria Math" panose="02040503050406030204" pitchFamily="18" charset="0"/>
                                </a:rPr>
                                <m:t>ε</m:t>
                              </m:r>
                            </m:e>
                          </m:d>
                          <m:r>
                            <a:rPr lang="en-US" sz="2000" i="1">
                              <a:latin typeface="Cambria Math" panose="02040503050406030204" pitchFamily="18" charset="0"/>
                            </a:rPr>
                            <m:t>     ¬</m:t>
                          </m:r>
                          <m:r>
                            <a:rPr lang="en-US" sz="2000" i="1">
                              <a:latin typeface="Cambria Math" panose="02040503050406030204" pitchFamily="18" charset="0"/>
                            </a:rPr>
                            <m:t>𝑀𝑅</m:t>
                          </m:r>
                          <m:d>
                            <m:dPr>
                              <m:ctrlPr>
                                <a:rPr lang="en-US" sz="2000" i="1">
                                  <a:latin typeface="Cambria Math" panose="02040503050406030204" pitchFamily="18" charset="0"/>
                                </a:rPr>
                              </m:ctrlPr>
                            </m:dPr>
                            <m:e>
                              <m:r>
                                <a:rPr lang="en-US" sz="2000" i="1">
                                  <a:latin typeface="Cambria Math" panose="02040503050406030204" pitchFamily="18" charset="0"/>
                                </a:rPr>
                                <m:t>𝑙</m:t>
                              </m:r>
                              <m:r>
                                <a:rPr lang="en-US" sz="2000" i="1" baseline="30000">
                                  <a:latin typeface="Cambria Math" panose="02040503050406030204" pitchFamily="18" charset="0"/>
                                </a:rPr>
                                <m:t>𝑑</m:t>
                              </m:r>
                            </m:e>
                          </m:d>
                          <m:r>
                            <a:rPr lang="en-US" sz="2000" i="1">
                              <a:latin typeface="Cambria Math" panose="02040503050406030204" pitchFamily="18" charset="0"/>
                            </a:rPr>
                            <m:t>      </m:t>
                          </m:r>
                          <m:r>
                            <m:rPr>
                              <m:sty m:val="p"/>
                            </m:rPr>
                            <a:rPr lang="el-GR" sz="2000" i="1">
                              <a:latin typeface="Cambria Math" panose="02040503050406030204" pitchFamily="18" charset="0"/>
                            </a:rPr>
                            <m:t>Γ</m:t>
                          </m:r>
                          <m:r>
                            <a:rPr lang="en-US" sz="2000" i="1" baseline="-25000">
                              <a:latin typeface="Cambria Math" panose="02040503050406030204" pitchFamily="18" charset="0"/>
                            </a:rPr>
                            <m:t>4</m:t>
                          </m:r>
                          <m:r>
                            <a:rPr lang="en-US" sz="2000" i="1">
                              <a:latin typeface="Cambria Math" panose="02040503050406030204" pitchFamily="18" charset="0"/>
                            </a:rPr>
                            <m:t>(</m:t>
                          </m:r>
                          <m:r>
                            <a:rPr lang="en-US" sz="2000" i="1">
                              <a:latin typeface="Cambria Math" panose="02040503050406030204" pitchFamily="18" charset="0"/>
                            </a:rPr>
                            <m:t>𝑙</m:t>
                          </m:r>
                          <m:r>
                            <a:rPr lang="en-US" sz="2000" i="1">
                              <a:latin typeface="Cambria Math" panose="02040503050406030204" pitchFamily="18" charset="0"/>
                            </a:rPr>
                            <m:t>) ≠</m:t>
                          </m:r>
                          <m:r>
                            <a:rPr lang="en-US" sz="2000" b="1">
                              <a:latin typeface="Cambria Math" panose="02040503050406030204" pitchFamily="18" charset="0"/>
                            </a:rPr>
                            <m:t>𝐔𝐧𝐫𝐞𝐦𝐨𝐯𝐚𝐛𝐥𝐞</m:t>
                          </m:r>
                        </m:num>
                        <m:den>
                          <m:r>
                            <m:rPr>
                              <m:sty m:val="p"/>
                            </m:rPr>
                            <a:rPr lang="el-GR" sz="2000" i="1">
                              <a:latin typeface="Cambria Math" panose="02040503050406030204" pitchFamily="18" charset="0"/>
                            </a:rPr>
                            <m:t>Γ</m:t>
                          </m:r>
                          <m:r>
                            <a:rPr lang="en-US" sz="2000" i="1" baseline="-25000">
                              <a:latin typeface="Cambria Math" panose="02040503050406030204" pitchFamily="18" charset="0"/>
                            </a:rPr>
                            <m:t>4</m:t>
                          </m:r>
                          <m:r>
                            <a:rPr lang="en-US" sz="2000" i="1">
                              <a:latin typeface="Cambria Math" panose="02040503050406030204" pitchFamily="18" charset="0"/>
                            </a:rPr>
                            <m:t> ⇒ [</m:t>
                          </m:r>
                          <m:r>
                            <a:rPr lang="en-US" sz="2000" i="1">
                              <a:latin typeface="Cambria Math" panose="02040503050406030204" pitchFamily="18" charset="0"/>
                            </a:rPr>
                            <m:t>𝑙</m:t>
                          </m:r>
                          <m:r>
                            <a:rPr lang="en-US" sz="2000" i="1" baseline="-25000">
                              <a:latin typeface="Cambria Math" panose="02040503050406030204" pitchFamily="18" charset="0"/>
                            </a:rPr>
                            <m:t> </m:t>
                          </m:r>
                          <m:r>
                            <a:rPr lang="en-US" sz="2000" i="1">
                              <a:latin typeface="Cambria Math" panose="02040503050406030204" pitchFamily="18" charset="0"/>
                            </a:rPr>
                            <m:t>:</m:t>
                          </m:r>
                          <m:r>
                            <a:rPr lang="en-US" sz="2000" b="1">
                              <a:latin typeface="Cambria Math" panose="02040503050406030204" pitchFamily="18" charset="0"/>
                            </a:rPr>
                            <m:t>𝐑𝐞𝐦𝐨𝐯𝐚𝐛𝐥𝐞</m:t>
                          </m:r>
                          <m:r>
                            <a:rPr lang="en-US" sz="2000" i="1">
                              <a:latin typeface="Cambria Math" panose="02040503050406030204" pitchFamily="18" charset="0"/>
                            </a:rPr>
                            <m:t>]</m:t>
                          </m:r>
                          <m:r>
                            <m:rPr>
                              <m:sty m:val="p"/>
                            </m:rPr>
                            <a:rPr lang="el-GR" sz="2000" i="1">
                              <a:latin typeface="Cambria Math" panose="02040503050406030204" pitchFamily="18" charset="0"/>
                            </a:rPr>
                            <m:t>Γ</m:t>
                          </m:r>
                          <m:r>
                            <a:rPr lang="en-US" sz="2000" i="1" baseline="-25000">
                              <a:latin typeface="Cambria Math" panose="02040503050406030204" pitchFamily="18" charset="0"/>
                            </a:rPr>
                            <m:t>4</m:t>
                          </m:r>
                        </m:den>
                      </m:f>
                    </m:oMath>
                  </m:oMathPara>
                </a14:m>
                <a:endParaRPr lang="en-US" dirty="0"/>
              </a:p>
            </p:txBody>
          </p:sp>
        </mc:Choice>
        <mc:Fallback xmlns="">
          <p:sp>
            <p:nvSpPr>
              <p:cNvPr id="9" name="TextBox 8">
                <a:extLst>
                  <a:ext uri="{FF2B5EF4-FFF2-40B4-BE49-F238E27FC236}">
                    <a16:creationId xmlns:a16="http://schemas.microsoft.com/office/drawing/2014/main" id="{71E73304-46FF-4941-BF55-B68445D5DDE2}"/>
                  </a:ext>
                </a:extLst>
              </p:cNvPr>
              <p:cNvSpPr txBox="1">
                <a:spLocks noRot="1" noChangeAspect="1" noMove="1" noResize="1" noEditPoints="1" noAdjustHandles="1" noChangeArrowheads="1" noChangeShapeType="1" noTextEdit="1"/>
              </p:cNvSpPr>
              <p:nvPr/>
            </p:nvSpPr>
            <p:spPr>
              <a:xfrm>
                <a:off x="2432870" y="4768984"/>
                <a:ext cx="9122626" cy="745012"/>
              </a:xfrm>
              <a:prstGeom prst="rect">
                <a:avLst/>
              </a:prstGeom>
              <a:blipFill>
                <a:blip r:embed="rId5"/>
                <a:stretch>
                  <a:fillRect/>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DAD67E96-DC06-4CD9-B62F-337E895FA136}"/>
              </a:ext>
            </a:extLst>
          </p:cNvPr>
          <p:cNvSpPr txBox="1"/>
          <p:nvPr/>
        </p:nvSpPr>
        <p:spPr>
          <a:xfrm>
            <a:off x="1292805" y="363383"/>
            <a:ext cx="4353059" cy="369332"/>
          </a:xfrm>
          <a:prstGeom prst="rect">
            <a:avLst/>
          </a:prstGeom>
          <a:noFill/>
        </p:spPr>
        <p:txBody>
          <a:bodyPr wrap="square" rtlCol="0">
            <a:spAutoFit/>
          </a:bodyPr>
          <a:lstStyle/>
          <a:p>
            <a:pPr marL="285750" indent="-285750">
              <a:buFont typeface="Wingdings" panose="05000000000000000000" pitchFamily="2" charset="2"/>
              <a:buChar char="ü"/>
            </a:pPr>
            <a:r>
              <a:rPr lang="en-US" dirty="0"/>
              <a:t>All </a:t>
            </a:r>
            <a:r>
              <a:rPr lang="en-US" dirty="0" err="1"/>
              <a:t>UIRelated</a:t>
            </a:r>
            <a:r>
              <a:rPr lang="en-US" dirty="0"/>
              <a:t> statements are removable.</a:t>
            </a:r>
          </a:p>
        </p:txBody>
      </p:sp>
      <p:sp>
        <p:nvSpPr>
          <p:cNvPr id="11" name="TextBox 10">
            <a:extLst>
              <a:ext uri="{FF2B5EF4-FFF2-40B4-BE49-F238E27FC236}">
                <a16:creationId xmlns:a16="http://schemas.microsoft.com/office/drawing/2014/main" id="{D69F5A09-F25B-444B-A141-962D0556C385}"/>
              </a:ext>
            </a:extLst>
          </p:cNvPr>
          <p:cNvSpPr txBox="1"/>
          <p:nvPr/>
        </p:nvSpPr>
        <p:spPr>
          <a:xfrm>
            <a:off x="1292805" y="2201343"/>
            <a:ext cx="8358389" cy="369332"/>
          </a:xfrm>
          <a:prstGeom prst="rect">
            <a:avLst/>
          </a:prstGeom>
          <a:noFill/>
        </p:spPr>
        <p:txBody>
          <a:bodyPr wrap="square" rtlCol="0">
            <a:spAutoFit/>
          </a:bodyPr>
          <a:lstStyle/>
          <a:p>
            <a:pPr marL="285750" indent="-285750">
              <a:buFont typeface="Wingdings" panose="05000000000000000000" pitchFamily="2" charset="2"/>
              <a:buChar char="ü"/>
            </a:pPr>
            <a:r>
              <a:rPr lang="en-US" dirty="0"/>
              <a:t>All statements related to a must-retained data generation point will not be removed.</a:t>
            </a:r>
          </a:p>
        </p:txBody>
      </p:sp>
      <p:sp>
        <p:nvSpPr>
          <p:cNvPr id="12" name="TextBox 11">
            <a:extLst>
              <a:ext uri="{FF2B5EF4-FFF2-40B4-BE49-F238E27FC236}">
                <a16:creationId xmlns:a16="http://schemas.microsoft.com/office/drawing/2014/main" id="{C34A6B37-FFD4-4885-B0F1-EDFD1981060B}"/>
              </a:ext>
            </a:extLst>
          </p:cNvPr>
          <p:cNvSpPr txBox="1"/>
          <p:nvPr/>
        </p:nvSpPr>
        <p:spPr>
          <a:xfrm>
            <a:off x="1292804" y="4149058"/>
            <a:ext cx="8358389" cy="369332"/>
          </a:xfrm>
          <a:prstGeom prst="rect">
            <a:avLst/>
          </a:prstGeom>
          <a:noFill/>
        </p:spPr>
        <p:txBody>
          <a:bodyPr wrap="square" rtlCol="0">
            <a:spAutoFit/>
          </a:bodyPr>
          <a:lstStyle/>
          <a:p>
            <a:pPr marL="285750" indent="-285750">
              <a:buFont typeface="Wingdings" panose="05000000000000000000" pitchFamily="2" charset="2"/>
              <a:buChar char="ü"/>
            </a:pPr>
            <a:r>
              <a:rPr lang="en-US" dirty="0"/>
              <a:t>All statements related to a removable data generation point will be removed.</a:t>
            </a:r>
          </a:p>
        </p:txBody>
      </p:sp>
    </p:spTree>
    <p:extLst>
      <p:ext uri="{BB962C8B-B14F-4D97-AF65-F5344CB8AC3E}">
        <p14:creationId xmlns:p14="http://schemas.microsoft.com/office/powerpoint/2010/main" val="3036278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8E988CC-ED71-43D4-A3ED-80AAC4A87D5D}"/>
              </a:ext>
            </a:extLst>
          </p:cNvPr>
          <p:cNvSpPr>
            <a:spLocks noGrp="1"/>
          </p:cNvSpPr>
          <p:nvPr>
            <p:ph type="dt" sz="half" idx="10"/>
          </p:nvPr>
        </p:nvSpPr>
        <p:spPr/>
        <p:txBody>
          <a:bodyPr/>
          <a:lstStyle/>
          <a:p>
            <a:r>
              <a:rPr lang="en-US"/>
              <a:t>10/31/17</a:t>
            </a:r>
          </a:p>
        </p:txBody>
      </p:sp>
      <p:sp>
        <p:nvSpPr>
          <p:cNvPr id="5" name="Footer Placeholder 4">
            <a:extLst>
              <a:ext uri="{FF2B5EF4-FFF2-40B4-BE49-F238E27FC236}">
                <a16:creationId xmlns:a16="http://schemas.microsoft.com/office/drawing/2014/main" id="{5A565EF6-B5F1-4A05-B4C1-2163283AE620}"/>
              </a:ext>
            </a:extLst>
          </p:cNvPr>
          <p:cNvSpPr>
            <a:spLocks noGrp="1"/>
          </p:cNvSpPr>
          <p:nvPr>
            <p:ph type="ftr" sz="quarter" idx="11"/>
          </p:nvPr>
        </p:nvSpPr>
        <p:spPr/>
        <p:txBody>
          <a:bodyPr/>
          <a:lstStyle/>
          <a:p>
            <a:r>
              <a:rPr lang="en-US"/>
              <a:t>ASE 2017</a:t>
            </a:r>
          </a:p>
        </p:txBody>
      </p:sp>
      <p:sp>
        <p:nvSpPr>
          <p:cNvPr id="6" name="Slide Number Placeholder 5">
            <a:extLst>
              <a:ext uri="{FF2B5EF4-FFF2-40B4-BE49-F238E27FC236}">
                <a16:creationId xmlns:a16="http://schemas.microsoft.com/office/drawing/2014/main" id="{302303E0-AC2F-4431-89B5-DF35B82919B3}"/>
              </a:ext>
            </a:extLst>
          </p:cNvPr>
          <p:cNvSpPr>
            <a:spLocks noGrp="1"/>
          </p:cNvSpPr>
          <p:nvPr>
            <p:ph type="sldNum" sz="quarter" idx="12"/>
          </p:nvPr>
        </p:nvSpPr>
        <p:spPr/>
        <p:txBody>
          <a:bodyPr/>
          <a:lstStyle/>
          <a:p>
            <a:fld id="{906745D7-5DCD-445B-BDED-754FAF3E7806}" type="slidenum">
              <a:rPr lang="en-US" smtClean="0"/>
              <a:t>2</a:t>
            </a:fld>
            <a:endParaRPr lang="en-US"/>
          </a:p>
        </p:txBody>
      </p:sp>
      <p:pic>
        <p:nvPicPr>
          <p:cNvPr id="7" name="Picture 6">
            <a:extLst>
              <a:ext uri="{FF2B5EF4-FFF2-40B4-BE49-F238E27FC236}">
                <a16:creationId xmlns:a16="http://schemas.microsoft.com/office/drawing/2014/main" id="{33A8DCEB-A4FC-4E9B-8C1F-E2578A5E06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2147" y="329407"/>
            <a:ext cx="2095793" cy="3338026"/>
          </a:xfrm>
          <a:prstGeom prst="rect">
            <a:avLst/>
          </a:prstGeom>
        </p:spPr>
      </p:pic>
      <p:sp>
        <p:nvSpPr>
          <p:cNvPr id="8" name="Rectangle: Rounded Corners 7">
            <a:extLst>
              <a:ext uri="{FF2B5EF4-FFF2-40B4-BE49-F238E27FC236}">
                <a16:creationId xmlns:a16="http://schemas.microsoft.com/office/drawing/2014/main" id="{7F77980D-457A-4FDB-9E4D-4833F2A17940}"/>
              </a:ext>
            </a:extLst>
          </p:cNvPr>
          <p:cNvSpPr/>
          <p:nvPr/>
        </p:nvSpPr>
        <p:spPr bwMode="auto">
          <a:xfrm>
            <a:off x="1053965" y="2272499"/>
            <a:ext cx="2286000" cy="408623"/>
          </a:xfrm>
          <a:prstGeom prst="roundRect">
            <a:avLst/>
          </a:prstGeom>
          <a:noFill/>
          <a:ln w="38100">
            <a:solidFill>
              <a:srgbClr val="FF0000"/>
            </a:solidFill>
            <a:headEnd type="none" w="med" len="med"/>
            <a:tailEnd type="none" w="med" len="med"/>
          </a:ln>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wrap="square" rtlCol="0" anchor="ctr">
            <a:spAutoFit/>
          </a:bodyPr>
          <a:lstStyle/>
          <a:p>
            <a:pPr algn="ctr" eaLnBrk="0" hangingPunct="0"/>
            <a:endParaRPr lang="en-US">
              <a:effectLst>
                <a:outerShdw blurRad="38100" dist="38100" dir="2700000" algn="tl">
                  <a:srgbClr val="000000">
                    <a:alpha val="43137"/>
                  </a:srgbClr>
                </a:outerShdw>
              </a:effectLst>
            </a:endParaRPr>
          </a:p>
        </p:txBody>
      </p:sp>
      <p:sp>
        <p:nvSpPr>
          <p:cNvPr id="9" name="Speech Bubble: Rectangle 8">
            <a:extLst>
              <a:ext uri="{FF2B5EF4-FFF2-40B4-BE49-F238E27FC236}">
                <a16:creationId xmlns:a16="http://schemas.microsoft.com/office/drawing/2014/main" id="{C37916D8-B785-46D4-A8D5-6BB0C2F68EF8}"/>
              </a:ext>
            </a:extLst>
          </p:cNvPr>
          <p:cNvSpPr/>
          <p:nvPr/>
        </p:nvSpPr>
        <p:spPr bwMode="auto">
          <a:xfrm>
            <a:off x="3852392" y="845361"/>
            <a:ext cx="2286000" cy="400110"/>
          </a:xfrm>
          <a:prstGeom prst="wedgeRectCallout">
            <a:avLst>
              <a:gd name="adj1" fmla="val -75089"/>
              <a:gd name="adj2" fmla="val 292850"/>
            </a:avLst>
          </a:prstGeo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0" scaled="1"/>
            <a:tileRect/>
          </a:gradFill>
          <a:ln>
            <a:solidFill>
              <a:schemeClr val="bg1">
                <a:lumMod val="75000"/>
              </a:schemeClr>
            </a:solidFill>
            <a:headEnd type="none" w="med" len="med"/>
            <a:tailEnd type="none" w="med" len="med"/>
          </a:ln>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wrap="square" rtlCol="0" anchor="ctr">
            <a:spAutoFit/>
          </a:bodyPr>
          <a:lstStyle/>
          <a:p>
            <a:pPr algn="ctr" eaLnBrk="0" hangingPunct="0"/>
            <a:r>
              <a:rPr lang="en-US" sz="2000" dirty="0">
                <a:solidFill>
                  <a:schemeClr val="tx1"/>
                </a:solidFill>
              </a:rPr>
              <a:t>Extra Features</a:t>
            </a:r>
          </a:p>
        </p:txBody>
      </p:sp>
      <p:pic>
        <p:nvPicPr>
          <p:cNvPr id="10" name="Picture 9">
            <a:extLst>
              <a:ext uri="{FF2B5EF4-FFF2-40B4-BE49-F238E27FC236}">
                <a16:creationId xmlns:a16="http://schemas.microsoft.com/office/drawing/2014/main" id="{6B4383B5-912D-4445-A409-FDBC9DF3A34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33560" y="369458"/>
            <a:ext cx="1920240" cy="3413760"/>
          </a:xfrm>
          <a:prstGeom prst="rect">
            <a:avLst/>
          </a:prstGeom>
        </p:spPr>
      </p:pic>
      <p:sp>
        <p:nvSpPr>
          <p:cNvPr id="11" name="Rectangle: Rounded Corners 10">
            <a:extLst>
              <a:ext uri="{FF2B5EF4-FFF2-40B4-BE49-F238E27FC236}">
                <a16:creationId xmlns:a16="http://schemas.microsoft.com/office/drawing/2014/main" id="{CF76BC9E-1B11-4913-B494-7FCF75CE6A47}"/>
              </a:ext>
            </a:extLst>
          </p:cNvPr>
          <p:cNvSpPr/>
          <p:nvPr/>
        </p:nvSpPr>
        <p:spPr bwMode="auto">
          <a:xfrm>
            <a:off x="9357116" y="1655946"/>
            <a:ext cx="2107028" cy="1676400"/>
          </a:xfrm>
          <a:prstGeom prst="roundRect">
            <a:avLst/>
          </a:prstGeom>
          <a:noFill/>
          <a:ln w="38100">
            <a:solidFill>
              <a:srgbClr val="FF0000"/>
            </a:solidFill>
            <a:headEnd type="none" w="med" len="med"/>
            <a:tailEnd type="none" w="med" len="med"/>
          </a:ln>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wrap="none" rtlCol="0" anchor="ctr">
            <a:noAutofit/>
          </a:bodyPr>
          <a:lstStyle/>
          <a:p>
            <a:pPr algn="ctr" eaLnBrk="0" hangingPunct="0"/>
            <a:endParaRPr lang="en-US">
              <a:effectLst>
                <a:outerShdw blurRad="38100" dist="38100" dir="2700000" algn="tl">
                  <a:srgbClr val="000000">
                    <a:alpha val="43137"/>
                  </a:srgbClr>
                </a:outerShdw>
              </a:effectLst>
            </a:endParaRPr>
          </a:p>
        </p:txBody>
      </p:sp>
      <p:sp>
        <p:nvSpPr>
          <p:cNvPr id="12" name="Rectangle: Rounded Corners 11">
            <a:extLst>
              <a:ext uri="{FF2B5EF4-FFF2-40B4-BE49-F238E27FC236}">
                <a16:creationId xmlns:a16="http://schemas.microsoft.com/office/drawing/2014/main" id="{571C9870-C0A2-4E5B-9A2F-27FA1A08D58A}"/>
              </a:ext>
            </a:extLst>
          </p:cNvPr>
          <p:cNvSpPr/>
          <p:nvPr/>
        </p:nvSpPr>
        <p:spPr bwMode="auto">
          <a:xfrm>
            <a:off x="9385020" y="3256146"/>
            <a:ext cx="2107028" cy="342900"/>
          </a:xfrm>
          <a:prstGeom prst="roundRect">
            <a:avLst/>
          </a:prstGeom>
          <a:noFill/>
          <a:ln w="38100">
            <a:solidFill>
              <a:srgbClr val="0033CC"/>
            </a:solidFill>
            <a:headEnd type="none" w="med" len="med"/>
            <a:tailEnd type="none" w="med" len="med"/>
          </a:ln>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wrap="none" rtlCol="0" anchor="ctr">
            <a:noAutofit/>
          </a:bodyPr>
          <a:lstStyle/>
          <a:p>
            <a:pPr algn="ctr" eaLnBrk="0" hangingPunct="0"/>
            <a:endParaRPr lang="en-US">
              <a:effectLst>
                <a:outerShdw blurRad="38100" dist="38100" dir="2700000" algn="tl">
                  <a:srgbClr val="000000">
                    <a:alpha val="43137"/>
                  </a:srgbClr>
                </a:outerShdw>
              </a:effectLst>
            </a:endParaRPr>
          </a:p>
        </p:txBody>
      </p:sp>
      <p:sp>
        <p:nvSpPr>
          <p:cNvPr id="13" name="Speech Bubble: Rectangle 12">
            <a:extLst>
              <a:ext uri="{FF2B5EF4-FFF2-40B4-BE49-F238E27FC236}">
                <a16:creationId xmlns:a16="http://schemas.microsoft.com/office/drawing/2014/main" id="{CD6D4B6A-674F-440E-8FB2-F1E5CCC8B1DF}"/>
              </a:ext>
            </a:extLst>
          </p:cNvPr>
          <p:cNvSpPr/>
          <p:nvPr/>
        </p:nvSpPr>
        <p:spPr bwMode="auto">
          <a:xfrm>
            <a:off x="6106647" y="2239190"/>
            <a:ext cx="2286000" cy="400110"/>
          </a:xfrm>
          <a:prstGeom prst="wedgeRectCallout">
            <a:avLst>
              <a:gd name="adj1" fmla="val 93925"/>
              <a:gd name="adj2" fmla="val 177402"/>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solidFill>
              <a:schemeClr val="accent1">
                <a:lumMod val="40000"/>
                <a:lumOff val="60000"/>
              </a:schemeClr>
            </a:solidFill>
            <a:headEnd type="none" w="med" len="med"/>
            <a:tailEnd type="none" w="med" len="med"/>
          </a:ln>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wrap="square" rtlCol="0" anchor="ctr">
            <a:spAutoFit/>
          </a:bodyPr>
          <a:lstStyle/>
          <a:p>
            <a:pPr algn="ctr" eaLnBrk="0" hangingPunct="0"/>
            <a:r>
              <a:rPr lang="en-US" sz="2000" dirty="0">
                <a:solidFill>
                  <a:schemeClr val="tx1"/>
                </a:solidFill>
              </a:rPr>
              <a:t>Advertisements</a:t>
            </a:r>
          </a:p>
        </p:txBody>
      </p:sp>
      <p:pic>
        <p:nvPicPr>
          <p:cNvPr id="14" name="Picture 13">
            <a:extLst>
              <a:ext uri="{FF2B5EF4-FFF2-40B4-BE49-F238E27FC236}">
                <a16:creationId xmlns:a16="http://schemas.microsoft.com/office/drawing/2014/main" id="{4328129F-B747-4492-9EAF-54DB6E8995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77215" y="4033130"/>
            <a:ext cx="2210108" cy="1533739"/>
          </a:xfrm>
          <a:prstGeom prst="rect">
            <a:avLst/>
          </a:prstGeom>
        </p:spPr>
      </p:pic>
      <p:sp>
        <p:nvSpPr>
          <p:cNvPr id="15" name="Oval 14">
            <a:extLst>
              <a:ext uri="{FF2B5EF4-FFF2-40B4-BE49-F238E27FC236}">
                <a16:creationId xmlns:a16="http://schemas.microsoft.com/office/drawing/2014/main" id="{410DD638-C0BD-4DA1-880E-22C45ABB7AD7}"/>
              </a:ext>
            </a:extLst>
          </p:cNvPr>
          <p:cNvSpPr/>
          <p:nvPr/>
        </p:nvSpPr>
        <p:spPr bwMode="auto">
          <a:xfrm>
            <a:off x="5559004" y="3905506"/>
            <a:ext cx="769259" cy="519351"/>
          </a:xfrm>
          <a:prstGeom prst="ellipse">
            <a:avLst/>
          </a:prstGeom>
          <a:noFill/>
          <a:ln w="57150">
            <a:solidFill>
              <a:srgbClr val="002060"/>
            </a:solidFill>
            <a:headEnd type="none" w="med" len="med"/>
            <a:tailEnd type="none" w="med" len="med"/>
          </a:ln>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wrap="square" rtlCol="0" anchor="ctr">
            <a:spAutoFit/>
          </a:bodyPr>
          <a:lstStyle/>
          <a:p>
            <a:pPr algn="ctr" eaLnBrk="0" hangingPunct="0"/>
            <a:endParaRPr lang="en-US">
              <a:effectLst>
                <a:outerShdw blurRad="38100" dist="38100" dir="2700000" algn="tl">
                  <a:srgbClr val="000000">
                    <a:alpha val="43137"/>
                  </a:srgbClr>
                </a:outerShdw>
              </a:effectLst>
            </a:endParaRPr>
          </a:p>
        </p:txBody>
      </p:sp>
      <p:sp>
        <p:nvSpPr>
          <p:cNvPr id="16" name="Speech Bubble: Rectangle 15">
            <a:extLst>
              <a:ext uri="{FF2B5EF4-FFF2-40B4-BE49-F238E27FC236}">
                <a16:creationId xmlns:a16="http://schemas.microsoft.com/office/drawing/2014/main" id="{5289B720-0D51-44F2-87B4-6A45DD66B8A2}"/>
              </a:ext>
            </a:extLst>
          </p:cNvPr>
          <p:cNvSpPr/>
          <p:nvPr/>
        </p:nvSpPr>
        <p:spPr bwMode="auto">
          <a:xfrm>
            <a:off x="7598229" y="4715841"/>
            <a:ext cx="2286000" cy="707886"/>
          </a:xfrm>
          <a:prstGeom prst="wedgeRectCallout">
            <a:avLst>
              <a:gd name="adj1" fmla="val -105432"/>
              <a:gd name="adj2" fmla="val -127423"/>
            </a:avLst>
          </a:prstGeo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lin ang="13500000" scaled="1"/>
            <a:tileRect/>
          </a:gradFill>
          <a:ln>
            <a:solidFill>
              <a:schemeClr val="bg1">
                <a:lumMod val="75000"/>
              </a:schemeClr>
            </a:solidFill>
            <a:headEnd type="none" w="med" len="med"/>
            <a:tailEnd type="none" w="med" len="med"/>
          </a:ln>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wrap="square" rtlCol="0" anchor="ctr">
            <a:spAutoFit/>
          </a:bodyPr>
          <a:lstStyle/>
          <a:p>
            <a:pPr algn="ctr" eaLnBrk="0" hangingPunct="0"/>
            <a:r>
              <a:rPr lang="en-US" sz="2000" dirty="0">
                <a:solidFill>
                  <a:schemeClr val="tx1"/>
                </a:solidFill>
              </a:rPr>
              <a:t>Irrelevant Functionality</a:t>
            </a:r>
          </a:p>
        </p:txBody>
      </p:sp>
      <p:sp>
        <p:nvSpPr>
          <p:cNvPr id="2" name="TextBox 1">
            <a:extLst>
              <a:ext uri="{FF2B5EF4-FFF2-40B4-BE49-F238E27FC236}">
                <a16:creationId xmlns:a16="http://schemas.microsoft.com/office/drawing/2014/main" id="{1B43D242-988C-486B-8C68-F7B5026BFC99}"/>
              </a:ext>
            </a:extLst>
          </p:cNvPr>
          <p:cNvSpPr txBox="1"/>
          <p:nvPr/>
        </p:nvSpPr>
        <p:spPr>
          <a:xfrm>
            <a:off x="1155665" y="3697604"/>
            <a:ext cx="2048755" cy="369332"/>
          </a:xfrm>
          <a:prstGeom prst="rect">
            <a:avLst/>
          </a:prstGeom>
          <a:noFill/>
        </p:spPr>
        <p:txBody>
          <a:bodyPr wrap="square" rtlCol="0">
            <a:spAutoFit/>
          </a:bodyPr>
          <a:lstStyle/>
          <a:p>
            <a:pPr algn="ctr"/>
            <a:r>
              <a:rPr lang="en-US" dirty="0"/>
              <a:t>WeatherBug</a:t>
            </a:r>
          </a:p>
        </p:txBody>
      </p:sp>
      <p:sp>
        <p:nvSpPr>
          <p:cNvPr id="17" name="TextBox 16">
            <a:extLst>
              <a:ext uri="{FF2B5EF4-FFF2-40B4-BE49-F238E27FC236}">
                <a16:creationId xmlns:a16="http://schemas.microsoft.com/office/drawing/2014/main" id="{3198242F-5531-4C6D-ADB5-3A045C2801B0}"/>
              </a:ext>
            </a:extLst>
          </p:cNvPr>
          <p:cNvSpPr txBox="1"/>
          <p:nvPr/>
        </p:nvSpPr>
        <p:spPr>
          <a:xfrm>
            <a:off x="4057892" y="5592195"/>
            <a:ext cx="2048755" cy="369332"/>
          </a:xfrm>
          <a:prstGeom prst="rect">
            <a:avLst/>
          </a:prstGeom>
          <a:noFill/>
        </p:spPr>
        <p:txBody>
          <a:bodyPr wrap="square" rtlCol="0">
            <a:spAutoFit/>
          </a:bodyPr>
          <a:lstStyle/>
          <a:p>
            <a:pPr algn="ctr"/>
            <a:r>
              <a:rPr lang="en-US" dirty="0"/>
              <a:t>China Calendar</a:t>
            </a:r>
          </a:p>
        </p:txBody>
      </p:sp>
      <p:sp>
        <p:nvSpPr>
          <p:cNvPr id="18" name="TextBox 17">
            <a:extLst>
              <a:ext uri="{FF2B5EF4-FFF2-40B4-BE49-F238E27FC236}">
                <a16:creationId xmlns:a16="http://schemas.microsoft.com/office/drawing/2014/main" id="{503FD5FD-C5EA-4C5D-9D40-CF254FD1AECB}"/>
              </a:ext>
            </a:extLst>
          </p:cNvPr>
          <p:cNvSpPr txBox="1"/>
          <p:nvPr/>
        </p:nvSpPr>
        <p:spPr>
          <a:xfrm>
            <a:off x="9458538" y="3749411"/>
            <a:ext cx="2048755" cy="369332"/>
          </a:xfrm>
          <a:prstGeom prst="rect">
            <a:avLst/>
          </a:prstGeom>
          <a:noFill/>
        </p:spPr>
        <p:txBody>
          <a:bodyPr wrap="square" rtlCol="0">
            <a:spAutoFit/>
          </a:bodyPr>
          <a:lstStyle/>
          <a:p>
            <a:pPr algn="ctr"/>
            <a:r>
              <a:rPr lang="en-US" dirty="0"/>
              <a:t>Fox News</a:t>
            </a:r>
          </a:p>
        </p:txBody>
      </p:sp>
    </p:spTree>
    <p:extLst>
      <p:ext uri="{BB962C8B-B14F-4D97-AF65-F5344CB8AC3E}">
        <p14:creationId xmlns:p14="http://schemas.microsoft.com/office/powerpoint/2010/main" val="17816035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ontent Placeholder 2">
            <a:extLst>
              <a:ext uri="{FF2B5EF4-FFF2-40B4-BE49-F238E27FC236}">
                <a16:creationId xmlns:a16="http://schemas.microsoft.com/office/drawing/2014/main" id="{7D2E76B7-1150-4FBF-81AD-504B4BD9C437}"/>
              </a:ext>
            </a:extLst>
          </p:cNvPr>
          <p:cNvSpPr>
            <a:spLocks noGrp="1"/>
          </p:cNvSpPr>
          <p:nvPr>
            <p:ph idx="1"/>
          </p:nvPr>
        </p:nvSpPr>
        <p:spPr>
          <a:xfrm>
            <a:off x="2152650" y="217109"/>
            <a:ext cx="7886700" cy="538483"/>
          </a:xfrm>
        </p:spPr>
        <p:txBody>
          <a:bodyPr/>
          <a:lstStyle/>
          <a:p>
            <a:r>
              <a:rPr lang="en-US" dirty="0"/>
              <a:t>Apply rule Remove-Stmt-1.</a:t>
            </a:r>
          </a:p>
          <a:p>
            <a:endParaRPr lang="en-US" b="1" dirty="0"/>
          </a:p>
          <a:p>
            <a:pPr lvl="1"/>
            <a:endParaRPr lang="en-US" b="1" dirty="0"/>
          </a:p>
        </p:txBody>
      </p:sp>
      <p:sp>
        <p:nvSpPr>
          <p:cNvPr id="4" name="Date Placeholder 3">
            <a:extLst>
              <a:ext uri="{FF2B5EF4-FFF2-40B4-BE49-F238E27FC236}">
                <a16:creationId xmlns:a16="http://schemas.microsoft.com/office/drawing/2014/main" id="{D8FEF2BE-E894-4555-A132-8260FFE7F63C}"/>
              </a:ext>
            </a:extLst>
          </p:cNvPr>
          <p:cNvSpPr>
            <a:spLocks noGrp="1"/>
          </p:cNvSpPr>
          <p:nvPr>
            <p:ph type="dt" sz="half" idx="10"/>
          </p:nvPr>
        </p:nvSpPr>
        <p:spPr/>
        <p:txBody>
          <a:bodyPr/>
          <a:lstStyle/>
          <a:p>
            <a:r>
              <a:rPr lang="en-US"/>
              <a:t>10/31/17</a:t>
            </a:r>
          </a:p>
        </p:txBody>
      </p:sp>
      <p:sp>
        <p:nvSpPr>
          <p:cNvPr id="5" name="Footer Placeholder 4">
            <a:extLst>
              <a:ext uri="{FF2B5EF4-FFF2-40B4-BE49-F238E27FC236}">
                <a16:creationId xmlns:a16="http://schemas.microsoft.com/office/drawing/2014/main" id="{6680DFA7-EB97-4DD3-A514-19F2942CEA5D}"/>
              </a:ext>
            </a:extLst>
          </p:cNvPr>
          <p:cNvSpPr>
            <a:spLocks noGrp="1"/>
          </p:cNvSpPr>
          <p:nvPr>
            <p:ph type="ftr" sz="quarter" idx="11"/>
          </p:nvPr>
        </p:nvSpPr>
        <p:spPr/>
        <p:txBody>
          <a:bodyPr/>
          <a:lstStyle/>
          <a:p>
            <a:r>
              <a:rPr lang="en-US"/>
              <a:t>ASE 2017</a:t>
            </a:r>
          </a:p>
        </p:txBody>
      </p:sp>
      <p:sp>
        <p:nvSpPr>
          <p:cNvPr id="6" name="Slide Number Placeholder 5">
            <a:extLst>
              <a:ext uri="{FF2B5EF4-FFF2-40B4-BE49-F238E27FC236}">
                <a16:creationId xmlns:a16="http://schemas.microsoft.com/office/drawing/2014/main" id="{B7AE102D-0BF4-435B-A1D5-64D46677630E}"/>
              </a:ext>
            </a:extLst>
          </p:cNvPr>
          <p:cNvSpPr>
            <a:spLocks noGrp="1"/>
          </p:cNvSpPr>
          <p:nvPr>
            <p:ph type="sldNum" sz="quarter" idx="12"/>
          </p:nvPr>
        </p:nvSpPr>
        <p:spPr/>
        <p:txBody>
          <a:bodyPr/>
          <a:lstStyle/>
          <a:p>
            <a:fld id="{906745D7-5DCD-445B-BDED-754FAF3E7806}" type="slidenum">
              <a:rPr lang="en-US" smtClean="0"/>
              <a:t>29</a:t>
            </a:fld>
            <a:endParaRPr lang="en-US"/>
          </a:p>
        </p:txBody>
      </p:sp>
      <p:sp>
        <p:nvSpPr>
          <p:cNvPr id="7" name="TextBox 6">
            <a:extLst>
              <a:ext uri="{FF2B5EF4-FFF2-40B4-BE49-F238E27FC236}">
                <a16:creationId xmlns:a16="http://schemas.microsoft.com/office/drawing/2014/main" id="{57AC5BA2-9029-4B5F-B28C-B4E82CBC4411}"/>
              </a:ext>
            </a:extLst>
          </p:cNvPr>
          <p:cNvSpPr txBox="1"/>
          <p:nvPr/>
        </p:nvSpPr>
        <p:spPr>
          <a:xfrm>
            <a:off x="2152650" y="937938"/>
            <a:ext cx="4457700" cy="1754326"/>
          </a:xfrm>
          <a:prstGeom prst="rect">
            <a:avLst/>
          </a:prstGeom>
          <a:noFill/>
          <a:ln>
            <a:solidFill>
              <a:schemeClr val="tx1"/>
            </a:solidFill>
            <a:prstDash val="dash"/>
          </a:ln>
        </p:spPr>
        <p:txBody>
          <a:bodyPr wrap="square" rtlCol="0">
            <a:spAutoFit/>
          </a:bodyPr>
          <a:lstStyle/>
          <a:p>
            <a:r>
              <a:rPr lang="en-US" dirty="0">
                <a:latin typeface="Courier New" panose="02070309020205020404" pitchFamily="49" charset="0"/>
                <a:cs typeface="Courier New" panose="02070309020205020404" pitchFamily="49" charset="0"/>
              </a:rPr>
              <a:t>01 class B extends A {</a:t>
            </a:r>
          </a:p>
          <a:p>
            <a:r>
              <a:rPr lang="en-US" dirty="0">
                <a:latin typeface="Courier New" panose="02070309020205020404" pitchFamily="49" charset="0"/>
                <a:cs typeface="Courier New" panose="02070309020205020404" pitchFamily="49" charset="0"/>
              </a:rPr>
              <a:t>06   b() {</a:t>
            </a:r>
          </a:p>
          <a:p>
            <a:r>
              <a:rPr lang="en-US" dirty="0">
                <a:latin typeface="Courier New" panose="02070309020205020404" pitchFamily="49" charset="0"/>
                <a:cs typeface="Courier New" panose="02070309020205020404" pitchFamily="49" charset="0"/>
              </a:rPr>
              <a:t>07     tv0 = </a:t>
            </a:r>
            <a:r>
              <a:rPr lang="en-US" dirty="0" err="1">
                <a:latin typeface="Courier New" panose="02070309020205020404" pitchFamily="49" charset="0"/>
                <a:cs typeface="Courier New" panose="02070309020205020404" pitchFamily="49" charset="0"/>
              </a:rPr>
              <a:t>findViewById</a:t>
            </a:r>
            <a:r>
              <a:rPr lang="en-US" dirty="0">
                <a:latin typeface="Courier New" panose="02070309020205020404" pitchFamily="49" charset="0"/>
                <a:cs typeface="Courier New" panose="02070309020205020404" pitchFamily="49" charset="0"/>
              </a:rPr>
              <a:t>(</a:t>
            </a:r>
            <a:r>
              <a:rPr lang="en-US" dirty="0">
                <a:solidFill>
                  <a:srgbClr val="00B0F0"/>
                </a:solidFill>
                <a:latin typeface="Courier New" panose="02070309020205020404" pitchFamily="49" charset="0"/>
                <a:cs typeface="Courier New" panose="02070309020205020404" pitchFamily="49" charset="0"/>
              </a:rPr>
              <a:t>id0</a:t>
            </a:r>
            <a:r>
              <a:rPr lang="en-US"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08     tv0.setText(data);</a:t>
            </a:r>
          </a:p>
          <a:p>
            <a:r>
              <a:rPr lang="en-US" dirty="0">
                <a:latin typeface="Courier New" panose="02070309020205020404" pitchFamily="49" charset="0"/>
                <a:cs typeface="Courier New" panose="02070309020205020404" pitchFamily="49" charset="0"/>
              </a:rPr>
              <a:t>09   }</a:t>
            </a:r>
          </a:p>
          <a:p>
            <a:r>
              <a:rPr lang="en-US" dirty="0">
                <a:latin typeface="Courier New" panose="02070309020205020404" pitchFamily="49" charset="0"/>
                <a:cs typeface="Courier New" panose="02070309020205020404" pitchFamily="49" charset="0"/>
              </a:rPr>
              <a:t>10 }</a:t>
            </a:r>
          </a:p>
        </p:txBody>
      </p:sp>
      <p:sp>
        <p:nvSpPr>
          <p:cNvPr id="8" name="Rectangle 7">
            <a:extLst>
              <a:ext uri="{FF2B5EF4-FFF2-40B4-BE49-F238E27FC236}">
                <a16:creationId xmlns:a16="http://schemas.microsoft.com/office/drawing/2014/main" id="{909CF893-EA3E-4619-8399-7AA8C85ECCAB}"/>
              </a:ext>
            </a:extLst>
          </p:cNvPr>
          <p:cNvSpPr/>
          <p:nvPr/>
        </p:nvSpPr>
        <p:spPr>
          <a:xfrm>
            <a:off x="2152650" y="1506829"/>
            <a:ext cx="4457700" cy="59328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48883936-5F54-4C31-BB48-0346812B909E}"/>
              </a:ext>
            </a:extLst>
          </p:cNvPr>
          <p:cNvGrpSpPr/>
          <p:nvPr/>
        </p:nvGrpSpPr>
        <p:grpSpPr>
          <a:xfrm>
            <a:off x="7148112" y="1508176"/>
            <a:ext cx="3060775" cy="374365"/>
            <a:chOff x="5415164" y="2719258"/>
            <a:chExt cx="3060775" cy="374365"/>
          </a:xfrm>
        </p:grpSpPr>
        <p:sp>
          <p:nvSpPr>
            <p:cNvPr id="10" name="TextBox 9">
              <a:extLst>
                <a:ext uri="{FF2B5EF4-FFF2-40B4-BE49-F238E27FC236}">
                  <a16:creationId xmlns:a16="http://schemas.microsoft.com/office/drawing/2014/main" id="{68DEA80A-CABA-4678-B010-7D97CFDC33C3}"/>
                </a:ext>
              </a:extLst>
            </p:cNvPr>
            <p:cNvSpPr txBox="1"/>
            <p:nvPr/>
          </p:nvSpPr>
          <p:spPr>
            <a:xfrm>
              <a:off x="5415164" y="2719258"/>
              <a:ext cx="1013419" cy="369332"/>
            </a:xfrm>
            <a:prstGeom prst="rect">
              <a:avLst/>
            </a:prstGeom>
            <a:noFill/>
          </p:spPr>
          <p:txBody>
            <a:bodyPr wrap="none" rtlCol="0">
              <a:spAutoFit/>
            </a:bodyPr>
            <a:lstStyle/>
            <a:p>
              <a:r>
                <a:rPr lang="en-US" b="1" dirty="0"/>
                <a:t>L07, L08</a:t>
              </a:r>
              <a:r>
                <a:rPr lang="en-US" dirty="0"/>
                <a:t> </a:t>
              </a:r>
            </a:p>
          </p:txBody>
        </p:sp>
        <p:sp>
          <p:nvSpPr>
            <p:cNvPr id="11" name="TextBox 10">
              <a:extLst>
                <a:ext uri="{FF2B5EF4-FFF2-40B4-BE49-F238E27FC236}">
                  <a16:creationId xmlns:a16="http://schemas.microsoft.com/office/drawing/2014/main" id="{C89AC74A-98C5-4553-8934-474C8FE73F9B}"/>
                </a:ext>
              </a:extLst>
            </p:cNvPr>
            <p:cNvSpPr txBox="1"/>
            <p:nvPr/>
          </p:nvSpPr>
          <p:spPr>
            <a:xfrm>
              <a:off x="7353837" y="2724291"/>
              <a:ext cx="1122102" cy="369332"/>
            </a:xfrm>
            <a:prstGeom prst="rect">
              <a:avLst/>
            </a:prstGeom>
            <a:noFill/>
          </p:spPr>
          <p:txBody>
            <a:bodyPr wrap="square" rtlCol="0">
              <a:spAutoFit/>
            </a:bodyPr>
            <a:lstStyle/>
            <a:p>
              <a:r>
                <a:rPr lang="en-US" b="1" dirty="0" err="1"/>
                <a:t>UIRelated</a:t>
              </a:r>
              <a:endParaRPr lang="en-US" b="1" dirty="0"/>
            </a:p>
          </p:txBody>
        </p:sp>
        <p:cxnSp>
          <p:nvCxnSpPr>
            <p:cNvPr id="12" name="Straight Arrow Connector 11">
              <a:extLst>
                <a:ext uri="{FF2B5EF4-FFF2-40B4-BE49-F238E27FC236}">
                  <a16:creationId xmlns:a16="http://schemas.microsoft.com/office/drawing/2014/main" id="{D897CFFE-6BF9-4544-935B-3CFC2E8A673B}"/>
                </a:ext>
              </a:extLst>
            </p:cNvPr>
            <p:cNvCxnSpPr>
              <a:cxnSpLocks/>
              <a:stCxn id="10" idx="3"/>
              <a:endCxn id="11" idx="1"/>
            </p:cNvCxnSpPr>
            <p:nvPr/>
          </p:nvCxnSpPr>
          <p:spPr>
            <a:xfrm>
              <a:off x="6428583" y="2903924"/>
              <a:ext cx="925254" cy="503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FE7FE48B-76B7-4C84-B774-A73A4FBA951E}"/>
              </a:ext>
            </a:extLst>
          </p:cNvPr>
          <p:cNvGrpSpPr/>
          <p:nvPr/>
        </p:nvGrpSpPr>
        <p:grpSpPr>
          <a:xfrm>
            <a:off x="7148112" y="2746593"/>
            <a:ext cx="3189849" cy="374365"/>
            <a:chOff x="5415164" y="2719258"/>
            <a:chExt cx="3189849" cy="374365"/>
          </a:xfrm>
        </p:grpSpPr>
        <p:sp>
          <p:nvSpPr>
            <p:cNvPr id="14" name="TextBox 13">
              <a:extLst>
                <a:ext uri="{FF2B5EF4-FFF2-40B4-BE49-F238E27FC236}">
                  <a16:creationId xmlns:a16="http://schemas.microsoft.com/office/drawing/2014/main" id="{438F61AC-14D1-4CC3-8F48-96310F5211A1}"/>
                </a:ext>
              </a:extLst>
            </p:cNvPr>
            <p:cNvSpPr txBox="1"/>
            <p:nvPr/>
          </p:nvSpPr>
          <p:spPr>
            <a:xfrm>
              <a:off x="5415164" y="2719258"/>
              <a:ext cx="1013419" cy="369332"/>
            </a:xfrm>
            <a:prstGeom prst="rect">
              <a:avLst/>
            </a:prstGeom>
            <a:noFill/>
          </p:spPr>
          <p:txBody>
            <a:bodyPr wrap="none" rtlCol="0">
              <a:spAutoFit/>
            </a:bodyPr>
            <a:lstStyle/>
            <a:p>
              <a:r>
                <a:rPr lang="en-US" b="1" dirty="0">
                  <a:solidFill>
                    <a:srgbClr val="FF0000"/>
                  </a:solidFill>
                </a:rPr>
                <a:t>L07</a:t>
              </a:r>
              <a:r>
                <a:rPr lang="en-US" b="1" dirty="0"/>
                <a:t>, </a:t>
              </a:r>
              <a:r>
                <a:rPr lang="en-US" b="1" dirty="0">
                  <a:solidFill>
                    <a:srgbClr val="FF0000"/>
                  </a:solidFill>
                </a:rPr>
                <a:t>L08</a:t>
              </a:r>
              <a:r>
                <a:rPr lang="en-US" dirty="0"/>
                <a:t> </a:t>
              </a:r>
            </a:p>
          </p:txBody>
        </p:sp>
        <p:sp>
          <p:nvSpPr>
            <p:cNvPr id="15" name="TextBox 14">
              <a:extLst>
                <a:ext uri="{FF2B5EF4-FFF2-40B4-BE49-F238E27FC236}">
                  <a16:creationId xmlns:a16="http://schemas.microsoft.com/office/drawing/2014/main" id="{8FE42496-3320-4688-BA4B-03292708197D}"/>
                </a:ext>
              </a:extLst>
            </p:cNvPr>
            <p:cNvSpPr txBox="1"/>
            <p:nvPr/>
          </p:nvSpPr>
          <p:spPr>
            <a:xfrm>
              <a:off x="7353837" y="2724291"/>
              <a:ext cx="1251176" cy="369332"/>
            </a:xfrm>
            <a:prstGeom prst="rect">
              <a:avLst/>
            </a:prstGeom>
            <a:noFill/>
          </p:spPr>
          <p:txBody>
            <a:bodyPr wrap="none" rtlCol="0">
              <a:spAutoFit/>
            </a:bodyPr>
            <a:lstStyle/>
            <a:p>
              <a:r>
                <a:rPr lang="en-US" b="1" dirty="0"/>
                <a:t>Removable</a:t>
              </a:r>
            </a:p>
          </p:txBody>
        </p:sp>
        <p:cxnSp>
          <p:nvCxnSpPr>
            <p:cNvPr id="16" name="Straight Arrow Connector 15">
              <a:extLst>
                <a:ext uri="{FF2B5EF4-FFF2-40B4-BE49-F238E27FC236}">
                  <a16:creationId xmlns:a16="http://schemas.microsoft.com/office/drawing/2014/main" id="{9E62B0D0-D1C6-44FD-9835-3BA0D1747FAA}"/>
                </a:ext>
              </a:extLst>
            </p:cNvPr>
            <p:cNvCxnSpPr>
              <a:cxnSpLocks/>
              <a:stCxn id="14" idx="3"/>
              <a:endCxn id="15" idx="1"/>
            </p:cNvCxnSpPr>
            <p:nvPr/>
          </p:nvCxnSpPr>
          <p:spPr>
            <a:xfrm>
              <a:off x="6428583" y="2903924"/>
              <a:ext cx="925254" cy="503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
        <p:nvSpPr>
          <p:cNvPr id="17" name="Arrow: Down 16">
            <a:extLst>
              <a:ext uri="{FF2B5EF4-FFF2-40B4-BE49-F238E27FC236}">
                <a16:creationId xmlns:a16="http://schemas.microsoft.com/office/drawing/2014/main" id="{2F7159D1-623B-47A8-B9EF-D5A6F26B9731}"/>
              </a:ext>
            </a:extLst>
          </p:cNvPr>
          <p:cNvSpPr/>
          <p:nvPr/>
        </p:nvSpPr>
        <p:spPr>
          <a:xfrm>
            <a:off x="8475038" y="1877508"/>
            <a:ext cx="611746" cy="859099"/>
          </a:xfrm>
          <a:prstGeom prst="downArrow">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B3A59E28-6258-4035-ABE1-028603F8CAD4}"/>
              </a:ext>
            </a:extLst>
          </p:cNvPr>
          <p:cNvSpPr txBox="1"/>
          <p:nvPr/>
        </p:nvSpPr>
        <p:spPr>
          <a:xfrm>
            <a:off x="2152650" y="3628329"/>
            <a:ext cx="4457700" cy="2031325"/>
          </a:xfrm>
          <a:prstGeom prst="rect">
            <a:avLst/>
          </a:prstGeom>
          <a:noFill/>
          <a:ln>
            <a:solidFill>
              <a:srgbClr val="FFC000"/>
            </a:solidFill>
            <a:prstDash val="dash"/>
          </a:ln>
        </p:spPr>
        <p:txBody>
          <a:bodyPr wrap="square" rtlCol="0">
            <a:spAutoFit/>
          </a:bodyPr>
          <a:lstStyle/>
          <a:p>
            <a:r>
              <a:rPr lang="en-US" dirty="0">
                <a:latin typeface="Courier New" panose="02070309020205020404" pitchFamily="49" charset="0"/>
                <a:cs typeface="Courier New" panose="02070309020205020404" pitchFamily="49" charset="0"/>
              </a:rPr>
              <a:t>11 class C extends A {</a:t>
            </a:r>
          </a:p>
          <a:p>
            <a:r>
              <a:rPr lang="en-US" dirty="0">
                <a:latin typeface="Courier New" panose="02070309020205020404" pitchFamily="49" charset="0"/>
                <a:cs typeface="Courier New" panose="02070309020205020404" pitchFamily="49" charset="0"/>
              </a:rPr>
              <a:t>16   d() {</a:t>
            </a:r>
          </a:p>
          <a:p>
            <a:r>
              <a:rPr lang="en-US" dirty="0">
                <a:latin typeface="Courier New" panose="02070309020205020404" pitchFamily="49" charset="0"/>
                <a:cs typeface="Courier New" panose="02070309020205020404" pitchFamily="49" charset="0"/>
              </a:rPr>
              <a:t>18     tv1 = </a:t>
            </a:r>
            <a:r>
              <a:rPr lang="en-US" dirty="0" err="1">
                <a:latin typeface="Courier New" panose="02070309020205020404" pitchFamily="49" charset="0"/>
                <a:cs typeface="Courier New" panose="02070309020205020404" pitchFamily="49" charset="0"/>
              </a:rPr>
              <a:t>findViewById</a:t>
            </a:r>
            <a:r>
              <a:rPr lang="en-US" dirty="0">
                <a:latin typeface="Courier New" panose="02070309020205020404" pitchFamily="49" charset="0"/>
                <a:cs typeface="Courier New" panose="02070309020205020404" pitchFamily="49" charset="0"/>
              </a:rPr>
              <a:t>(</a:t>
            </a:r>
            <a:r>
              <a:rPr lang="en-US" dirty="0">
                <a:solidFill>
                  <a:srgbClr val="00B0F0"/>
                </a:solidFill>
                <a:latin typeface="Courier New" panose="02070309020205020404" pitchFamily="49" charset="0"/>
                <a:cs typeface="Courier New" panose="02070309020205020404" pitchFamily="49" charset="0"/>
              </a:rPr>
              <a:t>id1</a:t>
            </a:r>
            <a:r>
              <a:rPr lang="en-US"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19     tv1.setText(</a:t>
            </a:r>
            <a:r>
              <a:rPr lang="en-US" dirty="0" err="1">
                <a:latin typeface="Courier New" panose="02070309020205020404" pitchFamily="49" charset="0"/>
                <a:cs typeface="Courier New" panose="02070309020205020404" pitchFamily="49" charset="0"/>
              </a:rPr>
              <a:t>ss</a:t>
            </a:r>
            <a:r>
              <a:rPr lang="en-US" dirty="0">
                <a:latin typeface="Courier New" panose="02070309020205020404" pitchFamily="49" charset="0"/>
                <a:cs typeface="Courier New" panose="02070309020205020404" pitchFamily="49" charset="0"/>
              </a:rPr>
              <a:t>[0]);</a:t>
            </a:r>
          </a:p>
          <a:p>
            <a:r>
              <a:rPr lang="en-US" dirty="0">
                <a:latin typeface="Courier New" panose="02070309020205020404" pitchFamily="49" charset="0"/>
                <a:cs typeface="Courier New" panose="02070309020205020404" pitchFamily="49" charset="0"/>
              </a:rPr>
              <a:t>20     tv2 = </a:t>
            </a:r>
            <a:r>
              <a:rPr lang="en-US" dirty="0" err="1">
                <a:latin typeface="Courier New" panose="02070309020205020404" pitchFamily="49" charset="0"/>
                <a:cs typeface="Courier New" panose="02070309020205020404" pitchFamily="49" charset="0"/>
              </a:rPr>
              <a:t>findViewById</a:t>
            </a:r>
            <a:r>
              <a:rPr lang="en-US" dirty="0">
                <a:latin typeface="Courier New" panose="02070309020205020404" pitchFamily="49" charset="0"/>
                <a:cs typeface="Courier New" panose="02070309020205020404" pitchFamily="49" charset="0"/>
              </a:rPr>
              <a:t>(id2);</a:t>
            </a:r>
          </a:p>
          <a:p>
            <a:r>
              <a:rPr lang="en-US" dirty="0">
                <a:latin typeface="Courier New" panose="02070309020205020404" pitchFamily="49" charset="0"/>
                <a:cs typeface="Courier New" panose="02070309020205020404" pitchFamily="49" charset="0"/>
              </a:rPr>
              <a:t>22   }</a:t>
            </a:r>
          </a:p>
          <a:p>
            <a:r>
              <a:rPr lang="en-US" dirty="0">
                <a:latin typeface="Courier New" panose="02070309020205020404" pitchFamily="49" charset="0"/>
                <a:cs typeface="Courier New" panose="02070309020205020404" pitchFamily="49" charset="0"/>
              </a:rPr>
              <a:t>23 }</a:t>
            </a:r>
          </a:p>
        </p:txBody>
      </p:sp>
      <p:sp>
        <p:nvSpPr>
          <p:cNvPr id="19" name="Rectangle 18">
            <a:extLst>
              <a:ext uri="{FF2B5EF4-FFF2-40B4-BE49-F238E27FC236}">
                <a16:creationId xmlns:a16="http://schemas.microsoft.com/office/drawing/2014/main" id="{051FE308-CFA4-48FD-90A6-1873073F64FD}"/>
              </a:ext>
            </a:extLst>
          </p:cNvPr>
          <p:cNvSpPr/>
          <p:nvPr/>
        </p:nvSpPr>
        <p:spPr>
          <a:xfrm>
            <a:off x="2152650" y="4193424"/>
            <a:ext cx="4457700" cy="58028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D669B1CF-20F9-43E3-AD58-F5F959AADAD7}"/>
              </a:ext>
            </a:extLst>
          </p:cNvPr>
          <p:cNvGrpSpPr/>
          <p:nvPr/>
        </p:nvGrpSpPr>
        <p:grpSpPr>
          <a:xfrm>
            <a:off x="7148112" y="4169676"/>
            <a:ext cx="3060775" cy="374365"/>
            <a:chOff x="5415164" y="2719258"/>
            <a:chExt cx="3060775" cy="374365"/>
          </a:xfrm>
        </p:grpSpPr>
        <p:sp>
          <p:nvSpPr>
            <p:cNvPr id="21" name="TextBox 20">
              <a:extLst>
                <a:ext uri="{FF2B5EF4-FFF2-40B4-BE49-F238E27FC236}">
                  <a16:creationId xmlns:a16="http://schemas.microsoft.com/office/drawing/2014/main" id="{9A9F34F0-582E-4ADB-BF94-7B39463DB33C}"/>
                </a:ext>
              </a:extLst>
            </p:cNvPr>
            <p:cNvSpPr txBox="1"/>
            <p:nvPr/>
          </p:nvSpPr>
          <p:spPr>
            <a:xfrm>
              <a:off x="5415164" y="2719258"/>
              <a:ext cx="1013419" cy="369332"/>
            </a:xfrm>
            <a:prstGeom prst="rect">
              <a:avLst/>
            </a:prstGeom>
            <a:noFill/>
          </p:spPr>
          <p:txBody>
            <a:bodyPr wrap="none" rtlCol="0">
              <a:spAutoFit/>
            </a:bodyPr>
            <a:lstStyle/>
            <a:p>
              <a:r>
                <a:rPr lang="en-US" b="1" dirty="0"/>
                <a:t>L18, L19</a:t>
              </a:r>
              <a:r>
                <a:rPr lang="en-US" dirty="0"/>
                <a:t> </a:t>
              </a:r>
            </a:p>
          </p:txBody>
        </p:sp>
        <p:sp>
          <p:nvSpPr>
            <p:cNvPr id="22" name="TextBox 21">
              <a:extLst>
                <a:ext uri="{FF2B5EF4-FFF2-40B4-BE49-F238E27FC236}">
                  <a16:creationId xmlns:a16="http://schemas.microsoft.com/office/drawing/2014/main" id="{678A958F-529F-49C3-8E89-66BC47FF39D8}"/>
                </a:ext>
              </a:extLst>
            </p:cNvPr>
            <p:cNvSpPr txBox="1"/>
            <p:nvPr/>
          </p:nvSpPr>
          <p:spPr>
            <a:xfrm>
              <a:off x="7353837" y="2724291"/>
              <a:ext cx="1122102" cy="369332"/>
            </a:xfrm>
            <a:prstGeom prst="rect">
              <a:avLst/>
            </a:prstGeom>
            <a:noFill/>
          </p:spPr>
          <p:txBody>
            <a:bodyPr wrap="square" rtlCol="0">
              <a:spAutoFit/>
            </a:bodyPr>
            <a:lstStyle/>
            <a:p>
              <a:r>
                <a:rPr lang="en-US" b="1" dirty="0" err="1"/>
                <a:t>UIRelated</a:t>
              </a:r>
              <a:endParaRPr lang="en-US" b="1" dirty="0"/>
            </a:p>
          </p:txBody>
        </p:sp>
        <p:cxnSp>
          <p:nvCxnSpPr>
            <p:cNvPr id="23" name="Straight Arrow Connector 22">
              <a:extLst>
                <a:ext uri="{FF2B5EF4-FFF2-40B4-BE49-F238E27FC236}">
                  <a16:creationId xmlns:a16="http://schemas.microsoft.com/office/drawing/2014/main" id="{12AA9C50-F76D-4C5B-A72F-197977B5514A}"/>
                </a:ext>
              </a:extLst>
            </p:cNvPr>
            <p:cNvCxnSpPr>
              <a:cxnSpLocks/>
              <a:stCxn id="21" idx="3"/>
              <a:endCxn id="22" idx="1"/>
            </p:cNvCxnSpPr>
            <p:nvPr/>
          </p:nvCxnSpPr>
          <p:spPr>
            <a:xfrm>
              <a:off x="6428583" y="2903924"/>
              <a:ext cx="925254" cy="503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7D8833D7-DD34-4383-949E-16F6E1156856}"/>
              </a:ext>
            </a:extLst>
          </p:cNvPr>
          <p:cNvGrpSpPr/>
          <p:nvPr/>
        </p:nvGrpSpPr>
        <p:grpSpPr>
          <a:xfrm>
            <a:off x="7148112" y="5408093"/>
            <a:ext cx="3189849" cy="374365"/>
            <a:chOff x="5415164" y="2719258"/>
            <a:chExt cx="3189849" cy="374365"/>
          </a:xfrm>
        </p:grpSpPr>
        <p:sp>
          <p:nvSpPr>
            <p:cNvPr id="25" name="TextBox 24">
              <a:extLst>
                <a:ext uri="{FF2B5EF4-FFF2-40B4-BE49-F238E27FC236}">
                  <a16:creationId xmlns:a16="http://schemas.microsoft.com/office/drawing/2014/main" id="{31B2CEB9-9D61-4102-8974-E0201DC72476}"/>
                </a:ext>
              </a:extLst>
            </p:cNvPr>
            <p:cNvSpPr txBox="1"/>
            <p:nvPr/>
          </p:nvSpPr>
          <p:spPr>
            <a:xfrm>
              <a:off x="5415164" y="2719258"/>
              <a:ext cx="1013419" cy="369332"/>
            </a:xfrm>
            <a:prstGeom prst="rect">
              <a:avLst/>
            </a:prstGeom>
            <a:noFill/>
          </p:spPr>
          <p:txBody>
            <a:bodyPr wrap="none" rtlCol="0">
              <a:spAutoFit/>
            </a:bodyPr>
            <a:lstStyle/>
            <a:p>
              <a:r>
                <a:rPr lang="en-US" b="1" dirty="0">
                  <a:solidFill>
                    <a:srgbClr val="FF0000"/>
                  </a:solidFill>
                </a:rPr>
                <a:t>L18</a:t>
              </a:r>
              <a:r>
                <a:rPr lang="en-US" b="1" dirty="0"/>
                <a:t>, </a:t>
              </a:r>
              <a:r>
                <a:rPr lang="en-US" b="1" dirty="0">
                  <a:solidFill>
                    <a:srgbClr val="FF0000"/>
                  </a:solidFill>
                </a:rPr>
                <a:t>L19</a:t>
              </a:r>
              <a:r>
                <a:rPr lang="en-US" dirty="0"/>
                <a:t> </a:t>
              </a:r>
            </a:p>
          </p:txBody>
        </p:sp>
        <p:sp>
          <p:nvSpPr>
            <p:cNvPr id="26" name="TextBox 25">
              <a:extLst>
                <a:ext uri="{FF2B5EF4-FFF2-40B4-BE49-F238E27FC236}">
                  <a16:creationId xmlns:a16="http://schemas.microsoft.com/office/drawing/2014/main" id="{4D81B865-3FC1-4EBF-BF4A-7B12EEB3E0E7}"/>
                </a:ext>
              </a:extLst>
            </p:cNvPr>
            <p:cNvSpPr txBox="1"/>
            <p:nvPr/>
          </p:nvSpPr>
          <p:spPr>
            <a:xfrm>
              <a:off x="7353837" y="2724291"/>
              <a:ext cx="1251176" cy="369332"/>
            </a:xfrm>
            <a:prstGeom prst="rect">
              <a:avLst/>
            </a:prstGeom>
            <a:noFill/>
          </p:spPr>
          <p:txBody>
            <a:bodyPr wrap="none" rtlCol="0">
              <a:spAutoFit/>
            </a:bodyPr>
            <a:lstStyle/>
            <a:p>
              <a:r>
                <a:rPr lang="en-US" b="1" dirty="0"/>
                <a:t>Removable</a:t>
              </a:r>
            </a:p>
          </p:txBody>
        </p:sp>
        <p:cxnSp>
          <p:nvCxnSpPr>
            <p:cNvPr id="27" name="Straight Arrow Connector 26">
              <a:extLst>
                <a:ext uri="{FF2B5EF4-FFF2-40B4-BE49-F238E27FC236}">
                  <a16:creationId xmlns:a16="http://schemas.microsoft.com/office/drawing/2014/main" id="{677A726A-71DB-42B2-AE36-658E224CA621}"/>
                </a:ext>
              </a:extLst>
            </p:cNvPr>
            <p:cNvCxnSpPr>
              <a:cxnSpLocks/>
              <a:stCxn id="25" idx="3"/>
              <a:endCxn id="26" idx="1"/>
            </p:cNvCxnSpPr>
            <p:nvPr/>
          </p:nvCxnSpPr>
          <p:spPr>
            <a:xfrm>
              <a:off x="6428583" y="2903924"/>
              <a:ext cx="925254" cy="503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
        <p:nvSpPr>
          <p:cNvPr id="28" name="Arrow: Down 27">
            <a:extLst>
              <a:ext uri="{FF2B5EF4-FFF2-40B4-BE49-F238E27FC236}">
                <a16:creationId xmlns:a16="http://schemas.microsoft.com/office/drawing/2014/main" id="{4DFBD9D4-8EB7-4796-BCC3-A25B038E3794}"/>
              </a:ext>
            </a:extLst>
          </p:cNvPr>
          <p:cNvSpPr/>
          <p:nvPr/>
        </p:nvSpPr>
        <p:spPr>
          <a:xfrm>
            <a:off x="8475038" y="4539008"/>
            <a:ext cx="611746" cy="859099"/>
          </a:xfrm>
          <a:prstGeom prst="downArrow">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6709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750"/>
                                        <p:tgtEl>
                                          <p:spTgt spid="17"/>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22" presetClass="entr" presetSubtype="1"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up)">
                                      <p:cBhvr>
                                        <p:cTn id="15" dur="750"/>
                                        <p:tgtEl>
                                          <p:spTgt spid="28"/>
                                        </p:tgtEl>
                                      </p:cBhvr>
                                    </p:animEffect>
                                  </p:childTnLst>
                                </p:cTn>
                              </p:par>
                            </p:childTnLst>
                          </p:cTn>
                        </p:par>
                        <p:par>
                          <p:cTn id="16" fill="hold">
                            <p:stCondLst>
                              <p:cond delay="2000"/>
                            </p:stCondLst>
                            <p:childTnLst>
                              <p:par>
                                <p:cTn id="17" presetID="22" presetClass="entr" presetSubtype="1"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up)">
                                      <p:cBhvr>
                                        <p:cTn id="1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ontent Placeholder 2">
            <a:extLst>
              <a:ext uri="{FF2B5EF4-FFF2-40B4-BE49-F238E27FC236}">
                <a16:creationId xmlns:a16="http://schemas.microsoft.com/office/drawing/2014/main" id="{D0DF7A40-B29E-4C71-A0AB-7CBB9A31CDB0}"/>
              </a:ext>
            </a:extLst>
          </p:cNvPr>
          <p:cNvSpPr>
            <a:spLocks noGrp="1"/>
          </p:cNvSpPr>
          <p:nvPr>
            <p:ph idx="1"/>
          </p:nvPr>
        </p:nvSpPr>
        <p:spPr>
          <a:xfrm>
            <a:off x="2152650" y="217109"/>
            <a:ext cx="7886700" cy="538483"/>
          </a:xfrm>
        </p:spPr>
        <p:txBody>
          <a:bodyPr/>
          <a:lstStyle/>
          <a:p>
            <a:r>
              <a:rPr lang="en-US" dirty="0"/>
              <a:t>Apply rule </a:t>
            </a:r>
            <a:r>
              <a:rPr lang="en-US" dirty="0" err="1"/>
              <a:t>Unremove</a:t>
            </a:r>
            <a:r>
              <a:rPr lang="en-US" dirty="0"/>
              <a:t>-Stmt.</a:t>
            </a:r>
          </a:p>
          <a:p>
            <a:endParaRPr lang="en-US" b="1" dirty="0"/>
          </a:p>
          <a:p>
            <a:pPr lvl="1"/>
            <a:endParaRPr lang="en-US" b="1" dirty="0"/>
          </a:p>
        </p:txBody>
      </p:sp>
      <p:sp>
        <p:nvSpPr>
          <p:cNvPr id="4" name="Date Placeholder 3">
            <a:extLst>
              <a:ext uri="{FF2B5EF4-FFF2-40B4-BE49-F238E27FC236}">
                <a16:creationId xmlns:a16="http://schemas.microsoft.com/office/drawing/2014/main" id="{9AAE855E-4BCF-491E-928D-BD98C0F7EB2E}"/>
              </a:ext>
            </a:extLst>
          </p:cNvPr>
          <p:cNvSpPr>
            <a:spLocks noGrp="1"/>
          </p:cNvSpPr>
          <p:nvPr>
            <p:ph type="dt" sz="half" idx="10"/>
          </p:nvPr>
        </p:nvSpPr>
        <p:spPr/>
        <p:txBody>
          <a:bodyPr/>
          <a:lstStyle/>
          <a:p>
            <a:r>
              <a:rPr lang="en-US"/>
              <a:t>10/31/17</a:t>
            </a:r>
          </a:p>
        </p:txBody>
      </p:sp>
      <p:sp>
        <p:nvSpPr>
          <p:cNvPr id="5" name="Footer Placeholder 4">
            <a:extLst>
              <a:ext uri="{FF2B5EF4-FFF2-40B4-BE49-F238E27FC236}">
                <a16:creationId xmlns:a16="http://schemas.microsoft.com/office/drawing/2014/main" id="{0A6822D2-F5B0-4613-A66F-0CAE28DBAABD}"/>
              </a:ext>
            </a:extLst>
          </p:cNvPr>
          <p:cNvSpPr>
            <a:spLocks noGrp="1"/>
          </p:cNvSpPr>
          <p:nvPr>
            <p:ph type="ftr" sz="quarter" idx="11"/>
          </p:nvPr>
        </p:nvSpPr>
        <p:spPr/>
        <p:txBody>
          <a:bodyPr/>
          <a:lstStyle/>
          <a:p>
            <a:r>
              <a:rPr lang="en-US"/>
              <a:t>ASE 2017</a:t>
            </a:r>
          </a:p>
        </p:txBody>
      </p:sp>
      <p:sp>
        <p:nvSpPr>
          <p:cNvPr id="6" name="Slide Number Placeholder 5">
            <a:extLst>
              <a:ext uri="{FF2B5EF4-FFF2-40B4-BE49-F238E27FC236}">
                <a16:creationId xmlns:a16="http://schemas.microsoft.com/office/drawing/2014/main" id="{37F117C7-725D-4537-8920-422CCFBD979A}"/>
              </a:ext>
            </a:extLst>
          </p:cNvPr>
          <p:cNvSpPr>
            <a:spLocks noGrp="1"/>
          </p:cNvSpPr>
          <p:nvPr>
            <p:ph type="sldNum" sz="quarter" idx="12"/>
          </p:nvPr>
        </p:nvSpPr>
        <p:spPr/>
        <p:txBody>
          <a:bodyPr/>
          <a:lstStyle/>
          <a:p>
            <a:fld id="{906745D7-5DCD-445B-BDED-754FAF3E7806}" type="slidenum">
              <a:rPr lang="en-US" smtClean="0"/>
              <a:t>30</a:t>
            </a:fld>
            <a:endParaRPr lang="en-US"/>
          </a:p>
        </p:txBody>
      </p:sp>
      <p:sp>
        <p:nvSpPr>
          <p:cNvPr id="7" name="TextBox 6">
            <a:extLst>
              <a:ext uri="{FF2B5EF4-FFF2-40B4-BE49-F238E27FC236}">
                <a16:creationId xmlns:a16="http://schemas.microsoft.com/office/drawing/2014/main" id="{209CCD29-1840-4E5A-83BC-EC796A90B467}"/>
              </a:ext>
            </a:extLst>
          </p:cNvPr>
          <p:cNvSpPr txBox="1"/>
          <p:nvPr/>
        </p:nvSpPr>
        <p:spPr>
          <a:xfrm>
            <a:off x="2152650" y="1344503"/>
            <a:ext cx="4457700" cy="2585323"/>
          </a:xfrm>
          <a:prstGeom prst="rect">
            <a:avLst/>
          </a:prstGeom>
          <a:noFill/>
          <a:ln>
            <a:solidFill>
              <a:srgbClr val="FFC000"/>
            </a:solidFill>
            <a:prstDash val="dash"/>
          </a:ln>
        </p:spPr>
        <p:txBody>
          <a:bodyPr wrap="square" rtlCol="0">
            <a:spAutoFit/>
          </a:bodyPr>
          <a:lstStyle/>
          <a:p>
            <a:r>
              <a:rPr lang="en-US" dirty="0">
                <a:latin typeface="Courier New" panose="02070309020205020404" pitchFamily="49" charset="0"/>
                <a:cs typeface="Courier New" panose="02070309020205020404" pitchFamily="49" charset="0"/>
              </a:rPr>
              <a:t>11 class C extends A {</a:t>
            </a:r>
          </a:p>
          <a:p>
            <a:r>
              <a:rPr lang="en-US" dirty="0">
                <a:latin typeface="Courier New" panose="02070309020205020404" pitchFamily="49" charset="0"/>
                <a:cs typeface="Courier New" panose="02070309020205020404" pitchFamily="49" charset="0"/>
              </a:rPr>
              <a:t>16   d() {</a:t>
            </a:r>
          </a:p>
          <a:p>
            <a:r>
              <a:rPr lang="en-US" dirty="0">
                <a:latin typeface="Courier New" panose="02070309020205020404" pitchFamily="49" charset="0"/>
                <a:cs typeface="Courier New" panose="02070309020205020404" pitchFamily="49" charset="0"/>
              </a:rPr>
              <a:t>17     </a:t>
            </a:r>
            <a:r>
              <a:rPr lang="en-US" dirty="0" err="1">
                <a:latin typeface="Courier New" panose="02070309020205020404" pitchFamily="49" charset="0"/>
                <a:cs typeface="Courier New" panose="02070309020205020404" pitchFamily="49" charset="0"/>
              </a:rPr>
              <a:t>ss</a:t>
            </a:r>
            <a:r>
              <a:rPr lang="en-US" dirty="0">
                <a:latin typeface="Courier New" panose="02070309020205020404" pitchFamily="49" charset="0"/>
                <a:cs typeface="Courier New" panose="02070309020205020404" pitchFamily="49" charset="0"/>
              </a:rPr>
              <a:t> = </a:t>
            </a:r>
            <a:r>
              <a:rPr lang="en-US" dirty="0" err="1">
                <a:latin typeface="Courier New" panose="02070309020205020404" pitchFamily="49" charset="0"/>
                <a:cs typeface="Courier New" panose="02070309020205020404" pitchFamily="49" charset="0"/>
              </a:rPr>
              <a:t>data.split</a:t>
            </a:r>
            <a:r>
              <a:rPr lang="en-US"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18     tv1 = </a:t>
            </a:r>
            <a:r>
              <a:rPr lang="en-US" dirty="0" err="1">
                <a:solidFill>
                  <a:schemeClr val="accent1">
                    <a:lumMod val="50000"/>
                  </a:schemeClr>
                </a:solidFill>
                <a:latin typeface="Courier New" panose="02070309020205020404" pitchFamily="49" charset="0"/>
                <a:cs typeface="Courier New" panose="02070309020205020404" pitchFamily="49" charset="0"/>
              </a:rPr>
              <a:t>findViewById</a:t>
            </a:r>
            <a:r>
              <a:rPr lang="en-US" dirty="0">
                <a:latin typeface="Courier New" panose="02070309020205020404" pitchFamily="49" charset="0"/>
                <a:cs typeface="Courier New" panose="02070309020205020404" pitchFamily="49" charset="0"/>
              </a:rPr>
              <a:t>(id1);</a:t>
            </a:r>
          </a:p>
          <a:p>
            <a:r>
              <a:rPr lang="en-US" dirty="0">
                <a:latin typeface="Courier New" panose="02070309020205020404" pitchFamily="49" charset="0"/>
                <a:cs typeface="Courier New" panose="02070309020205020404" pitchFamily="49" charset="0"/>
              </a:rPr>
              <a:t>19     tv1.setText(</a:t>
            </a:r>
            <a:r>
              <a:rPr lang="en-US" dirty="0" err="1">
                <a:latin typeface="Courier New" panose="02070309020205020404" pitchFamily="49" charset="0"/>
                <a:cs typeface="Courier New" panose="02070309020205020404" pitchFamily="49" charset="0"/>
              </a:rPr>
              <a:t>ss</a:t>
            </a:r>
            <a:r>
              <a:rPr lang="en-US" dirty="0">
                <a:latin typeface="Courier New" panose="02070309020205020404" pitchFamily="49" charset="0"/>
                <a:cs typeface="Courier New" panose="02070309020205020404" pitchFamily="49" charset="0"/>
              </a:rPr>
              <a:t>[0]);</a:t>
            </a:r>
          </a:p>
          <a:p>
            <a:r>
              <a:rPr lang="en-US" dirty="0">
                <a:latin typeface="Courier New" panose="02070309020205020404" pitchFamily="49" charset="0"/>
                <a:cs typeface="Courier New" panose="02070309020205020404" pitchFamily="49" charset="0"/>
              </a:rPr>
              <a:t>20     tv2 = </a:t>
            </a:r>
            <a:r>
              <a:rPr lang="en-US" dirty="0" err="1">
                <a:solidFill>
                  <a:schemeClr val="accent1">
                    <a:lumMod val="50000"/>
                  </a:schemeClr>
                </a:solidFill>
                <a:latin typeface="Courier New" panose="02070309020205020404" pitchFamily="49" charset="0"/>
                <a:cs typeface="Courier New" panose="02070309020205020404" pitchFamily="49" charset="0"/>
              </a:rPr>
              <a:t>findViewById</a:t>
            </a:r>
            <a:r>
              <a:rPr lang="en-US" dirty="0">
                <a:latin typeface="Courier New" panose="02070309020205020404" pitchFamily="49" charset="0"/>
                <a:cs typeface="Courier New" panose="02070309020205020404" pitchFamily="49" charset="0"/>
              </a:rPr>
              <a:t>(id2);</a:t>
            </a:r>
          </a:p>
          <a:p>
            <a:r>
              <a:rPr lang="en-US" dirty="0">
                <a:latin typeface="Courier New" panose="02070309020205020404" pitchFamily="49" charset="0"/>
                <a:cs typeface="Courier New" panose="02070309020205020404" pitchFamily="49" charset="0"/>
              </a:rPr>
              <a:t>21     tv2.setText(</a:t>
            </a:r>
            <a:r>
              <a:rPr lang="en-US" dirty="0" err="1">
                <a:latin typeface="Courier New" panose="02070309020205020404" pitchFamily="49" charset="0"/>
                <a:cs typeface="Courier New" panose="02070309020205020404" pitchFamily="49" charset="0"/>
              </a:rPr>
              <a:t>ss</a:t>
            </a:r>
            <a:r>
              <a:rPr lang="en-US" dirty="0">
                <a:latin typeface="Courier New" panose="02070309020205020404" pitchFamily="49" charset="0"/>
                <a:cs typeface="Courier New" panose="02070309020205020404" pitchFamily="49" charset="0"/>
              </a:rPr>
              <a:t>[1]);</a:t>
            </a:r>
          </a:p>
          <a:p>
            <a:r>
              <a:rPr lang="en-US" dirty="0">
                <a:latin typeface="Courier New" panose="02070309020205020404" pitchFamily="49" charset="0"/>
                <a:cs typeface="Courier New" panose="02070309020205020404" pitchFamily="49" charset="0"/>
              </a:rPr>
              <a:t>22   }</a:t>
            </a:r>
          </a:p>
          <a:p>
            <a:r>
              <a:rPr lang="en-US" dirty="0">
                <a:latin typeface="Courier New" panose="02070309020205020404" pitchFamily="49" charset="0"/>
                <a:cs typeface="Courier New" panose="02070309020205020404" pitchFamily="49" charset="0"/>
              </a:rPr>
              <a:t>23 }</a:t>
            </a:r>
          </a:p>
        </p:txBody>
      </p:sp>
      <p:sp>
        <p:nvSpPr>
          <p:cNvPr id="8" name="Rectangle 7">
            <a:extLst>
              <a:ext uri="{FF2B5EF4-FFF2-40B4-BE49-F238E27FC236}">
                <a16:creationId xmlns:a16="http://schemas.microsoft.com/office/drawing/2014/main" id="{3E74CD30-6A8C-4595-A5C8-89CB25B3DB92}"/>
              </a:ext>
            </a:extLst>
          </p:cNvPr>
          <p:cNvSpPr/>
          <p:nvPr/>
        </p:nvSpPr>
        <p:spPr>
          <a:xfrm>
            <a:off x="2152650" y="3022545"/>
            <a:ext cx="4457700" cy="2761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C5097A28-5776-4498-BAB3-96326412403B}"/>
              </a:ext>
            </a:extLst>
          </p:cNvPr>
          <p:cNvGrpSpPr/>
          <p:nvPr/>
        </p:nvGrpSpPr>
        <p:grpSpPr>
          <a:xfrm>
            <a:off x="6902247" y="2924305"/>
            <a:ext cx="3416706" cy="374365"/>
            <a:chOff x="5415164" y="2719258"/>
            <a:chExt cx="3416706" cy="374365"/>
          </a:xfrm>
        </p:grpSpPr>
        <p:sp>
          <p:nvSpPr>
            <p:cNvPr id="23" name="TextBox 22">
              <a:extLst>
                <a:ext uri="{FF2B5EF4-FFF2-40B4-BE49-F238E27FC236}">
                  <a16:creationId xmlns:a16="http://schemas.microsoft.com/office/drawing/2014/main" id="{D5286690-40C3-423F-8E8A-36F1C7098AEA}"/>
                </a:ext>
              </a:extLst>
            </p:cNvPr>
            <p:cNvSpPr txBox="1"/>
            <p:nvPr/>
          </p:nvSpPr>
          <p:spPr>
            <a:xfrm>
              <a:off x="5415164" y="2719258"/>
              <a:ext cx="569387" cy="369332"/>
            </a:xfrm>
            <a:prstGeom prst="rect">
              <a:avLst/>
            </a:prstGeom>
            <a:noFill/>
          </p:spPr>
          <p:txBody>
            <a:bodyPr wrap="none" rtlCol="0">
              <a:spAutoFit/>
            </a:bodyPr>
            <a:lstStyle/>
            <a:p>
              <a:r>
                <a:rPr lang="en-US" b="1" dirty="0">
                  <a:solidFill>
                    <a:srgbClr val="FF0000"/>
                  </a:solidFill>
                </a:rPr>
                <a:t>L21</a:t>
              </a:r>
              <a:r>
                <a:rPr lang="en-US" dirty="0"/>
                <a:t> </a:t>
              </a:r>
            </a:p>
          </p:txBody>
        </p:sp>
        <p:sp>
          <p:nvSpPr>
            <p:cNvPr id="24" name="TextBox 23">
              <a:extLst>
                <a:ext uri="{FF2B5EF4-FFF2-40B4-BE49-F238E27FC236}">
                  <a16:creationId xmlns:a16="http://schemas.microsoft.com/office/drawing/2014/main" id="{0B8DD729-7C1E-4F60-9B11-122E6D8B293A}"/>
                </a:ext>
              </a:extLst>
            </p:cNvPr>
            <p:cNvSpPr txBox="1"/>
            <p:nvPr/>
          </p:nvSpPr>
          <p:spPr>
            <a:xfrm>
              <a:off x="7353837" y="2724291"/>
              <a:ext cx="1478033" cy="369332"/>
            </a:xfrm>
            <a:prstGeom prst="rect">
              <a:avLst/>
            </a:prstGeom>
            <a:noFill/>
          </p:spPr>
          <p:txBody>
            <a:bodyPr wrap="none" rtlCol="0">
              <a:spAutoFit/>
            </a:bodyPr>
            <a:lstStyle/>
            <a:p>
              <a:r>
                <a:rPr lang="en-US" b="1" dirty="0"/>
                <a:t>Unremovable</a:t>
              </a:r>
            </a:p>
          </p:txBody>
        </p:sp>
        <p:cxnSp>
          <p:nvCxnSpPr>
            <p:cNvPr id="25" name="Straight Arrow Connector 24">
              <a:extLst>
                <a:ext uri="{FF2B5EF4-FFF2-40B4-BE49-F238E27FC236}">
                  <a16:creationId xmlns:a16="http://schemas.microsoft.com/office/drawing/2014/main" id="{6EA8141A-0367-495E-A5E9-AA5982377F14}"/>
                </a:ext>
              </a:extLst>
            </p:cNvPr>
            <p:cNvCxnSpPr>
              <a:cxnSpLocks/>
              <a:stCxn id="23" idx="3"/>
              <a:endCxn id="24" idx="1"/>
            </p:cNvCxnSpPr>
            <p:nvPr/>
          </p:nvCxnSpPr>
          <p:spPr>
            <a:xfrm>
              <a:off x="5984551" y="2903924"/>
              <a:ext cx="1369286" cy="503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
        <p:nvSpPr>
          <p:cNvPr id="28" name="Rectangle 27">
            <a:extLst>
              <a:ext uri="{FF2B5EF4-FFF2-40B4-BE49-F238E27FC236}">
                <a16:creationId xmlns:a16="http://schemas.microsoft.com/office/drawing/2014/main" id="{331F053D-0209-4095-BE72-A1FFCAF5213F}"/>
              </a:ext>
            </a:extLst>
          </p:cNvPr>
          <p:cNvSpPr/>
          <p:nvPr/>
        </p:nvSpPr>
        <p:spPr>
          <a:xfrm>
            <a:off x="2165529" y="1932945"/>
            <a:ext cx="4457700" cy="2761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9CE77BF3-CE5C-420A-B0E9-2592050C24E9}"/>
              </a:ext>
            </a:extLst>
          </p:cNvPr>
          <p:cNvGrpSpPr/>
          <p:nvPr/>
        </p:nvGrpSpPr>
        <p:grpSpPr>
          <a:xfrm>
            <a:off x="6902247" y="1932945"/>
            <a:ext cx="3416706" cy="374365"/>
            <a:chOff x="5415164" y="2719258"/>
            <a:chExt cx="3416706" cy="374365"/>
          </a:xfrm>
        </p:grpSpPr>
        <p:sp>
          <p:nvSpPr>
            <p:cNvPr id="30" name="TextBox 29">
              <a:extLst>
                <a:ext uri="{FF2B5EF4-FFF2-40B4-BE49-F238E27FC236}">
                  <a16:creationId xmlns:a16="http://schemas.microsoft.com/office/drawing/2014/main" id="{24543BAA-AFD1-49DA-B8A4-7B053F259BFA}"/>
                </a:ext>
              </a:extLst>
            </p:cNvPr>
            <p:cNvSpPr txBox="1"/>
            <p:nvPr/>
          </p:nvSpPr>
          <p:spPr>
            <a:xfrm>
              <a:off x="5415164" y="2719258"/>
              <a:ext cx="569387" cy="369332"/>
            </a:xfrm>
            <a:prstGeom prst="rect">
              <a:avLst/>
            </a:prstGeom>
            <a:noFill/>
          </p:spPr>
          <p:txBody>
            <a:bodyPr wrap="none" rtlCol="0">
              <a:spAutoFit/>
            </a:bodyPr>
            <a:lstStyle/>
            <a:p>
              <a:r>
                <a:rPr lang="en-US" b="1" dirty="0">
                  <a:solidFill>
                    <a:srgbClr val="FF0000"/>
                  </a:solidFill>
                </a:rPr>
                <a:t>L17</a:t>
              </a:r>
              <a:r>
                <a:rPr lang="en-US" dirty="0"/>
                <a:t> </a:t>
              </a:r>
            </a:p>
          </p:txBody>
        </p:sp>
        <p:sp>
          <p:nvSpPr>
            <p:cNvPr id="31" name="TextBox 30">
              <a:extLst>
                <a:ext uri="{FF2B5EF4-FFF2-40B4-BE49-F238E27FC236}">
                  <a16:creationId xmlns:a16="http://schemas.microsoft.com/office/drawing/2014/main" id="{3525CB08-FA83-47C9-888B-41729CDEE13E}"/>
                </a:ext>
              </a:extLst>
            </p:cNvPr>
            <p:cNvSpPr txBox="1"/>
            <p:nvPr/>
          </p:nvSpPr>
          <p:spPr>
            <a:xfrm>
              <a:off x="7353837" y="2724291"/>
              <a:ext cx="1478033" cy="369332"/>
            </a:xfrm>
            <a:prstGeom prst="rect">
              <a:avLst/>
            </a:prstGeom>
            <a:noFill/>
          </p:spPr>
          <p:txBody>
            <a:bodyPr wrap="none" rtlCol="0">
              <a:spAutoFit/>
            </a:bodyPr>
            <a:lstStyle/>
            <a:p>
              <a:r>
                <a:rPr lang="en-US" b="1" dirty="0"/>
                <a:t>Unremovable</a:t>
              </a:r>
            </a:p>
          </p:txBody>
        </p:sp>
        <p:cxnSp>
          <p:nvCxnSpPr>
            <p:cNvPr id="32" name="Straight Arrow Connector 31">
              <a:extLst>
                <a:ext uri="{FF2B5EF4-FFF2-40B4-BE49-F238E27FC236}">
                  <a16:creationId xmlns:a16="http://schemas.microsoft.com/office/drawing/2014/main" id="{3F261709-391E-4D54-97F9-B69E557242AF}"/>
                </a:ext>
              </a:extLst>
            </p:cNvPr>
            <p:cNvCxnSpPr>
              <a:cxnSpLocks/>
              <a:stCxn id="30" idx="3"/>
              <a:endCxn id="31" idx="1"/>
            </p:cNvCxnSpPr>
            <p:nvPr/>
          </p:nvCxnSpPr>
          <p:spPr>
            <a:xfrm>
              <a:off x="5984551" y="2903924"/>
              <a:ext cx="1369286" cy="503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
        <p:nvSpPr>
          <p:cNvPr id="33" name="TextBox 32">
            <a:extLst>
              <a:ext uri="{FF2B5EF4-FFF2-40B4-BE49-F238E27FC236}">
                <a16:creationId xmlns:a16="http://schemas.microsoft.com/office/drawing/2014/main" id="{D819FE8D-0824-4CE9-A80F-DCCBC4ACAFE1}"/>
              </a:ext>
            </a:extLst>
          </p:cNvPr>
          <p:cNvSpPr txBox="1"/>
          <p:nvPr/>
        </p:nvSpPr>
        <p:spPr>
          <a:xfrm>
            <a:off x="2152650" y="4328539"/>
            <a:ext cx="4320413" cy="923330"/>
          </a:xfrm>
          <a:prstGeom prst="rect">
            <a:avLst/>
          </a:prstGeom>
          <a:solidFill>
            <a:schemeClr val="bg1"/>
          </a:solidFill>
          <a:ln>
            <a:solidFill>
              <a:srgbClr val="0070C0"/>
            </a:solidFill>
            <a:prstDash val="dash"/>
          </a:ln>
        </p:spPr>
        <p:txBody>
          <a:bodyPr wrap="none" rtlCol="0">
            <a:spAutoFit/>
          </a:bodyPr>
          <a:lstStyle/>
          <a:p>
            <a:r>
              <a:rPr lang="en-US" dirty="0">
                <a:latin typeface="Courier New" panose="02070309020205020404" pitchFamily="49" charset="0"/>
                <a:cs typeface="Courier New" panose="02070309020205020404" pitchFamily="49" charset="0"/>
              </a:rPr>
              <a:t>27 void run() {</a:t>
            </a:r>
          </a:p>
          <a:p>
            <a:r>
              <a:rPr lang="en-US" dirty="0">
                <a:latin typeface="Courier New" panose="02070309020205020404" pitchFamily="49" charset="0"/>
                <a:cs typeface="Courier New" panose="02070309020205020404" pitchFamily="49" charset="0"/>
              </a:rPr>
              <a:t>28   </a:t>
            </a:r>
            <a:r>
              <a:rPr lang="en-US" dirty="0" err="1">
                <a:latin typeface="Courier New" panose="02070309020205020404" pitchFamily="49" charset="0"/>
                <a:cs typeface="Courier New" panose="02070309020205020404" pitchFamily="49" charset="0"/>
              </a:rPr>
              <a:t>ck.</a:t>
            </a:r>
            <a:r>
              <a:rPr lang="en-US" b="1" dirty="0" err="1">
                <a:solidFill>
                  <a:srgbClr val="2A00FF"/>
                </a:solidFill>
                <a:latin typeface="Courier New" panose="02070309020205020404" pitchFamily="49" charset="0"/>
                <a:cs typeface="Courier New" panose="02070309020205020404" pitchFamily="49" charset="0"/>
              </a:rPr>
              <a:t>data</a:t>
            </a:r>
            <a:r>
              <a:rPr lang="en-US"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getInputData</a:t>
            </a:r>
            <a:r>
              <a:rPr lang="en-US"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29 }</a:t>
            </a:r>
          </a:p>
        </p:txBody>
      </p:sp>
      <p:sp>
        <p:nvSpPr>
          <p:cNvPr id="35" name="Rectangle 34">
            <a:extLst>
              <a:ext uri="{FF2B5EF4-FFF2-40B4-BE49-F238E27FC236}">
                <a16:creationId xmlns:a16="http://schemas.microsoft.com/office/drawing/2014/main" id="{94882475-3F5D-4FD8-B297-EA53B7591B45}"/>
              </a:ext>
            </a:extLst>
          </p:cNvPr>
          <p:cNvSpPr/>
          <p:nvPr/>
        </p:nvSpPr>
        <p:spPr>
          <a:xfrm>
            <a:off x="2152650" y="4652142"/>
            <a:ext cx="4320413" cy="26951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459311A-0305-49D2-80BF-FE29015CBE19}"/>
              </a:ext>
            </a:extLst>
          </p:cNvPr>
          <p:cNvGrpSpPr/>
          <p:nvPr/>
        </p:nvGrpSpPr>
        <p:grpSpPr>
          <a:xfrm>
            <a:off x="6902247" y="4547994"/>
            <a:ext cx="3416706" cy="374365"/>
            <a:chOff x="5415164" y="2719258"/>
            <a:chExt cx="3416706" cy="374365"/>
          </a:xfrm>
        </p:grpSpPr>
        <p:sp>
          <p:nvSpPr>
            <p:cNvPr id="41" name="TextBox 40">
              <a:extLst>
                <a:ext uri="{FF2B5EF4-FFF2-40B4-BE49-F238E27FC236}">
                  <a16:creationId xmlns:a16="http://schemas.microsoft.com/office/drawing/2014/main" id="{2F7E95B4-BB97-492E-AF9A-AD9A22169816}"/>
                </a:ext>
              </a:extLst>
            </p:cNvPr>
            <p:cNvSpPr txBox="1"/>
            <p:nvPr/>
          </p:nvSpPr>
          <p:spPr>
            <a:xfrm>
              <a:off x="5415164" y="2719258"/>
              <a:ext cx="569387" cy="369332"/>
            </a:xfrm>
            <a:prstGeom prst="rect">
              <a:avLst/>
            </a:prstGeom>
            <a:noFill/>
          </p:spPr>
          <p:txBody>
            <a:bodyPr wrap="none" rtlCol="0">
              <a:spAutoFit/>
            </a:bodyPr>
            <a:lstStyle/>
            <a:p>
              <a:r>
                <a:rPr lang="en-US" b="1" dirty="0">
                  <a:solidFill>
                    <a:srgbClr val="FF0000"/>
                  </a:solidFill>
                </a:rPr>
                <a:t>L28</a:t>
              </a:r>
              <a:r>
                <a:rPr lang="en-US" dirty="0"/>
                <a:t> </a:t>
              </a:r>
            </a:p>
          </p:txBody>
        </p:sp>
        <p:sp>
          <p:nvSpPr>
            <p:cNvPr id="42" name="TextBox 41">
              <a:extLst>
                <a:ext uri="{FF2B5EF4-FFF2-40B4-BE49-F238E27FC236}">
                  <a16:creationId xmlns:a16="http://schemas.microsoft.com/office/drawing/2014/main" id="{6B115CCC-E45A-4060-BBF1-41B029EFCB8E}"/>
                </a:ext>
              </a:extLst>
            </p:cNvPr>
            <p:cNvSpPr txBox="1"/>
            <p:nvPr/>
          </p:nvSpPr>
          <p:spPr>
            <a:xfrm>
              <a:off x="7353837" y="2724291"/>
              <a:ext cx="1478033" cy="369332"/>
            </a:xfrm>
            <a:prstGeom prst="rect">
              <a:avLst/>
            </a:prstGeom>
            <a:noFill/>
          </p:spPr>
          <p:txBody>
            <a:bodyPr wrap="none" rtlCol="0">
              <a:spAutoFit/>
            </a:bodyPr>
            <a:lstStyle/>
            <a:p>
              <a:r>
                <a:rPr lang="en-US" b="1" dirty="0"/>
                <a:t>Unremovable</a:t>
              </a:r>
            </a:p>
          </p:txBody>
        </p:sp>
        <p:cxnSp>
          <p:nvCxnSpPr>
            <p:cNvPr id="43" name="Straight Arrow Connector 42">
              <a:extLst>
                <a:ext uri="{FF2B5EF4-FFF2-40B4-BE49-F238E27FC236}">
                  <a16:creationId xmlns:a16="http://schemas.microsoft.com/office/drawing/2014/main" id="{79A4F436-4972-43B7-BD21-01A801175BA4}"/>
                </a:ext>
              </a:extLst>
            </p:cNvPr>
            <p:cNvCxnSpPr>
              <a:cxnSpLocks/>
              <a:stCxn id="41" idx="3"/>
              <a:endCxn id="42" idx="1"/>
            </p:cNvCxnSpPr>
            <p:nvPr/>
          </p:nvCxnSpPr>
          <p:spPr>
            <a:xfrm>
              <a:off x="5984551" y="2903924"/>
              <a:ext cx="1369286" cy="503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515978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9AFEC-EC67-4598-9B4C-EEE29A84AE84}"/>
              </a:ext>
            </a:extLst>
          </p:cNvPr>
          <p:cNvSpPr>
            <a:spLocks noGrp="1"/>
          </p:cNvSpPr>
          <p:nvPr>
            <p:ph type="title"/>
          </p:nvPr>
        </p:nvSpPr>
        <p:spPr/>
        <p:txBody>
          <a:bodyPr/>
          <a:lstStyle/>
          <a:p>
            <a:r>
              <a:rPr lang="en-US" dirty="0"/>
              <a:t>Trigger Removal</a:t>
            </a:r>
          </a:p>
        </p:txBody>
      </p:sp>
      <p:sp>
        <p:nvSpPr>
          <p:cNvPr id="3" name="Content Placeholder 2">
            <a:extLst>
              <a:ext uri="{FF2B5EF4-FFF2-40B4-BE49-F238E27FC236}">
                <a16:creationId xmlns:a16="http://schemas.microsoft.com/office/drawing/2014/main" id="{531C8D77-6A71-4BC5-99D1-9B72475FB8A3}"/>
              </a:ext>
            </a:extLst>
          </p:cNvPr>
          <p:cNvSpPr>
            <a:spLocks noGrp="1"/>
          </p:cNvSpPr>
          <p:nvPr>
            <p:ph idx="1"/>
          </p:nvPr>
        </p:nvSpPr>
        <p:spPr/>
        <p:txBody>
          <a:bodyPr/>
          <a:lstStyle/>
          <a:p>
            <a:r>
              <a:rPr lang="en-US" dirty="0"/>
              <a:t>Discover the corresponding trigger of the background functionality in which the data generation is useless because all uses of the data are removed.</a:t>
            </a:r>
          </a:p>
          <a:p>
            <a:pPr lvl="1"/>
            <a:r>
              <a:rPr lang="en-US" dirty="0"/>
              <a:t>In the example, though the data generation point cannot be removed, for class B, the data is useless and thus the corresponding trigger site can be removed to disable the data generation.</a:t>
            </a:r>
          </a:p>
        </p:txBody>
      </p:sp>
      <p:sp>
        <p:nvSpPr>
          <p:cNvPr id="4" name="Date Placeholder 3">
            <a:extLst>
              <a:ext uri="{FF2B5EF4-FFF2-40B4-BE49-F238E27FC236}">
                <a16:creationId xmlns:a16="http://schemas.microsoft.com/office/drawing/2014/main" id="{03BCA0BB-AEB4-40E2-8696-0613558F7555}"/>
              </a:ext>
            </a:extLst>
          </p:cNvPr>
          <p:cNvSpPr>
            <a:spLocks noGrp="1"/>
          </p:cNvSpPr>
          <p:nvPr>
            <p:ph type="dt" sz="half" idx="10"/>
          </p:nvPr>
        </p:nvSpPr>
        <p:spPr/>
        <p:txBody>
          <a:bodyPr/>
          <a:lstStyle/>
          <a:p>
            <a:r>
              <a:rPr lang="en-US"/>
              <a:t>10/31/17</a:t>
            </a:r>
          </a:p>
        </p:txBody>
      </p:sp>
      <p:sp>
        <p:nvSpPr>
          <p:cNvPr id="5" name="Footer Placeholder 4">
            <a:extLst>
              <a:ext uri="{FF2B5EF4-FFF2-40B4-BE49-F238E27FC236}">
                <a16:creationId xmlns:a16="http://schemas.microsoft.com/office/drawing/2014/main" id="{FF6F3454-B136-4643-8343-A92DAAF678D0}"/>
              </a:ext>
            </a:extLst>
          </p:cNvPr>
          <p:cNvSpPr>
            <a:spLocks noGrp="1"/>
          </p:cNvSpPr>
          <p:nvPr>
            <p:ph type="ftr" sz="quarter" idx="11"/>
          </p:nvPr>
        </p:nvSpPr>
        <p:spPr/>
        <p:txBody>
          <a:bodyPr/>
          <a:lstStyle/>
          <a:p>
            <a:r>
              <a:rPr lang="en-US"/>
              <a:t>ASE 2017</a:t>
            </a:r>
          </a:p>
        </p:txBody>
      </p:sp>
      <p:sp>
        <p:nvSpPr>
          <p:cNvPr id="6" name="Slide Number Placeholder 5">
            <a:extLst>
              <a:ext uri="{FF2B5EF4-FFF2-40B4-BE49-F238E27FC236}">
                <a16:creationId xmlns:a16="http://schemas.microsoft.com/office/drawing/2014/main" id="{6B26AC63-C832-4FA7-9977-051D94F10A90}"/>
              </a:ext>
            </a:extLst>
          </p:cNvPr>
          <p:cNvSpPr>
            <a:spLocks noGrp="1"/>
          </p:cNvSpPr>
          <p:nvPr>
            <p:ph type="sldNum" sz="quarter" idx="12"/>
          </p:nvPr>
        </p:nvSpPr>
        <p:spPr/>
        <p:txBody>
          <a:bodyPr/>
          <a:lstStyle/>
          <a:p>
            <a:fld id="{906745D7-5DCD-445B-BDED-754FAF3E7806}" type="slidenum">
              <a:rPr lang="en-US" smtClean="0"/>
              <a:t>31</a:t>
            </a:fld>
            <a:endParaRPr lang="en-US"/>
          </a:p>
        </p:txBody>
      </p:sp>
    </p:spTree>
    <p:extLst>
      <p:ext uri="{BB962C8B-B14F-4D97-AF65-F5344CB8AC3E}">
        <p14:creationId xmlns:p14="http://schemas.microsoft.com/office/powerpoint/2010/main" val="22425470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DA57886-2B1E-43BB-8071-980763E79DF7}"/>
              </a:ext>
            </a:extLst>
          </p:cNvPr>
          <p:cNvSpPr>
            <a:spLocks noGrp="1"/>
          </p:cNvSpPr>
          <p:nvPr>
            <p:ph type="dt" sz="half" idx="10"/>
          </p:nvPr>
        </p:nvSpPr>
        <p:spPr/>
        <p:txBody>
          <a:bodyPr/>
          <a:lstStyle/>
          <a:p>
            <a:r>
              <a:rPr lang="en-US"/>
              <a:t>10/31/17</a:t>
            </a:r>
          </a:p>
        </p:txBody>
      </p:sp>
      <p:sp>
        <p:nvSpPr>
          <p:cNvPr id="5" name="Footer Placeholder 4">
            <a:extLst>
              <a:ext uri="{FF2B5EF4-FFF2-40B4-BE49-F238E27FC236}">
                <a16:creationId xmlns:a16="http://schemas.microsoft.com/office/drawing/2014/main" id="{5BF566EF-96C1-49AB-A7E3-D0C1C789BF07}"/>
              </a:ext>
            </a:extLst>
          </p:cNvPr>
          <p:cNvSpPr>
            <a:spLocks noGrp="1"/>
          </p:cNvSpPr>
          <p:nvPr>
            <p:ph type="ftr" sz="quarter" idx="11"/>
          </p:nvPr>
        </p:nvSpPr>
        <p:spPr/>
        <p:txBody>
          <a:bodyPr/>
          <a:lstStyle/>
          <a:p>
            <a:r>
              <a:rPr lang="en-US"/>
              <a:t>ASE 2017</a:t>
            </a:r>
          </a:p>
        </p:txBody>
      </p:sp>
      <p:sp>
        <p:nvSpPr>
          <p:cNvPr id="6" name="Slide Number Placeholder 5">
            <a:extLst>
              <a:ext uri="{FF2B5EF4-FFF2-40B4-BE49-F238E27FC236}">
                <a16:creationId xmlns:a16="http://schemas.microsoft.com/office/drawing/2014/main" id="{364D71CD-96CB-483C-B7D8-9854911D5E73}"/>
              </a:ext>
            </a:extLst>
          </p:cNvPr>
          <p:cNvSpPr>
            <a:spLocks noGrp="1"/>
          </p:cNvSpPr>
          <p:nvPr>
            <p:ph type="sldNum" sz="quarter" idx="12"/>
          </p:nvPr>
        </p:nvSpPr>
        <p:spPr/>
        <p:txBody>
          <a:bodyPr/>
          <a:lstStyle/>
          <a:p>
            <a:fld id="{906745D7-5DCD-445B-BDED-754FAF3E7806}" type="slidenum">
              <a:rPr lang="en-US" smtClean="0"/>
              <a:t>32</a:t>
            </a:fld>
            <a:endParaRPr lang="en-US"/>
          </a:p>
        </p:txBody>
      </p:sp>
      <p:sp>
        <p:nvSpPr>
          <p:cNvPr id="7" name="TextBox 6">
            <a:extLst>
              <a:ext uri="{FF2B5EF4-FFF2-40B4-BE49-F238E27FC236}">
                <a16:creationId xmlns:a16="http://schemas.microsoft.com/office/drawing/2014/main" id="{053375C6-083D-48D9-84EF-3A8F9276DA0F}"/>
              </a:ext>
            </a:extLst>
          </p:cNvPr>
          <p:cNvSpPr txBox="1"/>
          <p:nvPr/>
        </p:nvSpPr>
        <p:spPr>
          <a:xfrm>
            <a:off x="1808253" y="439366"/>
            <a:ext cx="4457700" cy="2862322"/>
          </a:xfrm>
          <a:prstGeom prst="rect">
            <a:avLst/>
          </a:prstGeom>
          <a:noFill/>
          <a:ln>
            <a:solidFill>
              <a:schemeClr val="tx1"/>
            </a:solidFill>
            <a:prstDash val="dash"/>
          </a:ln>
        </p:spPr>
        <p:txBody>
          <a:bodyPr wrap="square" rtlCol="0">
            <a:spAutoFit/>
          </a:bodyPr>
          <a:lstStyle/>
          <a:p>
            <a:r>
              <a:rPr lang="en-US" dirty="0">
                <a:latin typeface="Courier New" panose="02070309020205020404" pitchFamily="49" charset="0"/>
                <a:cs typeface="Courier New" panose="02070309020205020404" pitchFamily="49" charset="0"/>
              </a:rPr>
              <a:t>01 class B extends A {</a:t>
            </a:r>
          </a:p>
          <a:p>
            <a:r>
              <a:rPr lang="en-US" dirty="0">
                <a:latin typeface="Courier New" panose="02070309020205020404" pitchFamily="49" charset="0"/>
                <a:cs typeface="Courier New" panose="02070309020205020404" pitchFamily="49" charset="0"/>
              </a:rPr>
              <a:t>02   a () {</a:t>
            </a:r>
          </a:p>
          <a:p>
            <a:r>
              <a:rPr lang="en-US" dirty="0">
                <a:latin typeface="Courier New" panose="02070309020205020404" pitchFamily="49" charset="0"/>
                <a:cs typeface="Courier New" panose="02070309020205020404" pitchFamily="49" charset="0"/>
              </a:rPr>
              <a:t>03     t = new </a:t>
            </a:r>
            <a:r>
              <a:rPr lang="en-US" dirty="0" err="1">
                <a:latin typeface="Courier New" panose="02070309020205020404" pitchFamily="49" charset="0"/>
                <a:cs typeface="Courier New" panose="02070309020205020404" pitchFamily="49" charset="0"/>
              </a:rPr>
              <a:t>BgTask</a:t>
            </a:r>
            <a:r>
              <a:rPr lang="en-US" dirty="0">
                <a:latin typeface="Courier New" panose="02070309020205020404" pitchFamily="49" charset="0"/>
                <a:cs typeface="Courier New" panose="02070309020205020404" pitchFamily="49" charset="0"/>
              </a:rPr>
              <a:t>(this);</a:t>
            </a:r>
          </a:p>
          <a:p>
            <a:r>
              <a:rPr lang="en-US" dirty="0">
                <a:latin typeface="Courier New" panose="02070309020205020404" pitchFamily="49" charset="0"/>
                <a:cs typeface="Courier New" panose="02070309020205020404" pitchFamily="49" charset="0"/>
              </a:rPr>
              <a:t>04     </a:t>
            </a:r>
            <a:r>
              <a:rPr lang="en-US" dirty="0">
                <a:solidFill>
                  <a:schemeClr val="accent2"/>
                </a:solidFill>
                <a:latin typeface="Courier New" panose="02070309020205020404" pitchFamily="49" charset="0"/>
                <a:cs typeface="Courier New" panose="02070309020205020404" pitchFamily="49" charset="0"/>
              </a:rPr>
              <a:t>trigger</a:t>
            </a:r>
            <a:r>
              <a:rPr lang="en-US" dirty="0">
                <a:latin typeface="Courier New" panose="02070309020205020404" pitchFamily="49" charset="0"/>
                <a:cs typeface="Courier New" panose="02070309020205020404" pitchFamily="49" charset="0"/>
              </a:rPr>
              <a:t>(t);</a:t>
            </a:r>
          </a:p>
          <a:p>
            <a:r>
              <a:rPr lang="en-US" dirty="0">
                <a:latin typeface="Courier New" panose="02070309020205020404" pitchFamily="49" charset="0"/>
                <a:cs typeface="Courier New" panose="02070309020205020404" pitchFamily="49" charset="0"/>
              </a:rPr>
              <a:t>05   }</a:t>
            </a:r>
          </a:p>
          <a:p>
            <a:r>
              <a:rPr lang="en-US" dirty="0">
                <a:latin typeface="Courier New" panose="02070309020205020404" pitchFamily="49" charset="0"/>
                <a:cs typeface="Courier New" panose="02070309020205020404" pitchFamily="49" charset="0"/>
              </a:rPr>
              <a:t>06   b() {</a:t>
            </a:r>
          </a:p>
          <a:p>
            <a:r>
              <a:rPr lang="en-US" dirty="0">
                <a:latin typeface="Courier New" panose="02070309020205020404" pitchFamily="49" charset="0"/>
                <a:cs typeface="Courier New" panose="02070309020205020404" pitchFamily="49" charset="0"/>
              </a:rPr>
              <a:t>07     tv0 = </a:t>
            </a:r>
            <a:r>
              <a:rPr lang="en-US" dirty="0" err="1">
                <a:solidFill>
                  <a:schemeClr val="accent1">
                    <a:lumMod val="50000"/>
                  </a:schemeClr>
                </a:solidFill>
                <a:latin typeface="Courier New" panose="02070309020205020404" pitchFamily="49" charset="0"/>
                <a:cs typeface="Courier New" panose="02070309020205020404" pitchFamily="49" charset="0"/>
              </a:rPr>
              <a:t>findViewById</a:t>
            </a:r>
            <a:r>
              <a:rPr lang="en-US" dirty="0">
                <a:latin typeface="Courier New" panose="02070309020205020404" pitchFamily="49" charset="0"/>
                <a:cs typeface="Courier New" panose="02070309020205020404" pitchFamily="49" charset="0"/>
              </a:rPr>
              <a:t>(id0);</a:t>
            </a:r>
          </a:p>
          <a:p>
            <a:r>
              <a:rPr lang="en-US" dirty="0">
                <a:latin typeface="Courier New" panose="02070309020205020404" pitchFamily="49" charset="0"/>
                <a:cs typeface="Courier New" panose="02070309020205020404" pitchFamily="49" charset="0"/>
              </a:rPr>
              <a:t>08     tv0.setText(</a:t>
            </a:r>
            <a:r>
              <a:rPr lang="en-US" dirty="0">
                <a:solidFill>
                  <a:srgbClr val="2A00FF"/>
                </a:solidFill>
                <a:latin typeface="Courier New" panose="02070309020205020404" pitchFamily="49" charset="0"/>
                <a:cs typeface="Courier New" panose="02070309020205020404" pitchFamily="49" charset="0"/>
              </a:rPr>
              <a:t>data</a:t>
            </a:r>
            <a:r>
              <a:rPr lang="en-US"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09   }</a:t>
            </a:r>
          </a:p>
          <a:p>
            <a:r>
              <a:rPr lang="en-US" dirty="0">
                <a:latin typeface="Courier New" panose="02070309020205020404" pitchFamily="49" charset="0"/>
                <a:cs typeface="Courier New" panose="02070309020205020404" pitchFamily="49" charset="0"/>
              </a:rPr>
              <a:t>10 }</a:t>
            </a:r>
          </a:p>
        </p:txBody>
      </p:sp>
      <p:sp>
        <p:nvSpPr>
          <p:cNvPr id="8" name="TextBox 7">
            <a:extLst>
              <a:ext uri="{FF2B5EF4-FFF2-40B4-BE49-F238E27FC236}">
                <a16:creationId xmlns:a16="http://schemas.microsoft.com/office/drawing/2014/main" id="{B4F18A59-C227-4984-9BD2-FC877444B63E}"/>
              </a:ext>
            </a:extLst>
          </p:cNvPr>
          <p:cNvSpPr txBox="1"/>
          <p:nvPr/>
        </p:nvSpPr>
        <p:spPr>
          <a:xfrm>
            <a:off x="1808253" y="3680576"/>
            <a:ext cx="4596130" cy="2031325"/>
          </a:xfrm>
          <a:prstGeom prst="rect">
            <a:avLst/>
          </a:prstGeom>
          <a:noFill/>
          <a:ln>
            <a:solidFill>
              <a:srgbClr val="0070C0"/>
            </a:solidFill>
            <a:prstDash val="dash"/>
          </a:ln>
        </p:spPr>
        <p:txBody>
          <a:bodyPr wrap="none" rtlCol="0">
            <a:spAutoFit/>
          </a:bodyPr>
          <a:lstStyle/>
          <a:p>
            <a:r>
              <a:rPr lang="en-US" dirty="0">
                <a:latin typeface="Courier New" panose="02070309020205020404" pitchFamily="49" charset="0"/>
                <a:cs typeface="Courier New" panose="02070309020205020404" pitchFamily="49" charset="0"/>
              </a:rPr>
              <a:t>24 class </a:t>
            </a:r>
            <a:r>
              <a:rPr lang="en-US" dirty="0" err="1">
                <a:latin typeface="Courier New" panose="02070309020205020404" pitchFamily="49" charset="0"/>
                <a:cs typeface="Courier New" panose="02070309020205020404" pitchFamily="49" charset="0"/>
              </a:rPr>
              <a:t>BgTask</a:t>
            </a:r>
            <a:r>
              <a:rPr lang="en-US" dirty="0">
                <a:latin typeface="Courier New" panose="02070309020205020404" pitchFamily="49" charset="0"/>
                <a:cs typeface="Courier New" panose="02070309020205020404" pitchFamily="49" charset="0"/>
              </a:rPr>
              <a:t> {</a:t>
            </a:r>
          </a:p>
          <a:p>
            <a:r>
              <a:rPr lang="en-US" dirty="0">
                <a:latin typeface="Courier New" panose="02070309020205020404" pitchFamily="49" charset="0"/>
                <a:cs typeface="Courier New" panose="02070309020205020404" pitchFamily="49" charset="0"/>
              </a:rPr>
              <a:t>25   A </a:t>
            </a:r>
            <a:r>
              <a:rPr lang="en-US" dirty="0" err="1">
                <a:latin typeface="Courier New" panose="02070309020205020404" pitchFamily="49" charset="0"/>
                <a:cs typeface="Courier New" panose="02070309020205020404" pitchFamily="49" charset="0"/>
              </a:rPr>
              <a:t>ck</a:t>
            </a:r>
            <a:r>
              <a:rPr lang="en-US"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26   </a:t>
            </a:r>
            <a:r>
              <a:rPr lang="en-US" dirty="0" err="1">
                <a:latin typeface="Courier New" panose="02070309020205020404" pitchFamily="49" charset="0"/>
                <a:cs typeface="Courier New" panose="02070309020205020404" pitchFamily="49" charset="0"/>
              </a:rPr>
              <a:t>BgTask</a:t>
            </a:r>
            <a:r>
              <a:rPr lang="en-US" dirty="0">
                <a:latin typeface="Courier New" panose="02070309020205020404" pitchFamily="49" charset="0"/>
                <a:cs typeface="Courier New" panose="02070309020205020404" pitchFamily="49" charset="0"/>
              </a:rPr>
              <a:t>(A a) { </a:t>
            </a:r>
            <a:r>
              <a:rPr lang="en-US" dirty="0" err="1">
                <a:latin typeface="Courier New" panose="02070309020205020404" pitchFamily="49" charset="0"/>
                <a:cs typeface="Courier New" panose="02070309020205020404" pitchFamily="49" charset="0"/>
              </a:rPr>
              <a:t>ck</a:t>
            </a:r>
            <a:r>
              <a:rPr lang="en-US" dirty="0">
                <a:latin typeface="Courier New" panose="02070309020205020404" pitchFamily="49" charset="0"/>
                <a:cs typeface="Courier New" panose="02070309020205020404" pitchFamily="49" charset="0"/>
              </a:rPr>
              <a:t> = a; }</a:t>
            </a:r>
          </a:p>
          <a:p>
            <a:r>
              <a:rPr lang="en-US" dirty="0">
                <a:latin typeface="Courier New" panose="02070309020205020404" pitchFamily="49" charset="0"/>
                <a:cs typeface="Courier New" panose="02070309020205020404" pitchFamily="49" charset="0"/>
              </a:rPr>
              <a:t>27   void run() {</a:t>
            </a:r>
          </a:p>
          <a:p>
            <a:r>
              <a:rPr lang="en-US" dirty="0">
                <a:latin typeface="Courier New" panose="02070309020205020404" pitchFamily="49" charset="0"/>
                <a:cs typeface="Courier New" panose="02070309020205020404" pitchFamily="49" charset="0"/>
              </a:rPr>
              <a:t>28     </a:t>
            </a:r>
            <a:r>
              <a:rPr lang="en-US" dirty="0" err="1">
                <a:latin typeface="Courier New" panose="02070309020205020404" pitchFamily="49" charset="0"/>
                <a:cs typeface="Courier New" panose="02070309020205020404" pitchFamily="49" charset="0"/>
              </a:rPr>
              <a:t>ck.</a:t>
            </a:r>
            <a:r>
              <a:rPr lang="en-US" dirty="0" err="1">
                <a:solidFill>
                  <a:srgbClr val="2A00FF"/>
                </a:solidFill>
                <a:latin typeface="Courier New" panose="02070309020205020404" pitchFamily="49" charset="0"/>
                <a:cs typeface="Courier New" panose="02070309020205020404" pitchFamily="49" charset="0"/>
              </a:rPr>
              <a:t>data</a:t>
            </a:r>
            <a:r>
              <a:rPr lang="en-US"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getInputData</a:t>
            </a:r>
            <a:r>
              <a:rPr lang="en-US"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29   }</a:t>
            </a:r>
          </a:p>
          <a:p>
            <a:r>
              <a:rPr lang="en-US" dirty="0">
                <a:latin typeface="Courier New" panose="02070309020205020404" pitchFamily="49" charset="0"/>
                <a:cs typeface="Courier New" panose="02070309020205020404" pitchFamily="49" charset="0"/>
              </a:rPr>
              <a:t>30 }</a:t>
            </a:r>
          </a:p>
        </p:txBody>
      </p:sp>
      <p:sp>
        <p:nvSpPr>
          <p:cNvPr id="11" name="Rectangle 10">
            <a:extLst>
              <a:ext uri="{FF2B5EF4-FFF2-40B4-BE49-F238E27FC236}">
                <a16:creationId xmlns:a16="http://schemas.microsoft.com/office/drawing/2014/main" id="{2656EC76-4589-46D7-B89F-1A1BD5AA0E72}"/>
              </a:ext>
            </a:extLst>
          </p:cNvPr>
          <p:cNvSpPr/>
          <p:nvPr/>
        </p:nvSpPr>
        <p:spPr>
          <a:xfrm>
            <a:off x="1808253" y="1329852"/>
            <a:ext cx="4457700" cy="2542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9FC2D06-018E-4E0A-8AF0-79A0F9760800}"/>
              </a:ext>
            </a:extLst>
          </p:cNvPr>
          <p:cNvGrpSpPr/>
          <p:nvPr/>
        </p:nvGrpSpPr>
        <p:grpSpPr>
          <a:xfrm>
            <a:off x="6892254" y="1256916"/>
            <a:ext cx="3189849" cy="374365"/>
            <a:chOff x="5415164" y="2719258"/>
            <a:chExt cx="3189849" cy="374365"/>
          </a:xfrm>
        </p:grpSpPr>
        <p:sp>
          <p:nvSpPr>
            <p:cNvPr id="13" name="TextBox 12">
              <a:extLst>
                <a:ext uri="{FF2B5EF4-FFF2-40B4-BE49-F238E27FC236}">
                  <a16:creationId xmlns:a16="http://schemas.microsoft.com/office/drawing/2014/main" id="{D4A46196-20EF-43D5-9EF5-6D5688A1E45F}"/>
                </a:ext>
              </a:extLst>
            </p:cNvPr>
            <p:cNvSpPr txBox="1"/>
            <p:nvPr/>
          </p:nvSpPr>
          <p:spPr>
            <a:xfrm>
              <a:off x="5415164" y="2719258"/>
              <a:ext cx="569387" cy="369332"/>
            </a:xfrm>
            <a:prstGeom prst="rect">
              <a:avLst/>
            </a:prstGeom>
            <a:noFill/>
          </p:spPr>
          <p:txBody>
            <a:bodyPr wrap="none" rtlCol="0">
              <a:spAutoFit/>
            </a:bodyPr>
            <a:lstStyle/>
            <a:p>
              <a:r>
                <a:rPr lang="en-US" b="1" dirty="0">
                  <a:solidFill>
                    <a:srgbClr val="FF0000"/>
                  </a:solidFill>
                </a:rPr>
                <a:t>L04</a:t>
              </a:r>
              <a:r>
                <a:rPr lang="en-US" dirty="0"/>
                <a:t> </a:t>
              </a:r>
            </a:p>
          </p:txBody>
        </p:sp>
        <p:sp>
          <p:nvSpPr>
            <p:cNvPr id="14" name="TextBox 13">
              <a:extLst>
                <a:ext uri="{FF2B5EF4-FFF2-40B4-BE49-F238E27FC236}">
                  <a16:creationId xmlns:a16="http://schemas.microsoft.com/office/drawing/2014/main" id="{EA9AF10C-D072-4788-B300-4279A1E5F718}"/>
                </a:ext>
              </a:extLst>
            </p:cNvPr>
            <p:cNvSpPr txBox="1"/>
            <p:nvPr/>
          </p:nvSpPr>
          <p:spPr>
            <a:xfrm>
              <a:off x="7353837" y="2724291"/>
              <a:ext cx="1251176" cy="369332"/>
            </a:xfrm>
            <a:prstGeom prst="rect">
              <a:avLst/>
            </a:prstGeom>
            <a:noFill/>
          </p:spPr>
          <p:txBody>
            <a:bodyPr wrap="none" rtlCol="0">
              <a:spAutoFit/>
            </a:bodyPr>
            <a:lstStyle/>
            <a:p>
              <a:r>
                <a:rPr lang="en-US" b="1" dirty="0"/>
                <a:t>Removable</a:t>
              </a:r>
            </a:p>
          </p:txBody>
        </p:sp>
        <p:cxnSp>
          <p:nvCxnSpPr>
            <p:cNvPr id="15" name="Straight Arrow Connector 14">
              <a:extLst>
                <a:ext uri="{FF2B5EF4-FFF2-40B4-BE49-F238E27FC236}">
                  <a16:creationId xmlns:a16="http://schemas.microsoft.com/office/drawing/2014/main" id="{D9D591BA-6F98-485E-9116-24C4546604BC}"/>
                </a:ext>
              </a:extLst>
            </p:cNvPr>
            <p:cNvCxnSpPr>
              <a:cxnSpLocks/>
              <a:stCxn id="13" idx="3"/>
              <a:endCxn id="14" idx="1"/>
            </p:cNvCxnSpPr>
            <p:nvPr/>
          </p:nvCxnSpPr>
          <p:spPr>
            <a:xfrm>
              <a:off x="5984551" y="2903924"/>
              <a:ext cx="1369286" cy="503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721EF50F-B3F3-46DA-9370-E22E59D94B3E}"/>
              </a:ext>
            </a:extLst>
          </p:cNvPr>
          <p:cNvSpPr txBox="1"/>
          <p:nvPr/>
        </p:nvSpPr>
        <p:spPr>
          <a:xfrm>
            <a:off x="6711950" y="2091065"/>
            <a:ext cx="3595443" cy="923330"/>
          </a:xfrm>
          <a:prstGeom prst="rect">
            <a:avLst/>
          </a:prstGeom>
          <a:noFill/>
          <a:ln>
            <a:solidFill>
              <a:schemeClr val="accent4">
                <a:lumMod val="75000"/>
              </a:schemeClr>
            </a:solidFill>
          </a:ln>
        </p:spPr>
        <p:txBody>
          <a:bodyPr wrap="square" rtlCol="0">
            <a:spAutoFit/>
          </a:bodyPr>
          <a:lstStyle/>
          <a:p>
            <a:r>
              <a:rPr lang="en-US" dirty="0"/>
              <a:t>The trigger site for the background functionality related to class B is removed.</a:t>
            </a:r>
          </a:p>
        </p:txBody>
      </p:sp>
    </p:spTree>
    <p:extLst>
      <p:ext uri="{BB962C8B-B14F-4D97-AF65-F5344CB8AC3E}">
        <p14:creationId xmlns:p14="http://schemas.microsoft.com/office/powerpoint/2010/main" val="308523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2BF51-1111-469C-AEFF-AEB238FC509C}"/>
              </a:ext>
            </a:extLst>
          </p:cNvPr>
          <p:cNvSpPr>
            <a:spLocks noGrp="1"/>
          </p:cNvSpPr>
          <p:nvPr>
            <p:ph type="title"/>
          </p:nvPr>
        </p:nvSpPr>
        <p:spPr/>
        <p:txBody>
          <a:bodyPr/>
          <a:lstStyle/>
          <a:p>
            <a:r>
              <a:rPr lang="en-US" dirty="0"/>
              <a:t>Example Results</a:t>
            </a:r>
          </a:p>
        </p:txBody>
      </p:sp>
      <p:sp>
        <p:nvSpPr>
          <p:cNvPr id="4" name="Date Placeholder 3">
            <a:extLst>
              <a:ext uri="{FF2B5EF4-FFF2-40B4-BE49-F238E27FC236}">
                <a16:creationId xmlns:a16="http://schemas.microsoft.com/office/drawing/2014/main" id="{165151EF-D4C6-4DC2-8D2A-F521C9316B46}"/>
              </a:ext>
            </a:extLst>
          </p:cNvPr>
          <p:cNvSpPr>
            <a:spLocks noGrp="1"/>
          </p:cNvSpPr>
          <p:nvPr>
            <p:ph type="dt" sz="half" idx="10"/>
          </p:nvPr>
        </p:nvSpPr>
        <p:spPr/>
        <p:txBody>
          <a:bodyPr/>
          <a:lstStyle/>
          <a:p>
            <a:r>
              <a:rPr lang="en-US"/>
              <a:t>10/31/17</a:t>
            </a:r>
          </a:p>
        </p:txBody>
      </p:sp>
      <p:sp>
        <p:nvSpPr>
          <p:cNvPr id="5" name="Footer Placeholder 4">
            <a:extLst>
              <a:ext uri="{FF2B5EF4-FFF2-40B4-BE49-F238E27FC236}">
                <a16:creationId xmlns:a16="http://schemas.microsoft.com/office/drawing/2014/main" id="{075BA53E-F433-4FEB-8693-64265408F342}"/>
              </a:ext>
            </a:extLst>
          </p:cNvPr>
          <p:cNvSpPr>
            <a:spLocks noGrp="1"/>
          </p:cNvSpPr>
          <p:nvPr>
            <p:ph type="ftr" sz="quarter" idx="11"/>
          </p:nvPr>
        </p:nvSpPr>
        <p:spPr/>
        <p:txBody>
          <a:bodyPr/>
          <a:lstStyle/>
          <a:p>
            <a:r>
              <a:rPr lang="en-US"/>
              <a:t>ASE 2017</a:t>
            </a:r>
          </a:p>
        </p:txBody>
      </p:sp>
      <p:sp>
        <p:nvSpPr>
          <p:cNvPr id="6" name="Slide Number Placeholder 5">
            <a:extLst>
              <a:ext uri="{FF2B5EF4-FFF2-40B4-BE49-F238E27FC236}">
                <a16:creationId xmlns:a16="http://schemas.microsoft.com/office/drawing/2014/main" id="{90A5CD7D-F898-4F8E-8FA7-C6023DEBAA9B}"/>
              </a:ext>
            </a:extLst>
          </p:cNvPr>
          <p:cNvSpPr>
            <a:spLocks noGrp="1"/>
          </p:cNvSpPr>
          <p:nvPr>
            <p:ph type="sldNum" sz="quarter" idx="12"/>
          </p:nvPr>
        </p:nvSpPr>
        <p:spPr/>
        <p:txBody>
          <a:bodyPr/>
          <a:lstStyle/>
          <a:p>
            <a:fld id="{906745D7-5DCD-445B-BDED-754FAF3E7806}" type="slidenum">
              <a:rPr lang="en-US" smtClean="0"/>
              <a:t>33</a:t>
            </a:fld>
            <a:endParaRPr lang="en-US"/>
          </a:p>
        </p:txBody>
      </p:sp>
      <p:sp>
        <p:nvSpPr>
          <p:cNvPr id="7" name="TextBox 6">
            <a:extLst>
              <a:ext uri="{FF2B5EF4-FFF2-40B4-BE49-F238E27FC236}">
                <a16:creationId xmlns:a16="http://schemas.microsoft.com/office/drawing/2014/main" id="{F9ECFF72-83A4-4023-93E5-2572E4BBC6A3}"/>
              </a:ext>
            </a:extLst>
          </p:cNvPr>
          <p:cNvSpPr txBox="1"/>
          <p:nvPr/>
        </p:nvSpPr>
        <p:spPr>
          <a:xfrm>
            <a:off x="969896" y="1315129"/>
            <a:ext cx="4457700" cy="2862322"/>
          </a:xfrm>
          <a:prstGeom prst="rect">
            <a:avLst/>
          </a:prstGeom>
          <a:noFill/>
          <a:ln>
            <a:solidFill>
              <a:schemeClr val="tx1"/>
            </a:solidFill>
            <a:prstDash val="dash"/>
          </a:ln>
        </p:spPr>
        <p:txBody>
          <a:bodyPr wrap="square" rtlCol="0">
            <a:spAutoFit/>
          </a:bodyPr>
          <a:lstStyle/>
          <a:p>
            <a:r>
              <a:rPr lang="en-US" dirty="0">
                <a:latin typeface="Courier New" panose="02070309020205020404" pitchFamily="49" charset="0"/>
                <a:cs typeface="Courier New" panose="02070309020205020404" pitchFamily="49" charset="0"/>
              </a:rPr>
              <a:t>01 class B extends A {</a:t>
            </a:r>
          </a:p>
          <a:p>
            <a:r>
              <a:rPr lang="en-US" dirty="0">
                <a:latin typeface="Courier New" panose="02070309020205020404" pitchFamily="49" charset="0"/>
                <a:cs typeface="Courier New" panose="02070309020205020404" pitchFamily="49" charset="0"/>
              </a:rPr>
              <a:t>02   a () {</a:t>
            </a:r>
          </a:p>
          <a:p>
            <a:r>
              <a:rPr lang="en-US" dirty="0">
                <a:latin typeface="Courier New" panose="02070309020205020404" pitchFamily="49" charset="0"/>
                <a:cs typeface="Courier New" panose="02070309020205020404" pitchFamily="49" charset="0"/>
              </a:rPr>
              <a:t>03     t = new </a:t>
            </a:r>
            <a:r>
              <a:rPr lang="en-US" dirty="0" err="1">
                <a:latin typeface="Courier New" panose="02070309020205020404" pitchFamily="49" charset="0"/>
                <a:cs typeface="Courier New" panose="02070309020205020404" pitchFamily="49" charset="0"/>
              </a:rPr>
              <a:t>BgTask</a:t>
            </a:r>
            <a:r>
              <a:rPr lang="en-US" dirty="0">
                <a:latin typeface="Courier New" panose="02070309020205020404" pitchFamily="49" charset="0"/>
                <a:cs typeface="Courier New" panose="02070309020205020404" pitchFamily="49" charset="0"/>
              </a:rPr>
              <a:t>(this);</a:t>
            </a:r>
          </a:p>
          <a:p>
            <a:r>
              <a:rPr lang="en-US" strike="sngStrike" dirty="0">
                <a:latin typeface="Courier New" panose="02070309020205020404" pitchFamily="49" charset="0"/>
                <a:cs typeface="Courier New" panose="02070309020205020404" pitchFamily="49" charset="0"/>
              </a:rPr>
              <a:t>04     </a:t>
            </a:r>
            <a:r>
              <a:rPr lang="en-US" strike="sngStrike" dirty="0">
                <a:solidFill>
                  <a:schemeClr val="accent2"/>
                </a:solidFill>
                <a:latin typeface="Courier New" panose="02070309020205020404" pitchFamily="49" charset="0"/>
                <a:cs typeface="Courier New" panose="02070309020205020404" pitchFamily="49" charset="0"/>
              </a:rPr>
              <a:t>trigger</a:t>
            </a:r>
            <a:r>
              <a:rPr lang="en-US" strike="sngStrike" dirty="0">
                <a:latin typeface="Courier New" panose="02070309020205020404" pitchFamily="49" charset="0"/>
                <a:cs typeface="Courier New" panose="02070309020205020404" pitchFamily="49" charset="0"/>
              </a:rPr>
              <a:t>(t);</a:t>
            </a:r>
          </a:p>
          <a:p>
            <a:r>
              <a:rPr lang="en-US" dirty="0">
                <a:latin typeface="Courier New" panose="02070309020205020404" pitchFamily="49" charset="0"/>
                <a:cs typeface="Courier New" panose="02070309020205020404" pitchFamily="49" charset="0"/>
              </a:rPr>
              <a:t>05   }</a:t>
            </a:r>
          </a:p>
          <a:p>
            <a:r>
              <a:rPr lang="en-US" dirty="0">
                <a:latin typeface="Courier New" panose="02070309020205020404" pitchFamily="49" charset="0"/>
                <a:cs typeface="Courier New" panose="02070309020205020404" pitchFamily="49" charset="0"/>
              </a:rPr>
              <a:t>06   b() {</a:t>
            </a:r>
          </a:p>
          <a:p>
            <a:r>
              <a:rPr lang="en-US" strike="sngStrike" dirty="0">
                <a:latin typeface="Courier New" panose="02070309020205020404" pitchFamily="49" charset="0"/>
                <a:cs typeface="Courier New" panose="02070309020205020404" pitchFamily="49" charset="0"/>
              </a:rPr>
              <a:t>07     tv0 = </a:t>
            </a:r>
            <a:r>
              <a:rPr lang="en-US" strike="sngStrike" dirty="0" err="1">
                <a:solidFill>
                  <a:schemeClr val="accent1">
                    <a:lumMod val="50000"/>
                  </a:schemeClr>
                </a:solidFill>
                <a:latin typeface="Courier New" panose="02070309020205020404" pitchFamily="49" charset="0"/>
                <a:cs typeface="Courier New" panose="02070309020205020404" pitchFamily="49" charset="0"/>
              </a:rPr>
              <a:t>findViewById</a:t>
            </a:r>
            <a:r>
              <a:rPr lang="en-US" strike="sngStrike" dirty="0">
                <a:latin typeface="Courier New" panose="02070309020205020404" pitchFamily="49" charset="0"/>
                <a:cs typeface="Courier New" panose="02070309020205020404" pitchFamily="49" charset="0"/>
              </a:rPr>
              <a:t>(id0);</a:t>
            </a:r>
          </a:p>
          <a:p>
            <a:r>
              <a:rPr lang="en-US" strike="sngStrike" dirty="0">
                <a:latin typeface="Courier New" panose="02070309020205020404" pitchFamily="49" charset="0"/>
                <a:cs typeface="Courier New" panose="02070309020205020404" pitchFamily="49" charset="0"/>
              </a:rPr>
              <a:t>08     tv0.setText(</a:t>
            </a:r>
            <a:r>
              <a:rPr lang="en-US" strike="sngStrike" dirty="0">
                <a:solidFill>
                  <a:srgbClr val="2A00FF"/>
                </a:solidFill>
                <a:latin typeface="Courier New" panose="02070309020205020404" pitchFamily="49" charset="0"/>
                <a:cs typeface="Courier New" panose="02070309020205020404" pitchFamily="49" charset="0"/>
              </a:rPr>
              <a:t>data</a:t>
            </a:r>
            <a:r>
              <a:rPr lang="en-US" strike="sngStrike"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09   }</a:t>
            </a:r>
          </a:p>
          <a:p>
            <a:r>
              <a:rPr lang="en-US" dirty="0">
                <a:latin typeface="Courier New" panose="02070309020205020404" pitchFamily="49" charset="0"/>
                <a:cs typeface="Courier New" panose="02070309020205020404" pitchFamily="49" charset="0"/>
              </a:rPr>
              <a:t>10 }</a:t>
            </a:r>
          </a:p>
        </p:txBody>
      </p:sp>
      <p:sp>
        <p:nvSpPr>
          <p:cNvPr id="8" name="TextBox 7">
            <a:extLst>
              <a:ext uri="{FF2B5EF4-FFF2-40B4-BE49-F238E27FC236}">
                <a16:creationId xmlns:a16="http://schemas.microsoft.com/office/drawing/2014/main" id="{4441AD07-96B1-4A54-A098-6FCD7EF457AE}"/>
              </a:ext>
            </a:extLst>
          </p:cNvPr>
          <p:cNvSpPr txBox="1"/>
          <p:nvPr/>
        </p:nvSpPr>
        <p:spPr>
          <a:xfrm>
            <a:off x="1638299" y="4311641"/>
            <a:ext cx="4688759" cy="2031325"/>
          </a:xfrm>
          <a:prstGeom prst="rect">
            <a:avLst/>
          </a:prstGeom>
          <a:noFill/>
          <a:ln>
            <a:solidFill>
              <a:srgbClr val="0070C0"/>
            </a:solidFill>
            <a:prstDash val="dash"/>
          </a:ln>
        </p:spPr>
        <p:txBody>
          <a:bodyPr wrap="square" rtlCol="0">
            <a:spAutoFit/>
          </a:bodyPr>
          <a:lstStyle/>
          <a:p>
            <a:r>
              <a:rPr lang="en-US" dirty="0">
                <a:latin typeface="Courier New" panose="02070309020205020404" pitchFamily="49" charset="0"/>
                <a:cs typeface="Courier New" panose="02070309020205020404" pitchFamily="49" charset="0"/>
              </a:rPr>
              <a:t>24 class </a:t>
            </a:r>
            <a:r>
              <a:rPr lang="en-US" dirty="0" err="1">
                <a:latin typeface="Courier New" panose="02070309020205020404" pitchFamily="49" charset="0"/>
                <a:cs typeface="Courier New" panose="02070309020205020404" pitchFamily="49" charset="0"/>
              </a:rPr>
              <a:t>BgTask</a:t>
            </a:r>
            <a:r>
              <a:rPr lang="en-US" dirty="0">
                <a:latin typeface="Courier New" panose="02070309020205020404" pitchFamily="49" charset="0"/>
                <a:cs typeface="Courier New" panose="02070309020205020404" pitchFamily="49" charset="0"/>
              </a:rPr>
              <a:t> {</a:t>
            </a:r>
          </a:p>
          <a:p>
            <a:r>
              <a:rPr lang="en-US" dirty="0">
                <a:latin typeface="Courier New" panose="02070309020205020404" pitchFamily="49" charset="0"/>
                <a:cs typeface="Courier New" panose="02070309020205020404" pitchFamily="49" charset="0"/>
              </a:rPr>
              <a:t>25   A </a:t>
            </a:r>
            <a:r>
              <a:rPr lang="en-US" dirty="0" err="1">
                <a:latin typeface="Courier New" panose="02070309020205020404" pitchFamily="49" charset="0"/>
                <a:cs typeface="Courier New" panose="02070309020205020404" pitchFamily="49" charset="0"/>
              </a:rPr>
              <a:t>ck</a:t>
            </a:r>
            <a:r>
              <a:rPr lang="en-US"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26   </a:t>
            </a:r>
            <a:r>
              <a:rPr lang="en-US" dirty="0" err="1">
                <a:latin typeface="Courier New" panose="02070309020205020404" pitchFamily="49" charset="0"/>
                <a:cs typeface="Courier New" panose="02070309020205020404" pitchFamily="49" charset="0"/>
              </a:rPr>
              <a:t>BgTask</a:t>
            </a:r>
            <a:r>
              <a:rPr lang="en-US" dirty="0">
                <a:latin typeface="Courier New" panose="02070309020205020404" pitchFamily="49" charset="0"/>
                <a:cs typeface="Courier New" panose="02070309020205020404" pitchFamily="49" charset="0"/>
              </a:rPr>
              <a:t>(A a) { </a:t>
            </a:r>
            <a:r>
              <a:rPr lang="en-US" dirty="0" err="1">
                <a:latin typeface="Courier New" panose="02070309020205020404" pitchFamily="49" charset="0"/>
                <a:cs typeface="Courier New" panose="02070309020205020404" pitchFamily="49" charset="0"/>
              </a:rPr>
              <a:t>ck</a:t>
            </a:r>
            <a:r>
              <a:rPr lang="en-US" dirty="0">
                <a:latin typeface="Courier New" panose="02070309020205020404" pitchFamily="49" charset="0"/>
                <a:cs typeface="Courier New" panose="02070309020205020404" pitchFamily="49" charset="0"/>
              </a:rPr>
              <a:t> = a; }</a:t>
            </a:r>
          </a:p>
          <a:p>
            <a:r>
              <a:rPr lang="en-US" dirty="0">
                <a:latin typeface="Courier New" panose="02070309020205020404" pitchFamily="49" charset="0"/>
                <a:cs typeface="Courier New" panose="02070309020205020404" pitchFamily="49" charset="0"/>
              </a:rPr>
              <a:t>27   void run() {</a:t>
            </a:r>
          </a:p>
          <a:p>
            <a:r>
              <a:rPr lang="en-US" dirty="0">
                <a:latin typeface="Courier New" panose="02070309020205020404" pitchFamily="49" charset="0"/>
                <a:cs typeface="Courier New" panose="02070309020205020404" pitchFamily="49" charset="0"/>
              </a:rPr>
              <a:t>28     </a:t>
            </a:r>
            <a:r>
              <a:rPr lang="en-US" dirty="0" err="1">
                <a:latin typeface="Courier New" panose="02070309020205020404" pitchFamily="49" charset="0"/>
                <a:cs typeface="Courier New" panose="02070309020205020404" pitchFamily="49" charset="0"/>
              </a:rPr>
              <a:t>ck.</a:t>
            </a:r>
            <a:r>
              <a:rPr lang="en-US" dirty="0" err="1">
                <a:solidFill>
                  <a:srgbClr val="2A00FF"/>
                </a:solidFill>
                <a:latin typeface="Courier New" panose="02070309020205020404" pitchFamily="49" charset="0"/>
                <a:cs typeface="Courier New" panose="02070309020205020404" pitchFamily="49" charset="0"/>
              </a:rPr>
              <a:t>data</a:t>
            </a:r>
            <a:r>
              <a:rPr lang="en-US"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getInputData</a:t>
            </a:r>
            <a:r>
              <a:rPr lang="en-US"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29   }</a:t>
            </a:r>
          </a:p>
          <a:p>
            <a:r>
              <a:rPr lang="en-US" dirty="0">
                <a:latin typeface="Courier New" panose="02070309020205020404" pitchFamily="49" charset="0"/>
                <a:cs typeface="Courier New" panose="02070309020205020404" pitchFamily="49" charset="0"/>
              </a:rPr>
              <a:t>30 }</a:t>
            </a:r>
          </a:p>
        </p:txBody>
      </p:sp>
      <p:sp>
        <p:nvSpPr>
          <p:cNvPr id="10" name="TextBox 9">
            <a:extLst>
              <a:ext uri="{FF2B5EF4-FFF2-40B4-BE49-F238E27FC236}">
                <a16:creationId xmlns:a16="http://schemas.microsoft.com/office/drawing/2014/main" id="{B0DC5A52-813F-4122-9F20-37E6A918894C}"/>
              </a:ext>
            </a:extLst>
          </p:cNvPr>
          <p:cNvSpPr txBox="1"/>
          <p:nvPr/>
        </p:nvSpPr>
        <p:spPr>
          <a:xfrm>
            <a:off x="6839739" y="1283370"/>
            <a:ext cx="4457700" cy="3693319"/>
          </a:xfrm>
          <a:prstGeom prst="rect">
            <a:avLst/>
          </a:prstGeom>
          <a:noFill/>
          <a:ln>
            <a:solidFill>
              <a:srgbClr val="FFC000"/>
            </a:solidFill>
            <a:prstDash val="dash"/>
          </a:ln>
        </p:spPr>
        <p:txBody>
          <a:bodyPr wrap="square" rtlCol="0">
            <a:spAutoFit/>
          </a:bodyPr>
          <a:lstStyle/>
          <a:p>
            <a:r>
              <a:rPr lang="en-US" dirty="0">
                <a:latin typeface="Courier New" panose="02070309020205020404" pitchFamily="49" charset="0"/>
                <a:cs typeface="Courier New" panose="02070309020205020404" pitchFamily="49" charset="0"/>
              </a:rPr>
              <a:t>11 class C extends A {</a:t>
            </a:r>
          </a:p>
          <a:p>
            <a:r>
              <a:rPr lang="en-US" dirty="0">
                <a:latin typeface="Courier New" panose="02070309020205020404" pitchFamily="49" charset="0"/>
                <a:cs typeface="Courier New" panose="02070309020205020404" pitchFamily="49" charset="0"/>
              </a:rPr>
              <a:t>12   c () {</a:t>
            </a:r>
          </a:p>
          <a:p>
            <a:r>
              <a:rPr lang="en-US" dirty="0">
                <a:latin typeface="Courier New" panose="02070309020205020404" pitchFamily="49" charset="0"/>
                <a:cs typeface="Courier New" panose="02070309020205020404" pitchFamily="49" charset="0"/>
              </a:rPr>
              <a:t>13     g = new </a:t>
            </a:r>
            <a:r>
              <a:rPr lang="en-US" dirty="0" err="1">
                <a:latin typeface="Courier New" panose="02070309020205020404" pitchFamily="49" charset="0"/>
                <a:cs typeface="Courier New" panose="02070309020205020404" pitchFamily="49" charset="0"/>
              </a:rPr>
              <a:t>BgTask</a:t>
            </a:r>
            <a:r>
              <a:rPr lang="en-US" dirty="0">
                <a:latin typeface="Courier New" panose="02070309020205020404" pitchFamily="49" charset="0"/>
                <a:cs typeface="Courier New" panose="02070309020205020404" pitchFamily="49" charset="0"/>
              </a:rPr>
              <a:t>(this);</a:t>
            </a:r>
          </a:p>
          <a:p>
            <a:r>
              <a:rPr lang="en-US" dirty="0">
                <a:latin typeface="Courier New" panose="02070309020205020404" pitchFamily="49" charset="0"/>
                <a:cs typeface="Courier New" panose="02070309020205020404" pitchFamily="49" charset="0"/>
              </a:rPr>
              <a:t>14     </a:t>
            </a:r>
            <a:r>
              <a:rPr lang="en-US" dirty="0">
                <a:solidFill>
                  <a:schemeClr val="accent2"/>
                </a:solidFill>
                <a:latin typeface="Courier New" panose="02070309020205020404" pitchFamily="49" charset="0"/>
                <a:cs typeface="Courier New" panose="02070309020205020404" pitchFamily="49" charset="0"/>
              </a:rPr>
              <a:t>trigger</a:t>
            </a:r>
            <a:r>
              <a:rPr lang="en-US" dirty="0">
                <a:latin typeface="Courier New" panose="02070309020205020404" pitchFamily="49" charset="0"/>
                <a:cs typeface="Courier New" panose="02070309020205020404" pitchFamily="49" charset="0"/>
              </a:rPr>
              <a:t>(g);</a:t>
            </a:r>
          </a:p>
          <a:p>
            <a:r>
              <a:rPr lang="en-US" dirty="0">
                <a:latin typeface="Courier New" panose="02070309020205020404" pitchFamily="49" charset="0"/>
                <a:cs typeface="Courier New" panose="02070309020205020404" pitchFamily="49" charset="0"/>
              </a:rPr>
              <a:t>15   }</a:t>
            </a:r>
          </a:p>
          <a:p>
            <a:r>
              <a:rPr lang="en-US" dirty="0">
                <a:latin typeface="Courier New" panose="02070309020205020404" pitchFamily="49" charset="0"/>
                <a:cs typeface="Courier New" panose="02070309020205020404" pitchFamily="49" charset="0"/>
              </a:rPr>
              <a:t>16   d() {</a:t>
            </a:r>
          </a:p>
          <a:p>
            <a:r>
              <a:rPr lang="en-US" dirty="0">
                <a:latin typeface="Courier New" panose="02070309020205020404" pitchFamily="49" charset="0"/>
                <a:cs typeface="Courier New" panose="02070309020205020404" pitchFamily="49" charset="0"/>
              </a:rPr>
              <a:t>17     </a:t>
            </a:r>
            <a:r>
              <a:rPr lang="en-US" dirty="0" err="1">
                <a:latin typeface="Courier New" panose="02070309020205020404" pitchFamily="49" charset="0"/>
                <a:cs typeface="Courier New" panose="02070309020205020404" pitchFamily="49" charset="0"/>
              </a:rPr>
              <a:t>ss</a:t>
            </a:r>
            <a:r>
              <a:rPr lang="en-US" dirty="0">
                <a:latin typeface="Courier New" panose="02070309020205020404" pitchFamily="49" charset="0"/>
                <a:cs typeface="Courier New" panose="02070309020205020404" pitchFamily="49" charset="0"/>
              </a:rPr>
              <a:t> = </a:t>
            </a:r>
            <a:r>
              <a:rPr lang="en-US" dirty="0" err="1">
                <a:solidFill>
                  <a:srgbClr val="2A00FF"/>
                </a:solidFill>
                <a:latin typeface="Courier New" panose="02070309020205020404" pitchFamily="49" charset="0"/>
                <a:cs typeface="Courier New" panose="02070309020205020404" pitchFamily="49" charset="0"/>
              </a:rPr>
              <a:t>data</a:t>
            </a:r>
            <a:r>
              <a:rPr lang="en-US" dirty="0" err="1">
                <a:latin typeface="Courier New" panose="02070309020205020404" pitchFamily="49" charset="0"/>
                <a:cs typeface="Courier New" panose="02070309020205020404" pitchFamily="49" charset="0"/>
              </a:rPr>
              <a:t>.split</a:t>
            </a:r>
            <a:r>
              <a:rPr lang="en-US" dirty="0">
                <a:latin typeface="Courier New" panose="02070309020205020404" pitchFamily="49" charset="0"/>
                <a:cs typeface="Courier New" panose="02070309020205020404" pitchFamily="49" charset="0"/>
              </a:rPr>
              <a:t>(“:”);</a:t>
            </a:r>
          </a:p>
          <a:p>
            <a:r>
              <a:rPr lang="en-US" strike="sngStrike" dirty="0">
                <a:latin typeface="Courier New" panose="02070309020205020404" pitchFamily="49" charset="0"/>
                <a:cs typeface="Courier New" panose="02070309020205020404" pitchFamily="49" charset="0"/>
              </a:rPr>
              <a:t>18     tv1 = </a:t>
            </a:r>
            <a:r>
              <a:rPr lang="en-US" strike="sngStrike" dirty="0" err="1">
                <a:solidFill>
                  <a:schemeClr val="accent1">
                    <a:lumMod val="50000"/>
                  </a:schemeClr>
                </a:solidFill>
                <a:latin typeface="Courier New" panose="02070309020205020404" pitchFamily="49" charset="0"/>
                <a:cs typeface="Courier New" panose="02070309020205020404" pitchFamily="49" charset="0"/>
              </a:rPr>
              <a:t>findViewById</a:t>
            </a:r>
            <a:r>
              <a:rPr lang="en-US" strike="sngStrike" dirty="0">
                <a:latin typeface="Courier New" panose="02070309020205020404" pitchFamily="49" charset="0"/>
                <a:cs typeface="Courier New" panose="02070309020205020404" pitchFamily="49" charset="0"/>
              </a:rPr>
              <a:t>(id1);</a:t>
            </a:r>
          </a:p>
          <a:p>
            <a:r>
              <a:rPr lang="en-US" strike="sngStrike" dirty="0">
                <a:latin typeface="Courier New" panose="02070309020205020404" pitchFamily="49" charset="0"/>
                <a:cs typeface="Courier New" panose="02070309020205020404" pitchFamily="49" charset="0"/>
              </a:rPr>
              <a:t>19     tv1.setText(</a:t>
            </a:r>
            <a:r>
              <a:rPr lang="en-US" strike="sngStrike" dirty="0" err="1">
                <a:latin typeface="Courier New" panose="02070309020205020404" pitchFamily="49" charset="0"/>
                <a:cs typeface="Courier New" panose="02070309020205020404" pitchFamily="49" charset="0"/>
              </a:rPr>
              <a:t>ss</a:t>
            </a:r>
            <a:r>
              <a:rPr lang="en-US" strike="sngStrike" dirty="0">
                <a:latin typeface="Courier New" panose="02070309020205020404" pitchFamily="49" charset="0"/>
                <a:cs typeface="Courier New" panose="02070309020205020404" pitchFamily="49" charset="0"/>
              </a:rPr>
              <a:t>[0]);</a:t>
            </a:r>
          </a:p>
          <a:p>
            <a:r>
              <a:rPr lang="en-US" dirty="0">
                <a:latin typeface="Courier New" panose="02070309020205020404" pitchFamily="49" charset="0"/>
                <a:cs typeface="Courier New" panose="02070309020205020404" pitchFamily="49" charset="0"/>
              </a:rPr>
              <a:t>20     tv2 = </a:t>
            </a:r>
            <a:r>
              <a:rPr lang="en-US" dirty="0" err="1">
                <a:solidFill>
                  <a:schemeClr val="accent1">
                    <a:lumMod val="50000"/>
                  </a:schemeClr>
                </a:solidFill>
                <a:latin typeface="Courier New" panose="02070309020205020404" pitchFamily="49" charset="0"/>
                <a:cs typeface="Courier New" panose="02070309020205020404" pitchFamily="49" charset="0"/>
              </a:rPr>
              <a:t>findViewById</a:t>
            </a:r>
            <a:r>
              <a:rPr lang="en-US" dirty="0">
                <a:latin typeface="Courier New" panose="02070309020205020404" pitchFamily="49" charset="0"/>
                <a:cs typeface="Courier New" panose="02070309020205020404" pitchFamily="49" charset="0"/>
              </a:rPr>
              <a:t>(id2);</a:t>
            </a:r>
          </a:p>
          <a:p>
            <a:r>
              <a:rPr lang="en-US" dirty="0">
                <a:latin typeface="Courier New" panose="02070309020205020404" pitchFamily="49" charset="0"/>
                <a:cs typeface="Courier New" panose="02070309020205020404" pitchFamily="49" charset="0"/>
              </a:rPr>
              <a:t>21     tv2.setText(</a:t>
            </a:r>
            <a:r>
              <a:rPr lang="en-US" dirty="0" err="1">
                <a:latin typeface="Courier New" panose="02070309020205020404" pitchFamily="49" charset="0"/>
                <a:cs typeface="Courier New" panose="02070309020205020404" pitchFamily="49" charset="0"/>
              </a:rPr>
              <a:t>ss</a:t>
            </a:r>
            <a:r>
              <a:rPr lang="en-US" dirty="0">
                <a:latin typeface="Courier New" panose="02070309020205020404" pitchFamily="49" charset="0"/>
                <a:cs typeface="Courier New" panose="02070309020205020404" pitchFamily="49" charset="0"/>
              </a:rPr>
              <a:t>[1]);</a:t>
            </a:r>
          </a:p>
          <a:p>
            <a:r>
              <a:rPr lang="en-US" dirty="0">
                <a:latin typeface="Courier New" panose="02070309020205020404" pitchFamily="49" charset="0"/>
                <a:cs typeface="Courier New" panose="02070309020205020404" pitchFamily="49" charset="0"/>
              </a:rPr>
              <a:t>22   }</a:t>
            </a:r>
          </a:p>
          <a:p>
            <a:r>
              <a:rPr lang="en-US" dirty="0">
                <a:latin typeface="Courier New" panose="02070309020205020404" pitchFamily="49" charset="0"/>
                <a:cs typeface="Courier New" panose="02070309020205020404" pitchFamily="49" charset="0"/>
              </a:rPr>
              <a:t>23 }</a:t>
            </a:r>
          </a:p>
        </p:txBody>
      </p:sp>
      <p:sp>
        <p:nvSpPr>
          <p:cNvPr id="9" name="Rectangle 8">
            <a:extLst>
              <a:ext uri="{FF2B5EF4-FFF2-40B4-BE49-F238E27FC236}">
                <a16:creationId xmlns:a16="http://schemas.microsoft.com/office/drawing/2014/main" id="{B2F7D845-397A-424E-BCB9-715B199F4F7C}"/>
              </a:ext>
            </a:extLst>
          </p:cNvPr>
          <p:cNvSpPr/>
          <p:nvPr/>
        </p:nvSpPr>
        <p:spPr>
          <a:xfrm>
            <a:off x="969896" y="2192736"/>
            <a:ext cx="4457700" cy="2542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A4E5347-3BCB-4789-8FCF-A1075F7BF99B}"/>
              </a:ext>
            </a:extLst>
          </p:cNvPr>
          <p:cNvSpPr/>
          <p:nvPr/>
        </p:nvSpPr>
        <p:spPr>
          <a:xfrm>
            <a:off x="969896" y="3002903"/>
            <a:ext cx="4457700" cy="5524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6559D83-63EE-4616-99FE-0CFDB280E98F}"/>
              </a:ext>
            </a:extLst>
          </p:cNvPr>
          <p:cNvSpPr/>
          <p:nvPr/>
        </p:nvSpPr>
        <p:spPr>
          <a:xfrm>
            <a:off x="6839739" y="3252188"/>
            <a:ext cx="4457700" cy="5470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63772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9B93B-96B7-4AC6-9F35-7FA1F5CDDE15}"/>
              </a:ext>
            </a:extLst>
          </p:cNvPr>
          <p:cNvSpPr>
            <a:spLocks noGrp="1"/>
          </p:cNvSpPr>
          <p:nvPr>
            <p:ph type="title"/>
          </p:nvPr>
        </p:nvSpPr>
        <p:spPr/>
        <p:txBody>
          <a:bodyPr/>
          <a:lstStyle/>
          <a:p>
            <a:r>
              <a:rPr lang="en-US" dirty="0"/>
              <a:t>Evaluation</a:t>
            </a:r>
          </a:p>
        </p:txBody>
      </p:sp>
      <p:sp>
        <p:nvSpPr>
          <p:cNvPr id="3" name="Content Placeholder 2">
            <a:extLst>
              <a:ext uri="{FF2B5EF4-FFF2-40B4-BE49-F238E27FC236}">
                <a16:creationId xmlns:a16="http://schemas.microsoft.com/office/drawing/2014/main" id="{71218C4A-F6FF-4E7D-BAA0-8173C6BEA4E3}"/>
              </a:ext>
            </a:extLst>
          </p:cNvPr>
          <p:cNvSpPr>
            <a:spLocks noGrp="1"/>
          </p:cNvSpPr>
          <p:nvPr>
            <p:ph idx="1"/>
          </p:nvPr>
        </p:nvSpPr>
        <p:spPr/>
        <p:txBody>
          <a:bodyPr>
            <a:normAutofit fontScale="92500" lnSpcReduction="10000"/>
          </a:bodyPr>
          <a:lstStyle/>
          <a:p>
            <a:r>
              <a:rPr lang="en-US" dirty="0"/>
              <a:t>Prototype built on top of Soot.</a:t>
            </a:r>
          </a:p>
          <a:p>
            <a:r>
              <a:rPr lang="en-US" dirty="0"/>
              <a:t>Benchmark Apps.</a:t>
            </a:r>
          </a:p>
          <a:p>
            <a:endParaRPr lang="en-US" dirty="0"/>
          </a:p>
          <a:p>
            <a:endParaRPr lang="en-US" dirty="0"/>
          </a:p>
          <a:p>
            <a:endParaRPr lang="en-US" dirty="0"/>
          </a:p>
          <a:p>
            <a:endParaRPr lang="en-US" dirty="0"/>
          </a:p>
          <a:p>
            <a:endParaRPr lang="en-US" dirty="0"/>
          </a:p>
          <a:p>
            <a:endParaRPr lang="en-US" dirty="0"/>
          </a:p>
          <a:p>
            <a:r>
              <a:rPr lang="en-US" dirty="0"/>
              <a:t>Run apps (original/modified) on Nexus 6P with Android 6.0.1 and collect battery/data uses.</a:t>
            </a:r>
          </a:p>
        </p:txBody>
      </p:sp>
      <p:sp>
        <p:nvSpPr>
          <p:cNvPr id="4" name="Date Placeholder 3">
            <a:extLst>
              <a:ext uri="{FF2B5EF4-FFF2-40B4-BE49-F238E27FC236}">
                <a16:creationId xmlns:a16="http://schemas.microsoft.com/office/drawing/2014/main" id="{FF33DB03-368C-4047-9992-43469543D69F}"/>
              </a:ext>
            </a:extLst>
          </p:cNvPr>
          <p:cNvSpPr>
            <a:spLocks noGrp="1"/>
          </p:cNvSpPr>
          <p:nvPr>
            <p:ph type="dt" sz="half" idx="10"/>
          </p:nvPr>
        </p:nvSpPr>
        <p:spPr/>
        <p:txBody>
          <a:bodyPr/>
          <a:lstStyle/>
          <a:p>
            <a:r>
              <a:rPr lang="en-US"/>
              <a:t>10/31/17</a:t>
            </a:r>
          </a:p>
        </p:txBody>
      </p:sp>
      <p:sp>
        <p:nvSpPr>
          <p:cNvPr id="5" name="Footer Placeholder 4">
            <a:extLst>
              <a:ext uri="{FF2B5EF4-FFF2-40B4-BE49-F238E27FC236}">
                <a16:creationId xmlns:a16="http://schemas.microsoft.com/office/drawing/2014/main" id="{00FF8E50-BA3F-4038-8684-1EE59DC3C8E7}"/>
              </a:ext>
            </a:extLst>
          </p:cNvPr>
          <p:cNvSpPr>
            <a:spLocks noGrp="1"/>
          </p:cNvSpPr>
          <p:nvPr>
            <p:ph type="ftr" sz="quarter" idx="11"/>
          </p:nvPr>
        </p:nvSpPr>
        <p:spPr/>
        <p:txBody>
          <a:bodyPr/>
          <a:lstStyle/>
          <a:p>
            <a:r>
              <a:rPr lang="en-US"/>
              <a:t>ASE 2017</a:t>
            </a:r>
          </a:p>
        </p:txBody>
      </p:sp>
      <p:sp>
        <p:nvSpPr>
          <p:cNvPr id="6" name="Slide Number Placeholder 5">
            <a:extLst>
              <a:ext uri="{FF2B5EF4-FFF2-40B4-BE49-F238E27FC236}">
                <a16:creationId xmlns:a16="http://schemas.microsoft.com/office/drawing/2014/main" id="{973D1BF6-61A8-4668-A3F1-057C732B209D}"/>
              </a:ext>
            </a:extLst>
          </p:cNvPr>
          <p:cNvSpPr>
            <a:spLocks noGrp="1"/>
          </p:cNvSpPr>
          <p:nvPr>
            <p:ph type="sldNum" sz="quarter" idx="12"/>
          </p:nvPr>
        </p:nvSpPr>
        <p:spPr/>
        <p:txBody>
          <a:bodyPr/>
          <a:lstStyle/>
          <a:p>
            <a:fld id="{906745D7-5DCD-445B-BDED-754FAF3E7806}" type="slidenum">
              <a:rPr lang="en-US" smtClean="0"/>
              <a:t>34</a:t>
            </a:fld>
            <a:endParaRPr lang="en-US"/>
          </a:p>
        </p:txBody>
      </p:sp>
      <p:pic>
        <p:nvPicPr>
          <p:cNvPr id="7" name="Picture 6">
            <a:extLst>
              <a:ext uri="{FF2B5EF4-FFF2-40B4-BE49-F238E27FC236}">
                <a16:creationId xmlns:a16="http://schemas.microsoft.com/office/drawing/2014/main" id="{29754C94-CEDA-49C7-B01C-ADDA93BCBD4D}"/>
              </a:ext>
            </a:extLst>
          </p:cNvPr>
          <p:cNvPicPr>
            <a:picLocks noChangeAspect="1"/>
          </p:cNvPicPr>
          <p:nvPr/>
        </p:nvPicPr>
        <p:blipFill>
          <a:blip r:embed="rId3"/>
          <a:stretch>
            <a:fillRect/>
          </a:stretch>
        </p:blipFill>
        <p:spPr>
          <a:xfrm>
            <a:off x="4038600" y="2332753"/>
            <a:ext cx="6092190" cy="2914650"/>
          </a:xfrm>
          <a:prstGeom prst="rect">
            <a:avLst/>
          </a:prstGeom>
        </p:spPr>
      </p:pic>
    </p:spTree>
    <p:extLst>
      <p:ext uri="{BB962C8B-B14F-4D97-AF65-F5344CB8AC3E}">
        <p14:creationId xmlns:p14="http://schemas.microsoft.com/office/powerpoint/2010/main" val="20299527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21DA5-3775-4164-81B7-B1FBB9532231}"/>
              </a:ext>
            </a:extLst>
          </p:cNvPr>
          <p:cNvSpPr>
            <a:spLocks noGrp="1"/>
          </p:cNvSpPr>
          <p:nvPr>
            <p:ph type="title"/>
          </p:nvPr>
        </p:nvSpPr>
        <p:spPr/>
        <p:txBody>
          <a:bodyPr/>
          <a:lstStyle/>
          <a:p>
            <a:r>
              <a:rPr lang="en-US" dirty="0"/>
              <a:t>Results of Reduction Savings</a:t>
            </a:r>
          </a:p>
        </p:txBody>
      </p:sp>
      <p:sp>
        <p:nvSpPr>
          <p:cNvPr id="4" name="Date Placeholder 3">
            <a:extLst>
              <a:ext uri="{FF2B5EF4-FFF2-40B4-BE49-F238E27FC236}">
                <a16:creationId xmlns:a16="http://schemas.microsoft.com/office/drawing/2014/main" id="{BEDCA83B-F0A6-407C-A4DC-85F05700D90A}"/>
              </a:ext>
            </a:extLst>
          </p:cNvPr>
          <p:cNvSpPr>
            <a:spLocks noGrp="1"/>
          </p:cNvSpPr>
          <p:nvPr>
            <p:ph type="dt" sz="half" idx="10"/>
          </p:nvPr>
        </p:nvSpPr>
        <p:spPr/>
        <p:txBody>
          <a:bodyPr/>
          <a:lstStyle/>
          <a:p>
            <a:r>
              <a:rPr lang="en-US"/>
              <a:t>10/31/17</a:t>
            </a:r>
          </a:p>
        </p:txBody>
      </p:sp>
      <p:sp>
        <p:nvSpPr>
          <p:cNvPr id="5" name="Footer Placeholder 4">
            <a:extLst>
              <a:ext uri="{FF2B5EF4-FFF2-40B4-BE49-F238E27FC236}">
                <a16:creationId xmlns:a16="http://schemas.microsoft.com/office/drawing/2014/main" id="{2289004F-C99B-4742-8485-6874FA61DE16}"/>
              </a:ext>
            </a:extLst>
          </p:cNvPr>
          <p:cNvSpPr>
            <a:spLocks noGrp="1"/>
          </p:cNvSpPr>
          <p:nvPr>
            <p:ph type="ftr" sz="quarter" idx="11"/>
          </p:nvPr>
        </p:nvSpPr>
        <p:spPr/>
        <p:txBody>
          <a:bodyPr/>
          <a:lstStyle/>
          <a:p>
            <a:r>
              <a:rPr lang="en-US"/>
              <a:t>ASE 2017</a:t>
            </a:r>
          </a:p>
        </p:txBody>
      </p:sp>
      <p:sp>
        <p:nvSpPr>
          <p:cNvPr id="6" name="Slide Number Placeholder 5">
            <a:extLst>
              <a:ext uri="{FF2B5EF4-FFF2-40B4-BE49-F238E27FC236}">
                <a16:creationId xmlns:a16="http://schemas.microsoft.com/office/drawing/2014/main" id="{045F5FA4-B820-4E55-B1B8-5A5277A743CF}"/>
              </a:ext>
            </a:extLst>
          </p:cNvPr>
          <p:cNvSpPr>
            <a:spLocks noGrp="1"/>
          </p:cNvSpPr>
          <p:nvPr>
            <p:ph type="sldNum" sz="quarter" idx="12"/>
          </p:nvPr>
        </p:nvSpPr>
        <p:spPr/>
        <p:txBody>
          <a:bodyPr/>
          <a:lstStyle/>
          <a:p>
            <a:fld id="{906745D7-5DCD-445B-BDED-754FAF3E7806}" type="slidenum">
              <a:rPr lang="en-US" smtClean="0"/>
              <a:t>35</a:t>
            </a:fld>
            <a:endParaRPr lang="en-US"/>
          </a:p>
        </p:txBody>
      </p:sp>
      <p:graphicFrame>
        <p:nvGraphicFramePr>
          <p:cNvPr id="7" name="Table 6">
            <a:extLst>
              <a:ext uri="{FF2B5EF4-FFF2-40B4-BE49-F238E27FC236}">
                <a16:creationId xmlns:a16="http://schemas.microsoft.com/office/drawing/2014/main" id="{C2B98CE8-7B7D-4D1A-9E1F-1E55B98674F2}"/>
              </a:ext>
            </a:extLst>
          </p:cNvPr>
          <p:cNvGraphicFramePr>
            <a:graphicFrameLocks noGrp="1"/>
          </p:cNvGraphicFramePr>
          <p:nvPr>
            <p:extLst>
              <p:ext uri="{D42A27DB-BD31-4B8C-83A1-F6EECF244321}">
                <p14:modId xmlns:p14="http://schemas.microsoft.com/office/powerpoint/2010/main" val="1903833861"/>
              </p:ext>
            </p:extLst>
          </p:nvPr>
        </p:nvGraphicFramePr>
        <p:xfrm>
          <a:off x="2004543" y="1474273"/>
          <a:ext cx="8182914" cy="4450080"/>
        </p:xfrm>
        <a:graphic>
          <a:graphicData uri="http://schemas.openxmlformats.org/drawingml/2006/table">
            <a:tbl>
              <a:tblPr firstRow="1" bandRow="1">
                <a:tableStyleId>{5C22544A-7EE6-4342-B048-85BDC9FD1C3A}</a:tableStyleId>
              </a:tblPr>
              <a:tblGrid>
                <a:gridCol w="1779540">
                  <a:extLst>
                    <a:ext uri="{9D8B030D-6E8A-4147-A177-3AD203B41FA5}">
                      <a16:colId xmlns:a16="http://schemas.microsoft.com/office/drawing/2014/main" val="4101400341"/>
                    </a:ext>
                  </a:extLst>
                </a:gridCol>
                <a:gridCol w="1303340">
                  <a:extLst>
                    <a:ext uri="{9D8B030D-6E8A-4147-A177-3AD203B41FA5}">
                      <a16:colId xmlns:a16="http://schemas.microsoft.com/office/drawing/2014/main" val="3943458810"/>
                    </a:ext>
                  </a:extLst>
                </a:gridCol>
                <a:gridCol w="1223493">
                  <a:extLst>
                    <a:ext uri="{9D8B030D-6E8A-4147-A177-3AD203B41FA5}">
                      <a16:colId xmlns:a16="http://schemas.microsoft.com/office/drawing/2014/main" val="3625093890"/>
                    </a:ext>
                  </a:extLst>
                </a:gridCol>
                <a:gridCol w="1571223">
                  <a:extLst>
                    <a:ext uri="{9D8B030D-6E8A-4147-A177-3AD203B41FA5}">
                      <a16:colId xmlns:a16="http://schemas.microsoft.com/office/drawing/2014/main" val="2382450519"/>
                    </a:ext>
                  </a:extLst>
                </a:gridCol>
                <a:gridCol w="2305318">
                  <a:extLst>
                    <a:ext uri="{9D8B030D-6E8A-4147-A177-3AD203B41FA5}">
                      <a16:colId xmlns:a16="http://schemas.microsoft.com/office/drawing/2014/main" val="3514787327"/>
                    </a:ext>
                  </a:extLst>
                </a:gridCol>
              </a:tblGrid>
              <a:tr h="370840">
                <a:tc>
                  <a:txBody>
                    <a:bodyPr/>
                    <a:lstStyle/>
                    <a:p>
                      <a:r>
                        <a:rPr lang="en-US" dirty="0"/>
                        <a:t>App</a:t>
                      </a:r>
                    </a:p>
                  </a:txBody>
                  <a:tcPr/>
                </a:tc>
                <a:tc>
                  <a:txBody>
                    <a:bodyPr/>
                    <a:lstStyle/>
                    <a:p>
                      <a:r>
                        <a:rPr lang="en-US" dirty="0"/>
                        <a:t>Data Usage</a:t>
                      </a:r>
                    </a:p>
                  </a:txBody>
                  <a:tcPr/>
                </a:tc>
                <a:tc>
                  <a:txBody>
                    <a:bodyPr/>
                    <a:lstStyle/>
                    <a:p>
                      <a:r>
                        <a:rPr lang="en-US" dirty="0"/>
                        <a:t>CPU Total</a:t>
                      </a:r>
                    </a:p>
                  </a:txBody>
                  <a:tcPr/>
                </a:tc>
                <a:tc>
                  <a:txBody>
                    <a:bodyPr/>
                    <a:lstStyle/>
                    <a:p>
                      <a:r>
                        <a:rPr lang="en-US" dirty="0"/>
                        <a:t>Wi-Fi Running</a:t>
                      </a:r>
                    </a:p>
                  </a:txBody>
                  <a:tcPr/>
                </a:tc>
                <a:tc>
                  <a:txBody>
                    <a:bodyPr/>
                    <a:lstStyle/>
                    <a:p>
                      <a:r>
                        <a:rPr lang="en-US" dirty="0"/>
                        <a:t>Computed Power Use</a:t>
                      </a:r>
                    </a:p>
                  </a:txBody>
                  <a:tcPr/>
                </a:tc>
                <a:extLst>
                  <a:ext uri="{0D108BD9-81ED-4DB2-BD59-A6C34878D82A}">
                    <a16:rowId xmlns:a16="http://schemas.microsoft.com/office/drawing/2014/main" val="3543466864"/>
                  </a:ext>
                </a:extLst>
              </a:tr>
              <a:tr h="370840">
                <a:tc>
                  <a:txBody>
                    <a:bodyPr/>
                    <a:lstStyle/>
                    <a:p>
                      <a:r>
                        <a:rPr lang="en-US" dirty="0"/>
                        <a:t>WeatherBug</a:t>
                      </a:r>
                    </a:p>
                  </a:txBody>
                  <a:tcPr/>
                </a:tc>
                <a:tc>
                  <a:txBody>
                    <a:bodyPr/>
                    <a:lstStyle/>
                    <a:p>
                      <a:pPr algn="r"/>
                      <a:r>
                        <a:rPr lang="en-US" dirty="0"/>
                        <a:t>9.0%</a:t>
                      </a:r>
                    </a:p>
                  </a:txBody>
                  <a:tcPr/>
                </a:tc>
                <a:tc>
                  <a:txBody>
                    <a:bodyPr/>
                    <a:lstStyle/>
                    <a:p>
                      <a:pPr algn="r"/>
                      <a:r>
                        <a:rPr lang="en-US" dirty="0"/>
                        <a:t>4.8%</a:t>
                      </a:r>
                    </a:p>
                  </a:txBody>
                  <a:tcPr/>
                </a:tc>
                <a:tc>
                  <a:txBody>
                    <a:bodyPr/>
                    <a:lstStyle/>
                    <a:p>
                      <a:pPr algn="r"/>
                      <a:r>
                        <a:rPr lang="en-US" dirty="0"/>
                        <a:t>27.8%</a:t>
                      </a:r>
                    </a:p>
                  </a:txBody>
                  <a:tcPr/>
                </a:tc>
                <a:tc>
                  <a:txBody>
                    <a:bodyPr/>
                    <a:lstStyle/>
                    <a:p>
                      <a:pPr algn="r"/>
                      <a:r>
                        <a:rPr lang="en-US" dirty="0"/>
                        <a:t>20.0%</a:t>
                      </a:r>
                    </a:p>
                  </a:txBody>
                  <a:tcPr/>
                </a:tc>
                <a:extLst>
                  <a:ext uri="{0D108BD9-81ED-4DB2-BD59-A6C34878D82A}">
                    <a16:rowId xmlns:a16="http://schemas.microsoft.com/office/drawing/2014/main" val="2270365219"/>
                  </a:ext>
                </a:extLst>
              </a:tr>
              <a:tr h="370840">
                <a:tc>
                  <a:txBody>
                    <a:bodyPr/>
                    <a:lstStyle/>
                    <a:p>
                      <a:r>
                        <a:rPr lang="en-US" dirty="0"/>
                        <a:t>Dictionary.com</a:t>
                      </a:r>
                    </a:p>
                  </a:txBody>
                  <a:tcPr/>
                </a:tc>
                <a:tc>
                  <a:txBody>
                    <a:bodyPr/>
                    <a:lstStyle/>
                    <a:p>
                      <a:pPr algn="r"/>
                      <a:r>
                        <a:rPr lang="en-US" dirty="0"/>
                        <a:t>48.5%</a:t>
                      </a:r>
                    </a:p>
                  </a:txBody>
                  <a:tcPr/>
                </a:tc>
                <a:tc>
                  <a:txBody>
                    <a:bodyPr/>
                    <a:lstStyle/>
                    <a:p>
                      <a:pPr algn="r"/>
                      <a:r>
                        <a:rPr lang="en-US" dirty="0"/>
                        <a:t>9.9%</a:t>
                      </a:r>
                    </a:p>
                  </a:txBody>
                  <a:tcPr/>
                </a:tc>
                <a:tc>
                  <a:txBody>
                    <a:bodyPr/>
                    <a:lstStyle/>
                    <a:p>
                      <a:pPr algn="r"/>
                      <a:r>
                        <a:rPr lang="en-US" dirty="0"/>
                        <a:t>34.4%</a:t>
                      </a:r>
                    </a:p>
                  </a:txBody>
                  <a:tcPr/>
                </a:tc>
                <a:tc>
                  <a:txBody>
                    <a:bodyPr/>
                    <a:lstStyle/>
                    <a:p>
                      <a:pPr algn="r"/>
                      <a:r>
                        <a:rPr lang="en-US" dirty="0"/>
                        <a:t>12.5%</a:t>
                      </a:r>
                    </a:p>
                  </a:txBody>
                  <a:tcPr/>
                </a:tc>
                <a:extLst>
                  <a:ext uri="{0D108BD9-81ED-4DB2-BD59-A6C34878D82A}">
                    <a16:rowId xmlns:a16="http://schemas.microsoft.com/office/drawing/2014/main" val="2619817263"/>
                  </a:ext>
                </a:extLst>
              </a:tr>
              <a:tr h="370840">
                <a:tc>
                  <a:txBody>
                    <a:bodyPr/>
                    <a:lstStyle/>
                    <a:p>
                      <a:r>
                        <a:rPr lang="en-US" dirty="0"/>
                        <a:t>Baidu </a:t>
                      </a:r>
                      <a:r>
                        <a:rPr lang="en-US" dirty="0" err="1"/>
                        <a:t>iKnow</a:t>
                      </a:r>
                      <a:endParaRPr lang="en-US" dirty="0"/>
                    </a:p>
                  </a:txBody>
                  <a:tcPr/>
                </a:tc>
                <a:tc>
                  <a:txBody>
                    <a:bodyPr/>
                    <a:lstStyle/>
                    <a:p>
                      <a:pPr algn="r"/>
                      <a:r>
                        <a:rPr lang="en-US" dirty="0"/>
                        <a:t>37.3%</a:t>
                      </a:r>
                    </a:p>
                  </a:txBody>
                  <a:tcPr/>
                </a:tc>
                <a:tc>
                  <a:txBody>
                    <a:bodyPr/>
                    <a:lstStyle/>
                    <a:p>
                      <a:pPr algn="r"/>
                      <a:r>
                        <a:rPr lang="en-US" dirty="0"/>
                        <a:t>39.1%</a:t>
                      </a:r>
                    </a:p>
                  </a:txBody>
                  <a:tcPr/>
                </a:tc>
                <a:tc>
                  <a:txBody>
                    <a:bodyPr/>
                    <a:lstStyle/>
                    <a:p>
                      <a:pPr algn="r"/>
                      <a:r>
                        <a:rPr lang="en-US" dirty="0"/>
                        <a:t>1.5%</a:t>
                      </a:r>
                    </a:p>
                  </a:txBody>
                  <a:tcPr/>
                </a:tc>
                <a:tc>
                  <a:txBody>
                    <a:bodyPr/>
                    <a:lstStyle/>
                    <a:p>
                      <a:pPr algn="r"/>
                      <a:r>
                        <a:rPr lang="en-US" dirty="0"/>
                        <a:t>40.4%</a:t>
                      </a:r>
                    </a:p>
                  </a:txBody>
                  <a:tcPr/>
                </a:tc>
                <a:extLst>
                  <a:ext uri="{0D108BD9-81ED-4DB2-BD59-A6C34878D82A}">
                    <a16:rowId xmlns:a16="http://schemas.microsoft.com/office/drawing/2014/main" val="185485469"/>
                  </a:ext>
                </a:extLst>
              </a:tr>
              <a:tr h="370840">
                <a:tc>
                  <a:txBody>
                    <a:bodyPr/>
                    <a:lstStyle/>
                    <a:p>
                      <a:r>
                        <a:rPr lang="en-US" dirty="0"/>
                        <a:t>Walmart</a:t>
                      </a:r>
                    </a:p>
                  </a:txBody>
                  <a:tcPr/>
                </a:tc>
                <a:tc>
                  <a:txBody>
                    <a:bodyPr/>
                    <a:lstStyle/>
                    <a:p>
                      <a:pPr algn="r"/>
                      <a:r>
                        <a:rPr lang="en-US" dirty="0"/>
                        <a:t>22.4%</a:t>
                      </a:r>
                    </a:p>
                  </a:txBody>
                  <a:tcPr/>
                </a:tc>
                <a:tc>
                  <a:txBody>
                    <a:bodyPr/>
                    <a:lstStyle/>
                    <a:p>
                      <a:pPr algn="r"/>
                      <a:r>
                        <a:rPr lang="en-US" dirty="0"/>
                        <a:t>2.0%</a:t>
                      </a:r>
                    </a:p>
                  </a:txBody>
                  <a:tcPr/>
                </a:tc>
                <a:tc>
                  <a:txBody>
                    <a:bodyPr/>
                    <a:lstStyle/>
                    <a:p>
                      <a:pPr algn="r"/>
                      <a:r>
                        <a:rPr lang="en-US" dirty="0"/>
                        <a:t>42.7%</a:t>
                      </a:r>
                    </a:p>
                  </a:txBody>
                  <a:tcPr/>
                </a:tc>
                <a:tc>
                  <a:txBody>
                    <a:bodyPr/>
                    <a:lstStyle/>
                    <a:p>
                      <a:pPr algn="r"/>
                      <a:r>
                        <a:rPr lang="en-US" dirty="0"/>
                        <a:t>17.6%</a:t>
                      </a:r>
                    </a:p>
                  </a:txBody>
                  <a:tcPr/>
                </a:tc>
                <a:extLst>
                  <a:ext uri="{0D108BD9-81ED-4DB2-BD59-A6C34878D82A}">
                    <a16:rowId xmlns:a16="http://schemas.microsoft.com/office/drawing/2014/main" val="281896978"/>
                  </a:ext>
                </a:extLst>
              </a:tr>
              <a:tr h="370840">
                <a:tc>
                  <a:txBody>
                    <a:bodyPr/>
                    <a:lstStyle/>
                    <a:p>
                      <a:r>
                        <a:rPr lang="en-US" dirty="0"/>
                        <a:t>Macy’s</a:t>
                      </a:r>
                    </a:p>
                  </a:txBody>
                  <a:tcPr/>
                </a:tc>
                <a:tc>
                  <a:txBody>
                    <a:bodyPr/>
                    <a:lstStyle/>
                    <a:p>
                      <a:pPr algn="r"/>
                      <a:r>
                        <a:rPr lang="en-US" dirty="0"/>
                        <a:t>19.2%</a:t>
                      </a:r>
                    </a:p>
                  </a:txBody>
                  <a:tcPr/>
                </a:tc>
                <a:tc>
                  <a:txBody>
                    <a:bodyPr/>
                    <a:lstStyle/>
                    <a:p>
                      <a:pPr algn="r"/>
                      <a:r>
                        <a:rPr lang="en-US" dirty="0"/>
                        <a:t>24.9%</a:t>
                      </a:r>
                    </a:p>
                  </a:txBody>
                  <a:tcPr/>
                </a:tc>
                <a:tc>
                  <a:txBody>
                    <a:bodyPr/>
                    <a:lstStyle/>
                    <a:p>
                      <a:pPr algn="r"/>
                      <a:r>
                        <a:rPr lang="en-US" dirty="0"/>
                        <a:t>4.5%</a:t>
                      </a:r>
                    </a:p>
                  </a:txBody>
                  <a:tcPr/>
                </a:tc>
                <a:tc>
                  <a:txBody>
                    <a:bodyPr/>
                    <a:lstStyle/>
                    <a:p>
                      <a:pPr algn="r"/>
                      <a:r>
                        <a:rPr lang="en-US" dirty="0"/>
                        <a:t>27.3%</a:t>
                      </a:r>
                    </a:p>
                  </a:txBody>
                  <a:tcPr/>
                </a:tc>
                <a:extLst>
                  <a:ext uri="{0D108BD9-81ED-4DB2-BD59-A6C34878D82A}">
                    <a16:rowId xmlns:a16="http://schemas.microsoft.com/office/drawing/2014/main" val="681564524"/>
                  </a:ext>
                </a:extLst>
              </a:tr>
              <a:tr h="370840">
                <a:tc>
                  <a:txBody>
                    <a:bodyPr/>
                    <a:lstStyle/>
                    <a:p>
                      <a:r>
                        <a:rPr lang="en-US" dirty="0"/>
                        <a:t>China Calendar</a:t>
                      </a:r>
                    </a:p>
                  </a:txBody>
                  <a:tcPr/>
                </a:tc>
                <a:tc>
                  <a:txBody>
                    <a:bodyPr/>
                    <a:lstStyle/>
                    <a:p>
                      <a:pPr algn="r"/>
                      <a:r>
                        <a:rPr lang="en-US" dirty="0"/>
                        <a:t>14.5%</a:t>
                      </a:r>
                    </a:p>
                  </a:txBody>
                  <a:tcPr/>
                </a:tc>
                <a:tc>
                  <a:txBody>
                    <a:bodyPr/>
                    <a:lstStyle/>
                    <a:p>
                      <a:pPr algn="r"/>
                      <a:r>
                        <a:rPr lang="en-US" dirty="0"/>
                        <a:t>33.2%</a:t>
                      </a:r>
                    </a:p>
                  </a:txBody>
                  <a:tcPr/>
                </a:tc>
                <a:tc>
                  <a:txBody>
                    <a:bodyPr/>
                    <a:lstStyle/>
                    <a:p>
                      <a:pPr algn="r"/>
                      <a:r>
                        <a:rPr lang="en-US" dirty="0"/>
                        <a:t>25.0%</a:t>
                      </a:r>
                    </a:p>
                  </a:txBody>
                  <a:tcPr/>
                </a:tc>
                <a:tc>
                  <a:txBody>
                    <a:bodyPr/>
                    <a:lstStyle/>
                    <a:p>
                      <a:pPr algn="r"/>
                      <a:r>
                        <a:rPr lang="en-US" dirty="0"/>
                        <a:t>31.3%</a:t>
                      </a:r>
                    </a:p>
                  </a:txBody>
                  <a:tcPr/>
                </a:tc>
                <a:extLst>
                  <a:ext uri="{0D108BD9-81ED-4DB2-BD59-A6C34878D82A}">
                    <a16:rowId xmlns:a16="http://schemas.microsoft.com/office/drawing/2014/main" val="1640072965"/>
                  </a:ext>
                </a:extLst>
              </a:tr>
              <a:tr h="370840">
                <a:tc>
                  <a:txBody>
                    <a:bodyPr/>
                    <a:lstStyle/>
                    <a:p>
                      <a:r>
                        <a:rPr lang="en-US" dirty="0"/>
                        <a:t>Fox News</a:t>
                      </a:r>
                    </a:p>
                  </a:txBody>
                  <a:tcPr/>
                </a:tc>
                <a:tc>
                  <a:txBody>
                    <a:bodyPr/>
                    <a:lstStyle/>
                    <a:p>
                      <a:pPr algn="r"/>
                      <a:r>
                        <a:rPr lang="en-US" dirty="0"/>
                        <a:t>36.6%</a:t>
                      </a:r>
                    </a:p>
                  </a:txBody>
                  <a:tcPr/>
                </a:tc>
                <a:tc>
                  <a:txBody>
                    <a:bodyPr/>
                    <a:lstStyle/>
                    <a:p>
                      <a:pPr algn="r"/>
                      <a:r>
                        <a:rPr lang="en-US" dirty="0"/>
                        <a:t>3.1%</a:t>
                      </a:r>
                    </a:p>
                  </a:txBody>
                  <a:tcPr/>
                </a:tc>
                <a:tc>
                  <a:txBody>
                    <a:bodyPr/>
                    <a:lstStyle/>
                    <a:p>
                      <a:pPr algn="r"/>
                      <a:r>
                        <a:rPr lang="en-US" dirty="0"/>
                        <a:t>29.6%</a:t>
                      </a:r>
                    </a:p>
                  </a:txBody>
                  <a:tcPr/>
                </a:tc>
                <a:tc>
                  <a:txBody>
                    <a:bodyPr/>
                    <a:lstStyle/>
                    <a:p>
                      <a:pPr algn="r"/>
                      <a:r>
                        <a:rPr lang="en-US" dirty="0"/>
                        <a:t>14.3%</a:t>
                      </a:r>
                    </a:p>
                  </a:txBody>
                  <a:tcPr/>
                </a:tc>
                <a:extLst>
                  <a:ext uri="{0D108BD9-81ED-4DB2-BD59-A6C34878D82A}">
                    <a16:rowId xmlns:a16="http://schemas.microsoft.com/office/drawing/2014/main" val="2233707151"/>
                  </a:ext>
                </a:extLst>
              </a:tr>
              <a:tr h="370840">
                <a:tc>
                  <a:txBody>
                    <a:bodyPr/>
                    <a:lstStyle/>
                    <a:p>
                      <a:r>
                        <a:rPr lang="en-US" dirty="0"/>
                        <a:t>CBS News</a:t>
                      </a:r>
                    </a:p>
                  </a:txBody>
                  <a:tcPr/>
                </a:tc>
                <a:tc>
                  <a:txBody>
                    <a:bodyPr/>
                    <a:lstStyle/>
                    <a:p>
                      <a:pPr algn="r"/>
                      <a:r>
                        <a:rPr lang="en-US" dirty="0"/>
                        <a:t>45.4%</a:t>
                      </a:r>
                    </a:p>
                  </a:txBody>
                  <a:tcPr/>
                </a:tc>
                <a:tc>
                  <a:txBody>
                    <a:bodyPr/>
                    <a:lstStyle/>
                    <a:p>
                      <a:pPr algn="r"/>
                      <a:r>
                        <a:rPr lang="en-US" dirty="0"/>
                        <a:t>66.7%</a:t>
                      </a:r>
                    </a:p>
                  </a:txBody>
                  <a:tcPr/>
                </a:tc>
                <a:tc>
                  <a:txBody>
                    <a:bodyPr/>
                    <a:lstStyle/>
                    <a:p>
                      <a:pPr algn="r"/>
                      <a:r>
                        <a:rPr lang="en-US" dirty="0"/>
                        <a:t>28.9%</a:t>
                      </a:r>
                    </a:p>
                  </a:txBody>
                  <a:tcPr/>
                </a:tc>
                <a:tc>
                  <a:txBody>
                    <a:bodyPr/>
                    <a:lstStyle/>
                    <a:p>
                      <a:pPr algn="r"/>
                      <a:r>
                        <a:rPr lang="en-US" dirty="0"/>
                        <a:t>70.6%</a:t>
                      </a:r>
                    </a:p>
                  </a:txBody>
                  <a:tcPr/>
                </a:tc>
                <a:extLst>
                  <a:ext uri="{0D108BD9-81ED-4DB2-BD59-A6C34878D82A}">
                    <a16:rowId xmlns:a16="http://schemas.microsoft.com/office/drawing/2014/main" val="3513497714"/>
                  </a:ext>
                </a:extLst>
              </a:tr>
              <a:tr h="370840">
                <a:tc>
                  <a:txBody>
                    <a:bodyPr/>
                    <a:lstStyle/>
                    <a:p>
                      <a:r>
                        <a:rPr lang="en-US" dirty="0"/>
                        <a:t>AP Mobile</a:t>
                      </a:r>
                    </a:p>
                  </a:txBody>
                  <a:tcPr/>
                </a:tc>
                <a:tc>
                  <a:txBody>
                    <a:bodyPr/>
                    <a:lstStyle/>
                    <a:p>
                      <a:pPr algn="r"/>
                      <a:r>
                        <a:rPr lang="en-US" dirty="0"/>
                        <a:t>26.4%</a:t>
                      </a:r>
                    </a:p>
                  </a:txBody>
                  <a:tcPr/>
                </a:tc>
                <a:tc>
                  <a:txBody>
                    <a:bodyPr/>
                    <a:lstStyle/>
                    <a:p>
                      <a:pPr algn="r"/>
                      <a:r>
                        <a:rPr lang="en-US" dirty="0"/>
                        <a:t>67.4%</a:t>
                      </a:r>
                    </a:p>
                  </a:txBody>
                  <a:tcPr/>
                </a:tc>
                <a:tc>
                  <a:txBody>
                    <a:bodyPr/>
                    <a:lstStyle/>
                    <a:p>
                      <a:pPr algn="r"/>
                      <a:r>
                        <a:rPr lang="en-US" dirty="0"/>
                        <a:t>42.9%</a:t>
                      </a:r>
                    </a:p>
                  </a:txBody>
                  <a:tcPr/>
                </a:tc>
                <a:tc>
                  <a:txBody>
                    <a:bodyPr/>
                    <a:lstStyle/>
                    <a:p>
                      <a:pPr algn="r"/>
                      <a:r>
                        <a:rPr lang="en-US" dirty="0"/>
                        <a:t>50.0%</a:t>
                      </a:r>
                    </a:p>
                  </a:txBody>
                  <a:tcPr/>
                </a:tc>
                <a:extLst>
                  <a:ext uri="{0D108BD9-81ED-4DB2-BD59-A6C34878D82A}">
                    <a16:rowId xmlns:a16="http://schemas.microsoft.com/office/drawing/2014/main" val="2197415781"/>
                  </a:ext>
                </a:extLst>
              </a:tr>
              <a:tr h="370840">
                <a:tc>
                  <a:txBody>
                    <a:bodyPr/>
                    <a:lstStyle/>
                    <a:p>
                      <a:r>
                        <a:rPr lang="en-US" dirty="0"/>
                        <a:t>Tattoo My Photo</a:t>
                      </a:r>
                    </a:p>
                  </a:txBody>
                  <a:tcPr/>
                </a:tc>
                <a:tc>
                  <a:txBody>
                    <a:bodyPr/>
                    <a:lstStyle/>
                    <a:p>
                      <a:pPr algn="r"/>
                      <a:r>
                        <a:rPr lang="en-US" dirty="0"/>
                        <a:t>21.5%</a:t>
                      </a:r>
                    </a:p>
                  </a:txBody>
                  <a:tcPr/>
                </a:tc>
                <a:tc>
                  <a:txBody>
                    <a:bodyPr/>
                    <a:lstStyle/>
                    <a:p>
                      <a:pPr algn="r"/>
                      <a:r>
                        <a:rPr lang="en-US" dirty="0"/>
                        <a:t>90.2%</a:t>
                      </a:r>
                    </a:p>
                  </a:txBody>
                  <a:tcPr/>
                </a:tc>
                <a:tc>
                  <a:txBody>
                    <a:bodyPr/>
                    <a:lstStyle/>
                    <a:p>
                      <a:pPr algn="r"/>
                      <a:r>
                        <a:rPr lang="en-US" dirty="0"/>
                        <a:t>24.2%</a:t>
                      </a:r>
                    </a:p>
                  </a:txBody>
                  <a:tcPr/>
                </a:tc>
                <a:tc>
                  <a:txBody>
                    <a:bodyPr/>
                    <a:lstStyle/>
                    <a:p>
                      <a:pPr algn="r"/>
                      <a:r>
                        <a:rPr lang="en-US" dirty="0"/>
                        <a:t>92.0%</a:t>
                      </a:r>
                    </a:p>
                  </a:txBody>
                  <a:tcPr/>
                </a:tc>
                <a:extLst>
                  <a:ext uri="{0D108BD9-81ED-4DB2-BD59-A6C34878D82A}">
                    <a16:rowId xmlns:a16="http://schemas.microsoft.com/office/drawing/2014/main" val="4069813369"/>
                  </a:ext>
                </a:extLst>
              </a:tr>
              <a:tr h="370840">
                <a:tc>
                  <a:txBody>
                    <a:bodyPr/>
                    <a:lstStyle/>
                    <a:p>
                      <a:r>
                        <a:rPr lang="en-US" b="1" dirty="0"/>
                        <a:t>Average</a:t>
                      </a:r>
                    </a:p>
                  </a:txBody>
                  <a:tcPr/>
                </a:tc>
                <a:tc>
                  <a:txBody>
                    <a:bodyPr/>
                    <a:lstStyle/>
                    <a:p>
                      <a:pPr algn="r"/>
                      <a:r>
                        <a:rPr lang="en-US" b="1" dirty="0"/>
                        <a:t>28.1%</a:t>
                      </a:r>
                    </a:p>
                  </a:txBody>
                  <a:tcPr/>
                </a:tc>
                <a:tc>
                  <a:txBody>
                    <a:bodyPr/>
                    <a:lstStyle/>
                    <a:p>
                      <a:pPr algn="r"/>
                      <a:r>
                        <a:rPr lang="en-US" b="1" dirty="0"/>
                        <a:t>34.1%</a:t>
                      </a:r>
                    </a:p>
                  </a:txBody>
                  <a:tcPr/>
                </a:tc>
                <a:tc>
                  <a:txBody>
                    <a:bodyPr/>
                    <a:lstStyle/>
                    <a:p>
                      <a:pPr algn="r"/>
                      <a:r>
                        <a:rPr lang="en-US" b="1" dirty="0"/>
                        <a:t>26.2%</a:t>
                      </a:r>
                    </a:p>
                  </a:txBody>
                  <a:tcPr/>
                </a:tc>
                <a:tc>
                  <a:txBody>
                    <a:bodyPr/>
                    <a:lstStyle/>
                    <a:p>
                      <a:pPr algn="r"/>
                      <a:r>
                        <a:rPr lang="en-US" b="1" dirty="0"/>
                        <a:t>37.6%</a:t>
                      </a:r>
                    </a:p>
                  </a:txBody>
                  <a:tcPr/>
                </a:tc>
                <a:extLst>
                  <a:ext uri="{0D108BD9-81ED-4DB2-BD59-A6C34878D82A}">
                    <a16:rowId xmlns:a16="http://schemas.microsoft.com/office/drawing/2014/main" val="1146769551"/>
                  </a:ext>
                </a:extLst>
              </a:tr>
            </a:tbl>
          </a:graphicData>
        </a:graphic>
      </p:graphicFrame>
    </p:spTree>
    <p:extLst>
      <p:ext uri="{BB962C8B-B14F-4D97-AF65-F5344CB8AC3E}">
        <p14:creationId xmlns:p14="http://schemas.microsoft.com/office/powerpoint/2010/main" val="5796336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2BCFC-797C-44D2-865D-F0AD54437B20}"/>
              </a:ext>
            </a:extLst>
          </p:cNvPr>
          <p:cNvSpPr>
            <a:spLocks noGrp="1"/>
          </p:cNvSpPr>
          <p:nvPr>
            <p:ph type="title"/>
          </p:nvPr>
        </p:nvSpPr>
        <p:spPr/>
        <p:txBody>
          <a:bodyPr/>
          <a:lstStyle/>
          <a:p>
            <a:r>
              <a:rPr lang="en-US" dirty="0"/>
              <a:t>Performance</a:t>
            </a:r>
          </a:p>
        </p:txBody>
      </p:sp>
      <p:sp>
        <p:nvSpPr>
          <p:cNvPr id="3" name="Content Placeholder 2">
            <a:extLst>
              <a:ext uri="{FF2B5EF4-FFF2-40B4-BE49-F238E27FC236}">
                <a16:creationId xmlns:a16="http://schemas.microsoft.com/office/drawing/2014/main" id="{F2644F3F-1858-45B0-A088-60317EB73102}"/>
              </a:ext>
            </a:extLst>
          </p:cNvPr>
          <p:cNvSpPr>
            <a:spLocks noGrp="1"/>
          </p:cNvSpPr>
          <p:nvPr>
            <p:ph idx="1"/>
          </p:nvPr>
        </p:nvSpPr>
        <p:spPr>
          <a:xfrm>
            <a:off x="838200" y="1825626"/>
            <a:ext cx="10515600" cy="1640245"/>
          </a:xfrm>
        </p:spPr>
        <p:txBody>
          <a:bodyPr>
            <a:normAutofit lnSpcReduction="10000"/>
          </a:bodyPr>
          <a:lstStyle/>
          <a:p>
            <a:r>
              <a:rPr lang="en-US" dirty="0"/>
              <a:t>The analysis time increases as the code size increases.</a:t>
            </a:r>
          </a:p>
          <a:p>
            <a:r>
              <a:rPr lang="en-US" dirty="0"/>
              <a:t>Apps with more complex removable functionalities take longer time to be analyzed.</a:t>
            </a:r>
            <a:br>
              <a:rPr lang="en-US" dirty="0"/>
            </a:br>
            <a:endParaRPr lang="en-US" dirty="0"/>
          </a:p>
        </p:txBody>
      </p:sp>
      <p:sp>
        <p:nvSpPr>
          <p:cNvPr id="4" name="Date Placeholder 3">
            <a:extLst>
              <a:ext uri="{FF2B5EF4-FFF2-40B4-BE49-F238E27FC236}">
                <a16:creationId xmlns:a16="http://schemas.microsoft.com/office/drawing/2014/main" id="{122E630E-DFD2-464D-971C-D9205A1058CA}"/>
              </a:ext>
            </a:extLst>
          </p:cNvPr>
          <p:cNvSpPr>
            <a:spLocks noGrp="1"/>
          </p:cNvSpPr>
          <p:nvPr>
            <p:ph type="dt" sz="half" idx="10"/>
          </p:nvPr>
        </p:nvSpPr>
        <p:spPr/>
        <p:txBody>
          <a:bodyPr/>
          <a:lstStyle/>
          <a:p>
            <a:r>
              <a:rPr lang="en-US"/>
              <a:t>10/31/17</a:t>
            </a:r>
          </a:p>
        </p:txBody>
      </p:sp>
      <p:sp>
        <p:nvSpPr>
          <p:cNvPr id="5" name="Footer Placeholder 4">
            <a:extLst>
              <a:ext uri="{FF2B5EF4-FFF2-40B4-BE49-F238E27FC236}">
                <a16:creationId xmlns:a16="http://schemas.microsoft.com/office/drawing/2014/main" id="{5117F4AA-9020-4758-8AB2-D2048ACE63F8}"/>
              </a:ext>
            </a:extLst>
          </p:cNvPr>
          <p:cNvSpPr>
            <a:spLocks noGrp="1"/>
          </p:cNvSpPr>
          <p:nvPr>
            <p:ph type="ftr" sz="quarter" idx="11"/>
          </p:nvPr>
        </p:nvSpPr>
        <p:spPr/>
        <p:txBody>
          <a:bodyPr/>
          <a:lstStyle/>
          <a:p>
            <a:r>
              <a:rPr lang="en-US"/>
              <a:t>ASE 2017</a:t>
            </a:r>
          </a:p>
        </p:txBody>
      </p:sp>
      <p:sp>
        <p:nvSpPr>
          <p:cNvPr id="6" name="Slide Number Placeholder 5">
            <a:extLst>
              <a:ext uri="{FF2B5EF4-FFF2-40B4-BE49-F238E27FC236}">
                <a16:creationId xmlns:a16="http://schemas.microsoft.com/office/drawing/2014/main" id="{B446E3D8-79C2-435D-BC7B-0AAB95DFF429}"/>
              </a:ext>
            </a:extLst>
          </p:cNvPr>
          <p:cNvSpPr>
            <a:spLocks noGrp="1"/>
          </p:cNvSpPr>
          <p:nvPr>
            <p:ph type="sldNum" sz="quarter" idx="12"/>
          </p:nvPr>
        </p:nvSpPr>
        <p:spPr/>
        <p:txBody>
          <a:bodyPr/>
          <a:lstStyle/>
          <a:p>
            <a:fld id="{906745D7-5DCD-445B-BDED-754FAF3E7806}" type="slidenum">
              <a:rPr lang="en-US" smtClean="0"/>
              <a:t>36</a:t>
            </a:fld>
            <a:endParaRPr lang="en-US"/>
          </a:p>
        </p:txBody>
      </p:sp>
      <p:pic>
        <p:nvPicPr>
          <p:cNvPr id="7" name="Picture 6">
            <a:extLst>
              <a:ext uri="{FF2B5EF4-FFF2-40B4-BE49-F238E27FC236}">
                <a16:creationId xmlns:a16="http://schemas.microsoft.com/office/drawing/2014/main" id="{AA8C9216-D878-4CFF-AB8D-8042499B6323}"/>
              </a:ext>
            </a:extLst>
          </p:cNvPr>
          <p:cNvPicPr>
            <a:picLocks noChangeAspect="1"/>
          </p:cNvPicPr>
          <p:nvPr/>
        </p:nvPicPr>
        <p:blipFill>
          <a:blip r:embed="rId3"/>
          <a:stretch>
            <a:fillRect/>
          </a:stretch>
        </p:blipFill>
        <p:spPr>
          <a:xfrm>
            <a:off x="2209800" y="3442929"/>
            <a:ext cx="5343525" cy="2276475"/>
          </a:xfrm>
          <a:prstGeom prst="rect">
            <a:avLst/>
          </a:prstGeom>
        </p:spPr>
      </p:pic>
      <p:pic>
        <p:nvPicPr>
          <p:cNvPr id="8" name="Picture 7">
            <a:extLst>
              <a:ext uri="{FF2B5EF4-FFF2-40B4-BE49-F238E27FC236}">
                <a16:creationId xmlns:a16="http://schemas.microsoft.com/office/drawing/2014/main" id="{7A9DC295-1D8B-4983-A84C-2E6529DF31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48508" y="3727013"/>
            <a:ext cx="2210108" cy="1533739"/>
          </a:xfrm>
          <a:prstGeom prst="rect">
            <a:avLst/>
          </a:prstGeom>
        </p:spPr>
      </p:pic>
      <p:sp>
        <p:nvSpPr>
          <p:cNvPr id="9" name="Oval 8">
            <a:extLst>
              <a:ext uri="{FF2B5EF4-FFF2-40B4-BE49-F238E27FC236}">
                <a16:creationId xmlns:a16="http://schemas.microsoft.com/office/drawing/2014/main" id="{2AF53E4E-F3B5-443F-9701-95D7D09FB0B2}"/>
              </a:ext>
            </a:extLst>
          </p:cNvPr>
          <p:cNvSpPr/>
          <p:nvPr/>
        </p:nvSpPr>
        <p:spPr bwMode="auto">
          <a:xfrm>
            <a:off x="9982200" y="3600809"/>
            <a:ext cx="769259" cy="519351"/>
          </a:xfrm>
          <a:prstGeom prst="ellipse">
            <a:avLst/>
          </a:prstGeom>
          <a:noFill/>
          <a:ln w="57150">
            <a:solidFill>
              <a:srgbClr val="002060"/>
            </a:solidFill>
            <a:headEnd type="none" w="med" len="med"/>
            <a:tailEnd type="none" w="med" len="med"/>
          </a:ln>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wrap="square" rtlCol="0" anchor="ctr">
            <a:spAutoFit/>
          </a:bodyPr>
          <a:lstStyle/>
          <a:p>
            <a:pPr algn="ctr" eaLnBrk="0" hangingPunct="0"/>
            <a:endParaRPr lang="en-US">
              <a:effectLst>
                <a:outerShdw blurRad="38100" dist="38100" dir="2700000" algn="tl">
                  <a:srgbClr val="000000">
                    <a:alpha val="43137"/>
                  </a:srgbClr>
                </a:outerShdw>
              </a:effectLst>
            </a:endParaRPr>
          </a:p>
        </p:txBody>
      </p:sp>
      <p:sp>
        <p:nvSpPr>
          <p:cNvPr id="10" name="Rectangle: Rounded Corners 9">
            <a:extLst>
              <a:ext uri="{FF2B5EF4-FFF2-40B4-BE49-F238E27FC236}">
                <a16:creationId xmlns:a16="http://schemas.microsoft.com/office/drawing/2014/main" id="{213A0B98-A03F-4716-AAF9-6B03AAEECEBC}"/>
              </a:ext>
            </a:extLst>
          </p:cNvPr>
          <p:cNvSpPr/>
          <p:nvPr/>
        </p:nvSpPr>
        <p:spPr>
          <a:xfrm rot="18908750">
            <a:off x="1893709" y="4853098"/>
            <a:ext cx="1785257" cy="46015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5598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1AABE-2800-4678-BADA-79D6DF805C0D}"/>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A7956C45-1657-42A4-B19B-19D5DAC9F9AF}"/>
              </a:ext>
            </a:extLst>
          </p:cNvPr>
          <p:cNvSpPr>
            <a:spLocks noGrp="1"/>
          </p:cNvSpPr>
          <p:nvPr>
            <p:ph idx="1"/>
          </p:nvPr>
        </p:nvSpPr>
        <p:spPr/>
        <p:txBody>
          <a:bodyPr/>
          <a:lstStyle/>
          <a:p>
            <a:r>
              <a:rPr lang="en-US" dirty="0"/>
              <a:t>Limitations</a:t>
            </a:r>
          </a:p>
          <a:p>
            <a:pPr lvl="1"/>
            <a:r>
              <a:rPr lang="en-US" dirty="0"/>
              <a:t>Our analysis inherits the limitations of Android app analysis.</a:t>
            </a:r>
          </a:p>
          <a:p>
            <a:pPr lvl="1"/>
            <a:r>
              <a:rPr lang="en-US" dirty="0"/>
              <a:t>Rewriting supported by Soot may produce </a:t>
            </a:r>
            <a:r>
              <a:rPr lang="en-US" dirty="0" err="1"/>
              <a:t>unrunable</a:t>
            </a:r>
            <a:r>
              <a:rPr lang="en-US" dirty="0"/>
              <a:t> apps.</a:t>
            </a:r>
          </a:p>
          <a:p>
            <a:endParaRPr lang="en-US" dirty="0"/>
          </a:p>
          <a:p>
            <a:r>
              <a:rPr lang="en-US" dirty="0"/>
              <a:t>Usability</a:t>
            </a:r>
          </a:p>
          <a:p>
            <a:pPr lvl="1"/>
            <a:r>
              <a:rPr lang="en-US" dirty="0"/>
              <a:t>While the prototype runs on PCs, efforts are required to make it more usable for end users.</a:t>
            </a:r>
          </a:p>
          <a:p>
            <a:pPr lvl="1"/>
            <a:endParaRPr lang="en-US" dirty="0"/>
          </a:p>
        </p:txBody>
      </p:sp>
      <p:sp>
        <p:nvSpPr>
          <p:cNvPr id="4" name="Date Placeholder 3">
            <a:extLst>
              <a:ext uri="{FF2B5EF4-FFF2-40B4-BE49-F238E27FC236}">
                <a16:creationId xmlns:a16="http://schemas.microsoft.com/office/drawing/2014/main" id="{E9796F6A-F653-4E6B-ACFA-42F997CBA971}"/>
              </a:ext>
            </a:extLst>
          </p:cNvPr>
          <p:cNvSpPr>
            <a:spLocks noGrp="1"/>
          </p:cNvSpPr>
          <p:nvPr>
            <p:ph type="dt" sz="half" idx="10"/>
          </p:nvPr>
        </p:nvSpPr>
        <p:spPr/>
        <p:txBody>
          <a:bodyPr/>
          <a:lstStyle/>
          <a:p>
            <a:r>
              <a:rPr lang="en-US"/>
              <a:t>10/31/17</a:t>
            </a:r>
          </a:p>
        </p:txBody>
      </p:sp>
      <p:sp>
        <p:nvSpPr>
          <p:cNvPr id="5" name="Footer Placeholder 4">
            <a:extLst>
              <a:ext uri="{FF2B5EF4-FFF2-40B4-BE49-F238E27FC236}">
                <a16:creationId xmlns:a16="http://schemas.microsoft.com/office/drawing/2014/main" id="{8F11D193-10F6-4388-ACCB-088C05BBEA7C}"/>
              </a:ext>
            </a:extLst>
          </p:cNvPr>
          <p:cNvSpPr>
            <a:spLocks noGrp="1"/>
          </p:cNvSpPr>
          <p:nvPr>
            <p:ph type="ftr" sz="quarter" idx="11"/>
          </p:nvPr>
        </p:nvSpPr>
        <p:spPr/>
        <p:txBody>
          <a:bodyPr/>
          <a:lstStyle/>
          <a:p>
            <a:r>
              <a:rPr lang="en-US"/>
              <a:t>ASE 2017</a:t>
            </a:r>
          </a:p>
        </p:txBody>
      </p:sp>
      <p:sp>
        <p:nvSpPr>
          <p:cNvPr id="6" name="Slide Number Placeholder 5">
            <a:extLst>
              <a:ext uri="{FF2B5EF4-FFF2-40B4-BE49-F238E27FC236}">
                <a16:creationId xmlns:a16="http://schemas.microsoft.com/office/drawing/2014/main" id="{798DFFE7-F7CE-45E1-8BB6-02AF0E39894D}"/>
              </a:ext>
            </a:extLst>
          </p:cNvPr>
          <p:cNvSpPr>
            <a:spLocks noGrp="1"/>
          </p:cNvSpPr>
          <p:nvPr>
            <p:ph type="sldNum" sz="quarter" idx="12"/>
          </p:nvPr>
        </p:nvSpPr>
        <p:spPr/>
        <p:txBody>
          <a:bodyPr/>
          <a:lstStyle/>
          <a:p>
            <a:fld id="{906745D7-5DCD-445B-BDED-754FAF3E7806}" type="slidenum">
              <a:rPr lang="en-US" smtClean="0"/>
              <a:t>37</a:t>
            </a:fld>
            <a:endParaRPr lang="en-US"/>
          </a:p>
        </p:txBody>
      </p:sp>
    </p:spTree>
    <p:extLst>
      <p:ext uri="{BB962C8B-B14F-4D97-AF65-F5344CB8AC3E}">
        <p14:creationId xmlns:p14="http://schemas.microsoft.com/office/powerpoint/2010/main" val="5651100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E42C8-48EA-4913-A6A8-3F9027BA5A84}"/>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EC00DFA7-D9D0-436B-88C5-AB1A814566B8}"/>
              </a:ext>
            </a:extLst>
          </p:cNvPr>
          <p:cNvSpPr>
            <a:spLocks noGrp="1"/>
          </p:cNvSpPr>
          <p:nvPr>
            <p:ph idx="1"/>
          </p:nvPr>
        </p:nvSpPr>
        <p:spPr/>
        <p:txBody>
          <a:bodyPr/>
          <a:lstStyle/>
          <a:p>
            <a:r>
              <a:rPr lang="en-US" dirty="0"/>
              <a:t>Our technique can be used to help the development team automatically generate various customizations and </a:t>
            </a:r>
            <a:r>
              <a:rPr lang="en-US" dirty="0" err="1"/>
              <a:t>personalizations</a:t>
            </a:r>
            <a:r>
              <a:rPr lang="en-US" dirty="0"/>
              <a:t> of an app.</a:t>
            </a:r>
          </a:p>
          <a:p>
            <a:endParaRPr lang="en-US" dirty="0"/>
          </a:p>
          <a:p>
            <a:r>
              <a:rPr lang="en-US" dirty="0"/>
              <a:t>A more aggressive business model</a:t>
            </a:r>
          </a:p>
          <a:p>
            <a:pPr lvl="1"/>
            <a:r>
              <a:rPr lang="en-US" dirty="0"/>
              <a:t>The developers sell the right of customization to the end users such that the customized versions will be signed correctly to avoid possible legal issues.</a:t>
            </a:r>
          </a:p>
          <a:p>
            <a:pPr lvl="1"/>
            <a:endParaRPr lang="en-US" dirty="0"/>
          </a:p>
        </p:txBody>
      </p:sp>
      <p:sp>
        <p:nvSpPr>
          <p:cNvPr id="4" name="Date Placeholder 3">
            <a:extLst>
              <a:ext uri="{FF2B5EF4-FFF2-40B4-BE49-F238E27FC236}">
                <a16:creationId xmlns:a16="http://schemas.microsoft.com/office/drawing/2014/main" id="{376A9224-9568-4ADD-A482-FF8F42E0A2DB}"/>
              </a:ext>
            </a:extLst>
          </p:cNvPr>
          <p:cNvSpPr>
            <a:spLocks noGrp="1"/>
          </p:cNvSpPr>
          <p:nvPr>
            <p:ph type="dt" sz="half" idx="10"/>
          </p:nvPr>
        </p:nvSpPr>
        <p:spPr/>
        <p:txBody>
          <a:bodyPr/>
          <a:lstStyle/>
          <a:p>
            <a:r>
              <a:rPr lang="en-US"/>
              <a:t>10/31/17</a:t>
            </a:r>
          </a:p>
        </p:txBody>
      </p:sp>
      <p:sp>
        <p:nvSpPr>
          <p:cNvPr id="5" name="Footer Placeholder 4">
            <a:extLst>
              <a:ext uri="{FF2B5EF4-FFF2-40B4-BE49-F238E27FC236}">
                <a16:creationId xmlns:a16="http://schemas.microsoft.com/office/drawing/2014/main" id="{5CD1BD73-81ED-43B8-8E05-5C9016785B69}"/>
              </a:ext>
            </a:extLst>
          </p:cNvPr>
          <p:cNvSpPr>
            <a:spLocks noGrp="1"/>
          </p:cNvSpPr>
          <p:nvPr>
            <p:ph type="ftr" sz="quarter" idx="11"/>
          </p:nvPr>
        </p:nvSpPr>
        <p:spPr/>
        <p:txBody>
          <a:bodyPr/>
          <a:lstStyle/>
          <a:p>
            <a:r>
              <a:rPr lang="en-US"/>
              <a:t>ASE 2017</a:t>
            </a:r>
          </a:p>
        </p:txBody>
      </p:sp>
      <p:sp>
        <p:nvSpPr>
          <p:cNvPr id="6" name="Slide Number Placeholder 5">
            <a:extLst>
              <a:ext uri="{FF2B5EF4-FFF2-40B4-BE49-F238E27FC236}">
                <a16:creationId xmlns:a16="http://schemas.microsoft.com/office/drawing/2014/main" id="{C5728AEE-4667-4B05-BA3B-8B1333170C53}"/>
              </a:ext>
            </a:extLst>
          </p:cNvPr>
          <p:cNvSpPr>
            <a:spLocks noGrp="1"/>
          </p:cNvSpPr>
          <p:nvPr>
            <p:ph type="sldNum" sz="quarter" idx="12"/>
          </p:nvPr>
        </p:nvSpPr>
        <p:spPr/>
        <p:txBody>
          <a:bodyPr/>
          <a:lstStyle/>
          <a:p>
            <a:fld id="{906745D7-5DCD-445B-BDED-754FAF3E7806}" type="slidenum">
              <a:rPr lang="en-US" smtClean="0"/>
              <a:t>38</a:t>
            </a:fld>
            <a:endParaRPr lang="en-US"/>
          </a:p>
        </p:txBody>
      </p:sp>
    </p:spTree>
    <p:extLst>
      <p:ext uri="{BB962C8B-B14F-4D97-AF65-F5344CB8AC3E}">
        <p14:creationId xmlns:p14="http://schemas.microsoft.com/office/powerpoint/2010/main" val="3752491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6BF8B-AD8A-4B00-9D0C-858ECF79045C}"/>
              </a:ext>
            </a:extLst>
          </p:cNvPr>
          <p:cNvSpPr>
            <a:spLocks noGrp="1"/>
          </p:cNvSpPr>
          <p:nvPr>
            <p:ph type="title"/>
          </p:nvPr>
        </p:nvSpPr>
        <p:spPr/>
        <p:txBody>
          <a:bodyPr/>
          <a:lstStyle/>
          <a:p>
            <a:r>
              <a:rPr lang="en-US" dirty="0"/>
              <a:t>Bad Effect</a:t>
            </a:r>
          </a:p>
        </p:txBody>
      </p:sp>
      <p:sp>
        <p:nvSpPr>
          <p:cNvPr id="3" name="Content Placeholder 2">
            <a:extLst>
              <a:ext uri="{FF2B5EF4-FFF2-40B4-BE49-F238E27FC236}">
                <a16:creationId xmlns:a16="http://schemas.microsoft.com/office/drawing/2014/main" id="{3AF2A5AF-6C4F-46CF-8A21-AF2D4A383F87}"/>
              </a:ext>
            </a:extLst>
          </p:cNvPr>
          <p:cNvSpPr>
            <a:spLocks noGrp="1"/>
          </p:cNvSpPr>
          <p:nvPr>
            <p:ph idx="1"/>
          </p:nvPr>
        </p:nvSpPr>
        <p:spPr>
          <a:xfrm>
            <a:off x="838200" y="1825626"/>
            <a:ext cx="10515600" cy="3193415"/>
          </a:xfrm>
        </p:spPr>
        <p:txBody>
          <a:bodyPr/>
          <a:lstStyle/>
          <a:p>
            <a:r>
              <a:rPr lang="en-US" dirty="0"/>
              <a:t>Identified sensitive information exposure in Ad networks</a:t>
            </a:r>
            <a:r>
              <a:rPr lang="en-US" baseline="30000" dirty="0"/>
              <a:t>[2]</a:t>
            </a:r>
            <a:r>
              <a:rPr lang="en-US" dirty="0"/>
              <a:t>.</a:t>
            </a:r>
          </a:p>
          <a:p>
            <a:r>
              <a:rPr lang="en-US" dirty="0"/>
              <a:t>Advertisements may reach some destinations that play an important role in propagating attacks</a:t>
            </a:r>
            <a:r>
              <a:rPr lang="en-US" baseline="30000" dirty="0"/>
              <a:t>[3]</a:t>
            </a:r>
            <a:r>
              <a:rPr lang="en-US" dirty="0"/>
              <a:t>.</a:t>
            </a:r>
          </a:p>
          <a:p>
            <a:r>
              <a:rPr lang="en-US" dirty="0"/>
              <a:t>Additional consumption of battery power, CPU, bandwidth and so on</a:t>
            </a:r>
            <a:r>
              <a:rPr lang="en-US" baseline="30000" dirty="0"/>
              <a:t>[4]</a:t>
            </a:r>
            <a:r>
              <a:rPr lang="en-US" dirty="0"/>
              <a:t>.</a:t>
            </a:r>
          </a:p>
          <a:p>
            <a:pPr lvl="1"/>
            <a:r>
              <a:rPr lang="en-US" dirty="0"/>
              <a:t>Also demonstrated in Evaluation part.</a:t>
            </a:r>
          </a:p>
        </p:txBody>
      </p:sp>
      <p:sp>
        <p:nvSpPr>
          <p:cNvPr id="4" name="Date Placeholder 3">
            <a:extLst>
              <a:ext uri="{FF2B5EF4-FFF2-40B4-BE49-F238E27FC236}">
                <a16:creationId xmlns:a16="http://schemas.microsoft.com/office/drawing/2014/main" id="{AF93179E-5903-4B83-8178-A94409584A33}"/>
              </a:ext>
            </a:extLst>
          </p:cNvPr>
          <p:cNvSpPr>
            <a:spLocks noGrp="1"/>
          </p:cNvSpPr>
          <p:nvPr>
            <p:ph type="dt" sz="half" idx="10"/>
          </p:nvPr>
        </p:nvSpPr>
        <p:spPr/>
        <p:txBody>
          <a:bodyPr/>
          <a:lstStyle/>
          <a:p>
            <a:r>
              <a:rPr lang="en-US"/>
              <a:t>10/31/17</a:t>
            </a:r>
          </a:p>
        </p:txBody>
      </p:sp>
      <p:sp>
        <p:nvSpPr>
          <p:cNvPr id="5" name="Footer Placeholder 4">
            <a:extLst>
              <a:ext uri="{FF2B5EF4-FFF2-40B4-BE49-F238E27FC236}">
                <a16:creationId xmlns:a16="http://schemas.microsoft.com/office/drawing/2014/main" id="{622BE016-4DBD-46C4-9492-2572A6CE5D4C}"/>
              </a:ext>
            </a:extLst>
          </p:cNvPr>
          <p:cNvSpPr>
            <a:spLocks noGrp="1"/>
          </p:cNvSpPr>
          <p:nvPr>
            <p:ph type="ftr" sz="quarter" idx="11"/>
          </p:nvPr>
        </p:nvSpPr>
        <p:spPr/>
        <p:txBody>
          <a:bodyPr/>
          <a:lstStyle/>
          <a:p>
            <a:r>
              <a:rPr lang="en-US"/>
              <a:t>ASE 2017</a:t>
            </a:r>
          </a:p>
        </p:txBody>
      </p:sp>
      <p:sp>
        <p:nvSpPr>
          <p:cNvPr id="6" name="Slide Number Placeholder 5">
            <a:extLst>
              <a:ext uri="{FF2B5EF4-FFF2-40B4-BE49-F238E27FC236}">
                <a16:creationId xmlns:a16="http://schemas.microsoft.com/office/drawing/2014/main" id="{28D3D959-92F8-4A1A-AC86-69FA02F5249C}"/>
              </a:ext>
            </a:extLst>
          </p:cNvPr>
          <p:cNvSpPr>
            <a:spLocks noGrp="1"/>
          </p:cNvSpPr>
          <p:nvPr>
            <p:ph type="sldNum" sz="quarter" idx="12"/>
          </p:nvPr>
        </p:nvSpPr>
        <p:spPr/>
        <p:txBody>
          <a:bodyPr/>
          <a:lstStyle/>
          <a:p>
            <a:fld id="{906745D7-5DCD-445B-BDED-754FAF3E7806}" type="slidenum">
              <a:rPr lang="en-US" smtClean="0"/>
              <a:t>3</a:t>
            </a:fld>
            <a:endParaRPr lang="en-US"/>
          </a:p>
        </p:txBody>
      </p:sp>
      <p:sp>
        <p:nvSpPr>
          <p:cNvPr id="8" name="TextBox 7">
            <a:extLst>
              <a:ext uri="{FF2B5EF4-FFF2-40B4-BE49-F238E27FC236}">
                <a16:creationId xmlns:a16="http://schemas.microsoft.com/office/drawing/2014/main" id="{B6CF187A-2ACC-4E7B-BDE3-A4292E63F40B}"/>
              </a:ext>
            </a:extLst>
          </p:cNvPr>
          <p:cNvSpPr txBox="1"/>
          <p:nvPr/>
        </p:nvSpPr>
        <p:spPr>
          <a:xfrm>
            <a:off x="838200" y="5318364"/>
            <a:ext cx="10515600" cy="738664"/>
          </a:xfrm>
          <a:prstGeom prst="rect">
            <a:avLst/>
          </a:prstGeom>
          <a:noFill/>
        </p:spPr>
        <p:txBody>
          <a:bodyPr wrap="square" rtlCol="0">
            <a:spAutoFit/>
          </a:bodyPr>
          <a:lstStyle/>
          <a:p>
            <a:r>
              <a:rPr lang="en-US" sz="1400" dirty="0"/>
              <a:t>[2] M. </a:t>
            </a:r>
            <a:r>
              <a:rPr lang="en-US" sz="1400" dirty="0" err="1"/>
              <a:t>Egele</a:t>
            </a:r>
            <a:r>
              <a:rPr lang="en-US" sz="1400" dirty="0"/>
              <a:t>, at el. </a:t>
            </a:r>
            <a:r>
              <a:rPr lang="en-US" sz="1400" dirty="0" err="1"/>
              <a:t>PiOS</a:t>
            </a:r>
            <a:r>
              <a:rPr lang="en-US" sz="1400" dirty="0"/>
              <a:t>: Detecting privacy leaks in iOS applications. NDSS 2011.</a:t>
            </a:r>
          </a:p>
          <a:p>
            <a:r>
              <a:rPr lang="en-US" sz="1400" dirty="0"/>
              <a:t>[3] V. Rastogi, at el. Are these ads safe: Detecting hidden attacks through the mobile app-web interfaces. NDSS 2016.</a:t>
            </a:r>
          </a:p>
          <a:p>
            <a:r>
              <a:rPr lang="en-US" sz="1400" dirty="0"/>
              <a:t>[4] J. </a:t>
            </a:r>
            <a:r>
              <a:rPr lang="en-US" sz="1400" dirty="0" err="1"/>
              <a:t>Gui</a:t>
            </a:r>
            <a:r>
              <a:rPr lang="en-US" sz="1400" dirty="0"/>
              <a:t>, at el. Truth in advertising: The hidden cost of mobile ads for software developers. ICSE 2015.</a:t>
            </a:r>
          </a:p>
        </p:txBody>
      </p:sp>
    </p:spTree>
    <p:extLst>
      <p:ext uri="{BB962C8B-B14F-4D97-AF65-F5344CB8AC3E}">
        <p14:creationId xmlns:p14="http://schemas.microsoft.com/office/powerpoint/2010/main" val="42935538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20235-24CC-4CBA-93D8-8D0F0C2518DF}"/>
              </a:ext>
            </a:extLst>
          </p:cNvPr>
          <p:cNvSpPr>
            <a:spLocks noGrp="1"/>
          </p:cNvSpPr>
          <p:nvPr>
            <p:ph type="title"/>
          </p:nvPr>
        </p:nvSpPr>
        <p:spPr/>
        <p:txBody>
          <a:bodyPr/>
          <a:lstStyle/>
          <a:p>
            <a:r>
              <a:rPr lang="en-US" dirty="0"/>
              <a:t>Related Work</a:t>
            </a:r>
          </a:p>
        </p:txBody>
      </p:sp>
      <p:sp>
        <p:nvSpPr>
          <p:cNvPr id="3" name="Content Placeholder 2">
            <a:extLst>
              <a:ext uri="{FF2B5EF4-FFF2-40B4-BE49-F238E27FC236}">
                <a16:creationId xmlns:a16="http://schemas.microsoft.com/office/drawing/2014/main" id="{99368825-2D11-46C3-B94D-B76F3138F322}"/>
              </a:ext>
            </a:extLst>
          </p:cNvPr>
          <p:cNvSpPr>
            <a:spLocks noGrp="1"/>
          </p:cNvSpPr>
          <p:nvPr>
            <p:ph idx="1"/>
          </p:nvPr>
        </p:nvSpPr>
        <p:spPr/>
        <p:txBody>
          <a:bodyPr/>
          <a:lstStyle/>
          <a:p>
            <a:r>
              <a:rPr lang="en-US" dirty="0"/>
              <a:t>Detecting third-party libraries, including ad libraries.</a:t>
            </a:r>
            <a:r>
              <a:rPr lang="en-US" sz="2000" baseline="30000" dirty="0"/>
              <a:t>[Grace/WISEC’12, Book/CoRR’13, Narayanan/ISSNIP’14]</a:t>
            </a:r>
          </a:p>
          <a:p>
            <a:pPr lvl="1"/>
            <a:r>
              <a:rPr lang="en-US" dirty="0"/>
              <a:t>Rely on specific code patterns.</a:t>
            </a:r>
          </a:p>
          <a:p>
            <a:pPr lvl="1"/>
            <a:r>
              <a:rPr lang="en-US" dirty="0"/>
              <a:t>Our technique removes features indicated by users.</a:t>
            </a:r>
          </a:p>
          <a:p>
            <a:pPr lvl="1"/>
            <a:endParaRPr lang="en-US" dirty="0"/>
          </a:p>
          <a:p>
            <a:r>
              <a:rPr lang="en-US" dirty="0"/>
              <a:t>Improving energy efficiency.</a:t>
            </a:r>
            <a:r>
              <a:rPr lang="en-US" sz="2000" baseline="30000" dirty="0"/>
              <a:t>[</a:t>
            </a:r>
            <a:r>
              <a:rPr lang="en-US" sz="2000" baseline="30000" dirty="0" err="1"/>
              <a:t>Jelschen</a:t>
            </a:r>
            <a:r>
              <a:rPr lang="en-US" sz="2000" baseline="30000" dirty="0"/>
              <a:t>/CSMR’12, </a:t>
            </a:r>
            <a:r>
              <a:rPr lang="en-US" sz="2000" baseline="30000" dirty="0" err="1"/>
              <a:t>Gui</a:t>
            </a:r>
            <a:r>
              <a:rPr lang="en-US" sz="2000" baseline="30000" dirty="0"/>
              <a:t>/GREENS’16, Wu/CC’16]</a:t>
            </a:r>
          </a:p>
          <a:p>
            <a:pPr lvl="1"/>
            <a:r>
              <a:rPr lang="en-US" dirty="0"/>
              <a:t>Rely on code patterns or domain knowledge.</a:t>
            </a:r>
          </a:p>
          <a:p>
            <a:pPr lvl="1"/>
            <a:r>
              <a:rPr lang="en-US" dirty="0"/>
              <a:t>Using our technique, energy saving occurs because of the removal of selected unwanted features.</a:t>
            </a:r>
            <a:br>
              <a:rPr lang="en-US" dirty="0"/>
            </a:br>
            <a:endParaRPr lang="en-US" dirty="0"/>
          </a:p>
        </p:txBody>
      </p:sp>
      <p:sp>
        <p:nvSpPr>
          <p:cNvPr id="4" name="Date Placeholder 3">
            <a:extLst>
              <a:ext uri="{FF2B5EF4-FFF2-40B4-BE49-F238E27FC236}">
                <a16:creationId xmlns:a16="http://schemas.microsoft.com/office/drawing/2014/main" id="{B67EC58D-F1BB-4435-B5FF-852C41C4A8E3}"/>
              </a:ext>
            </a:extLst>
          </p:cNvPr>
          <p:cNvSpPr>
            <a:spLocks noGrp="1"/>
          </p:cNvSpPr>
          <p:nvPr>
            <p:ph type="dt" sz="half" idx="10"/>
          </p:nvPr>
        </p:nvSpPr>
        <p:spPr/>
        <p:txBody>
          <a:bodyPr/>
          <a:lstStyle/>
          <a:p>
            <a:r>
              <a:rPr lang="en-US"/>
              <a:t>10/31/17</a:t>
            </a:r>
          </a:p>
        </p:txBody>
      </p:sp>
      <p:sp>
        <p:nvSpPr>
          <p:cNvPr id="5" name="Footer Placeholder 4">
            <a:extLst>
              <a:ext uri="{FF2B5EF4-FFF2-40B4-BE49-F238E27FC236}">
                <a16:creationId xmlns:a16="http://schemas.microsoft.com/office/drawing/2014/main" id="{F225DFA5-B99A-4555-B6D6-6B096D327810}"/>
              </a:ext>
            </a:extLst>
          </p:cNvPr>
          <p:cNvSpPr>
            <a:spLocks noGrp="1"/>
          </p:cNvSpPr>
          <p:nvPr>
            <p:ph type="ftr" sz="quarter" idx="11"/>
          </p:nvPr>
        </p:nvSpPr>
        <p:spPr/>
        <p:txBody>
          <a:bodyPr/>
          <a:lstStyle/>
          <a:p>
            <a:r>
              <a:rPr lang="en-US"/>
              <a:t>ASE 2017</a:t>
            </a:r>
          </a:p>
        </p:txBody>
      </p:sp>
      <p:sp>
        <p:nvSpPr>
          <p:cNvPr id="6" name="Slide Number Placeholder 5">
            <a:extLst>
              <a:ext uri="{FF2B5EF4-FFF2-40B4-BE49-F238E27FC236}">
                <a16:creationId xmlns:a16="http://schemas.microsoft.com/office/drawing/2014/main" id="{F851B044-C617-4B81-B6FF-A7138ED487FA}"/>
              </a:ext>
            </a:extLst>
          </p:cNvPr>
          <p:cNvSpPr>
            <a:spLocks noGrp="1"/>
          </p:cNvSpPr>
          <p:nvPr>
            <p:ph type="sldNum" sz="quarter" idx="12"/>
          </p:nvPr>
        </p:nvSpPr>
        <p:spPr/>
        <p:txBody>
          <a:bodyPr/>
          <a:lstStyle/>
          <a:p>
            <a:fld id="{906745D7-5DCD-445B-BDED-754FAF3E7806}" type="slidenum">
              <a:rPr lang="en-US" smtClean="0"/>
              <a:t>39</a:t>
            </a:fld>
            <a:endParaRPr lang="en-US"/>
          </a:p>
        </p:txBody>
      </p:sp>
    </p:spTree>
    <p:extLst>
      <p:ext uri="{BB962C8B-B14F-4D97-AF65-F5344CB8AC3E}">
        <p14:creationId xmlns:p14="http://schemas.microsoft.com/office/powerpoint/2010/main" val="20906486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B5077-33D9-4343-99BA-1CE4806F1E06}"/>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A7D3BBC5-8773-47BC-8B04-8E58489557EB}"/>
              </a:ext>
            </a:extLst>
          </p:cNvPr>
          <p:cNvSpPr>
            <a:spLocks noGrp="1"/>
          </p:cNvSpPr>
          <p:nvPr>
            <p:ph idx="1"/>
          </p:nvPr>
        </p:nvSpPr>
        <p:spPr/>
        <p:txBody>
          <a:bodyPr>
            <a:normAutofit fontScale="85000" lnSpcReduction="20000"/>
          </a:bodyPr>
          <a:lstStyle/>
          <a:p>
            <a:pPr>
              <a:lnSpc>
                <a:spcPct val="110000"/>
              </a:lnSpc>
            </a:pPr>
            <a:r>
              <a:rPr lang="en-US" dirty="0"/>
              <a:t>We propose a static technique to remove code elements in Android apps.</a:t>
            </a:r>
          </a:p>
          <a:p>
            <a:pPr lvl="1">
              <a:lnSpc>
                <a:spcPct val="110000"/>
              </a:lnSpc>
            </a:pPr>
            <a:endParaRPr lang="en-US" dirty="0"/>
          </a:p>
          <a:p>
            <a:pPr>
              <a:lnSpc>
                <a:spcPct val="110000"/>
              </a:lnSpc>
            </a:pPr>
            <a:r>
              <a:rPr lang="en-US" dirty="0"/>
              <a:t>The code elements are relevant to user specified unwanted UI elements. </a:t>
            </a:r>
          </a:p>
          <a:p>
            <a:pPr lvl="1">
              <a:lnSpc>
                <a:spcPct val="110000"/>
              </a:lnSpc>
            </a:pPr>
            <a:endParaRPr lang="en-US" dirty="0"/>
          </a:p>
          <a:p>
            <a:pPr>
              <a:lnSpc>
                <a:spcPct val="110000"/>
              </a:lnSpc>
            </a:pPr>
            <a:r>
              <a:rPr lang="en-US" dirty="0"/>
              <a:t>The analysis is featured as a type system and each reachable code element is tagged with a type that is propagated.</a:t>
            </a:r>
          </a:p>
          <a:p>
            <a:pPr lvl="1">
              <a:lnSpc>
                <a:spcPct val="110000"/>
              </a:lnSpc>
            </a:pPr>
            <a:endParaRPr lang="en-US" dirty="0"/>
          </a:p>
          <a:p>
            <a:pPr>
              <a:lnSpc>
                <a:spcPct val="110000"/>
              </a:lnSpc>
            </a:pPr>
            <a:r>
              <a:rPr lang="en-US" dirty="0"/>
              <a:t>We implement a prototype and evaluate it on 10 real-world Android apps. The experimental results show that our approach can accurately identify removable code elements and removing those functionalities leads to substantial resource savings. </a:t>
            </a:r>
          </a:p>
        </p:txBody>
      </p:sp>
      <p:sp>
        <p:nvSpPr>
          <p:cNvPr id="4" name="Date Placeholder 3">
            <a:extLst>
              <a:ext uri="{FF2B5EF4-FFF2-40B4-BE49-F238E27FC236}">
                <a16:creationId xmlns:a16="http://schemas.microsoft.com/office/drawing/2014/main" id="{E4C97A07-53C7-4249-AE6D-77F0AB60C1D6}"/>
              </a:ext>
            </a:extLst>
          </p:cNvPr>
          <p:cNvSpPr>
            <a:spLocks noGrp="1"/>
          </p:cNvSpPr>
          <p:nvPr>
            <p:ph type="dt" sz="half" idx="10"/>
          </p:nvPr>
        </p:nvSpPr>
        <p:spPr/>
        <p:txBody>
          <a:bodyPr/>
          <a:lstStyle/>
          <a:p>
            <a:r>
              <a:rPr lang="en-US"/>
              <a:t>10/31/17</a:t>
            </a:r>
          </a:p>
        </p:txBody>
      </p:sp>
      <p:sp>
        <p:nvSpPr>
          <p:cNvPr id="5" name="Footer Placeholder 4">
            <a:extLst>
              <a:ext uri="{FF2B5EF4-FFF2-40B4-BE49-F238E27FC236}">
                <a16:creationId xmlns:a16="http://schemas.microsoft.com/office/drawing/2014/main" id="{2DB4FC8F-79BC-4916-8B05-2C706E1EDC4D}"/>
              </a:ext>
            </a:extLst>
          </p:cNvPr>
          <p:cNvSpPr>
            <a:spLocks noGrp="1"/>
          </p:cNvSpPr>
          <p:nvPr>
            <p:ph type="ftr" sz="quarter" idx="11"/>
          </p:nvPr>
        </p:nvSpPr>
        <p:spPr/>
        <p:txBody>
          <a:bodyPr/>
          <a:lstStyle/>
          <a:p>
            <a:r>
              <a:rPr lang="en-US"/>
              <a:t>ASE 2017</a:t>
            </a:r>
          </a:p>
        </p:txBody>
      </p:sp>
      <p:sp>
        <p:nvSpPr>
          <p:cNvPr id="6" name="Slide Number Placeholder 5">
            <a:extLst>
              <a:ext uri="{FF2B5EF4-FFF2-40B4-BE49-F238E27FC236}">
                <a16:creationId xmlns:a16="http://schemas.microsoft.com/office/drawing/2014/main" id="{7539B212-F7B7-4BC6-830E-966D15809788}"/>
              </a:ext>
            </a:extLst>
          </p:cNvPr>
          <p:cNvSpPr>
            <a:spLocks noGrp="1"/>
          </p:cNvSpPr>
          <p:nvPr>
            <p:ph type="sldNum" sz="quarter" idx="12"/>
          </p:nvPr>
        </p:nvSpPr>
        <p:spPr/>
        <p:txBody>
          <a:bodyPr/>
          <a:lstStyle/>
          <a:p>
            <a:fld id="{906745D7-5DCD-445B-BDED-754FAF3E7806}" type="slidenum">
              <a:rPr lang="en-US" smtClean="0"/>
              <a:t>40</a:t>
            </a:fld>
            <a:endParaRPr lang="en-US"/>
          </a:p>
        </p:txBody>
      </p:sp>
    </p:spTree>
    <p:extLst>
      <p:ext uri="{BB962C8B-B14F-4D97-AF65-F5344CB8AC3E}">
        <p14:creationId xmlns:p14="http://schemas.microsoft.com/office/powerpoint/2010/main" val="22867937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1C09E-7E9A-4962-9D1C-CE2C65F64B87}"/>
              </a:ext>
            </a:extLst>
          </p:cNvPr>
          <p:cNvSpPr>
            <a:spLocks noGrp="1"/>
          </p:cNvSpPr>
          <p:nvPr>
            <p:ph type="title"/>
          </p:nvPr>
        </p:nvSpPr>
        <p:spPr>
          <a:xfrm>
            <a:off x="2152650" y="2013620"/>
            <a:ext cx="7886700" cy="2159135"/>
          </a:xfrm>
        </p:spPr>
        <p:txBody>
          <a:bodyPr>
            <a:normAutofit/>
          </a:bodyPr>
          <a:lstStyle/>
          <a:p>
            <a:pPr algn="ctr"/>
            <a:r>
              <a:rPr lang="en-US" dirty="0"/>
              <a:t>END</a:t>
            </a:r>
            <a:br>
              <a:rPr lang="en-US" dirty="0"/>
            </a:br>
            <a:r>
              <a:rPr lang="en-US" dirty="0"/>
              <a:t>&amp;</a:t>
            </a:r>
            <a:br>
              <a:rPr lang="en-US" dirty="0"/>
            </a:br>
            <a:r>
              <a:rPr lang="en-US" dirty="0"/>
              <a:t>Thanks</a:t>
            </a:r>
          </a:p>
        </p:txBody>
      </p:sp>
      <p:sp>
        <p:nvSpPr>
          <p:cNvPr id="4" name="Date Placeholder 3">
            <a:extLst>
              <a:ext uri="{FF2B5EF4-FFF2-40B4-BE49-F238E27FC236}">
                <a16:creationId xmlns:a16="http://schemas.microsoft.com/office/drawing/2014/main" id="{BC5AA7C9-D1D9-499F-9D3F-D82DD8FB4D06}"/>
              </a:ext>
            </a:extLst>
          </p:cNvPr>
          <p:cNvSpPr>
            <a:spLocks noGrp="1"/>
          </p:cNvSpPr>
          <p:nvPr>
            <p:ph type="dt" sz="half" idx="10"/>
          </p:nvPr>
        </p:nvSpPr>
        <p:spPr/>
        <p:txBody>
          <a:bodyPr/>
          <a:lstStyle/>
          <a:p>
            <a:r>
              <a:rPr lang="en-US"/>
              <a:t>10/31/17</a:t>
            </a:r>
          </a:p>
        </p:txBody>
      </p:sp>
      <p:sp>
        <p:nvSpPr>
          <p:cNvPr id="5" name="Footer Placeholder 4">
            <a:extLst>
              <a:ext uri="{FF2B5EF4-FFF2-40B4-BE49-F238E27FC236}">
                <a16:creationId xmlns:a16="http://schemas.microsoft.com/office/drawing/2014/main" id="{AA84279F-ABA7-4724-9FF5-4B7800CD57FD}"/>
              </a:ext>
            </a:extLst>
          </p:cNvPr>
          <p:cNvSpPr>
            <a:spLocks noGrp="1"/>
          </p:cNvSpPr>
          <p:nvPr>
            <p:ph type="ftr" sz="quarter" idx="11"/>
          </p:nvPr>
        </p:nvSpPr>
        <p:spPr/>
        <p:txBody>
          <a:bodyPr/>
          <a:lstStyle/>
          <a:p>
            <a:r>
              <a:rPr lang="en-US"/>
              <a:t>ASE 2017</a:t>
            </a:r>
          </a:p>
        </p:txBody>
      </p:sp>
      <p:sp>
        <p:nvSpPr>
          <p:cNvPr id="6" name="Slide Number Placeholder 5">
            <a:extLst>
              <a:ext uri="{FF2B5EF4-FFF2-40B4-BE49-F238E27FC236}">
                <a16:creationId xmlns:a16="http://schemas.microsoft.com/office/drawing/2014/main" id="{40369CC5-FCB3-4934-90F0-9204E493D790}"/>
              </a:ext>
            </a:extLst>
          </p:cNvPr>
          <p:cNvSpPr>
            <a:spLocks noGrp="1"/>
          </p:cNvSpPr>
          <p:nvPr>
            <p:ph type="sldNum" sz="quarter" idx="12"/>
          </p:nvPr>
        </p:nvSpPr>
        <p:spPr/>
        <p:txBody>
          <a:bodyPr/>
          <a:lstStyle/>
          <a:p>
            <a:fld id="{906745D7-5DCD-445B-BDED-754FAF3E7806}" type="slidenum">
              <a:rPr lang="en-US" smtClean="0"/>
              <a:t>41</a:t>
            </a:fld>
            <a:endParaRPr lang="en-US"/>
          </a:p>
        </p:txBody>
      </p:sp>
    </p:spTree>
    <p:extLst>
      <p:ext uri="{BB962C8B-B14F-4D97-AF65-F5344CB8AC3E}">
        <p14:creationId xmlns:p14="http://schemas.microsoft.com/office/powerpoint/2010/main" val="1785494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DB8F9-A416-4110-9725-7CDCEAB5850E}"/>
              </a:ext>
            </a:extLst>
          </p:cNvPr>
          <p:cNvSpPr>
            <a:spLocks noGrp="1"/>
          </p:cNvSpPr>
          <p:nvPr>
            <p:ph type="title"/>
          </p:nvPr>
        </p:nvSpPr>
        <p:spPr/>
        <p:txBody>
          <a:bodyPr/>
          <a:lstStyle/>
          <a:p>
            <a:r>
              <a:rPr lang="en-US" dirty="0"/>
              <a:t>Need of App Customization</a:t>
            </a:r>
          </a:p>
        </p:txBody>
      </p:sp>
      <p:sp>
        <p:nvSpPr>
          <p:cNvPr id="3" name="Content Placeholder 2">
            <a:extLst>
              <a:ext uri="{FF2B5EF4-FFF2-40B4-BE49-F238E27FC236}">
                <a16:creationId xmlns:a16="http://schemas.microsoft.com/office/drawing/2014/main" id="{B355D854-7C9B-466C-9D28-BB84FBA6DEB8}"/>
              </a:ext>
            </a:extLst>
          </p:cNvPr>
          <p:cNvSpPr>
            <a:spLocks noGrp="1"/>
          </p:cNvSpPr>
          <p:nvPr>
            <p:ph idx="1"/>
          </p:nvPr>
        </p:nvSpPr>
        <p:spPr/>
        <p:txBody>
          <a:bodyPr/>
          <a:lstStyle/>
          <a:p>
            <a:r>
              <a:rPr lang="en-US" dirty="0"/>
              <a:t>To meet the various demands of different user groups.</a:t>
            </a:r>
          </a:p>
          <a:p>
            <a:pPr lvl="1"/>
            <a:r>
              <a:rPr lang="en-US" dirty="0"/>
              <a:t>Enterprises want the apps installed on their employee’s devices to not have potentially malicious third-party components.</a:t>
            </a:r>
          </a:p>
          <a:p>
            <a:pPr lvl="1"/>
            <a:endParaRPr lang="en-US" dirty="0"/>
          </a:p>
          <a:p>
            <a:pPr lvl="1"/>
            <a:r>
              <a:rPr lang="en-US" dirty="0"/>
              <a:t>Users operating devices in rough environments want to minimize battery and data consumption by turning off unnecessary app features.</a:t>
            </a:r>
          </a:p>
          <a:p>
            <a:pPr lvl="1"/>
            <a:endParaRPr lang="en-US" dirty="0"/>
          </a:p>
          <a:p>
            <a:pPr lvl="1"/>
            <a:r>
              <a:rPr lang="en-US" dirty="0"/>
              <a:t>Parents want to disable components that deliver inappropriate content to their children.</a:t>
            </a:r>
          </a:p>
          <a:p>
            <a:pPr lvl="1"/>
            <a:endParaRPr lang="en-US" dirty="0"/>
          </a:p>
        </p:txBody>
      </p:sp>
      <p:sp>
        <p:nvSpPr>
          <p:cNvPr id="4" name="Date Placeholder 3">
            <a:extLst>
              <a:ext uri="{FF2B5EF4-FFF2-40B4-BE49-F238E27FC236}">
                <a16:creationId xmlns:a16="http://schemas.microsoft.com/office/drawing/2014/main" id="{2CF54BE2-2ED1-43DA-9FFB-FBEE188ED177}"/>
              </a:ext>
            </a:extLst>
          </p:cNvPr>
          <p:cNvSpPr>
            <a:spLocks noGrp="1"/>
          </p:cNvSpPr>
          <p:nvPr>
            <p:ph type="dt" sz="half" idx="10"/>
          </p:nvPr>
        </p:nvSpPr>
        <p:spPr/>
        <p:txBody>
          <a:bodyPr/>
          <a:lstStyle/>
          <a:p>
            <a:r>
              <a:rPr lang="en-US"/>
              <a:t>10/31/17</a:t>
            </a:r>
          </a:p>
        </p:txBody>
      </p:sp>
      <p:sp>
        <p:nvSpPr>
          <p:cNvPr id="5" name="Footer Placeholder 4">
            <a:extLst>
              <a:ext uri="{FF2B5EF4-FFF2-40B4-BE49-F238E27FC236}">
                <a16:creationId xmlns:a16="http://schemas.microsoft.com/office/drawing/2014/main" id="{1FB5BA4F-50EE-4168-9E6C-104881B73281}"/>
              </a:ext>
            </a:extLst>
          </p:cNvPr>
          <p:cNvSpPr>
            <a:spLocks noGrp="1"/>
          </p:cNvSpPr>
          <p:nvPr>
            <p:ph type="ftr" sz="quarter" idx="11"/>
          </p:nvPr>
        </p:nvSpPr>
        <p:spPr/>
        <p:txBody>
          <a:bodyPr/>
          <a:lstStyle/>
          <a:p>
            <a:r>
              <a:rPr lang="en-US"/>
              <a:t>ASE 2017</a:t>
            </a:r>
          </a:p>
        </p:txBody>
      </p:sp>
      <p:sp>
        <p:nvSpPr>
          <p:cNvPr id="6" name="Slide Number Placeholder 5">
            <a:extLst>
              <a:ext uri="{FF2B5EF4-FFF2-40B4-BE49-F238E27FC236}">
                <a16:creationId xmlns:a16="http://schemas.microsoft.com/office/drawing/2014/main" id="{4287456F-D8E9-4D7E-A55D-6CBB82829E24}"/>
              </a:ext>
            </a:extLst>
          </p:cNvPr>
          <p:cNvSpPr>
            <a:spLocks noGrp="1"/>
          </p:cNvSpPr>
          <p:nvPr>
            <p:ph type="sldNum" sz="quarter" idx="12"/>
          </p:nvPr>
        </p:nvSpPr>
        <p:spPr/>
        <p:txBody>
          <a:bodyPr/>
          <a:lstStyle/>
          <a:p>
            <a:fld id="{906745D7-5DCD-445B-BDED-754FAF3E7806}" type="slidenum">
              <a:rPr lang="en-US" smtClean="0"/>
              <a:t>4</a:t>
            </a:fld>
            <a:endParaRPr lang="en-US"/>
          </a:p>
        </p:txBody>
      </p:sp>
    </p:spTree>
    <p:extLst>
      <p:ext uri="{BB962C8B-B14F-4D97-AF65-F5344CB8AC3E}">
        <p14:creationId xmlns:p14="http://schemas.microsoft.com/office/powerpoint/2010/main" val="2647742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BC44F-66F7-42EE-B39E-922E4F24BDB0}"/>
              </a:ext>
            </a:extLst>
          </p:cNvPr>
          <p:cNvSpPr>
            <a:spLocks noGrp="1"/>
          </p:cNvSpPr>
          <p:nvPr>
            <p:ph type="title"/>
          </p:nvPr>
        </p:nvSpPr>
        <p:spPr/>
        <p:txBody>
          <a:bodyPr/>
          <a:lstStyle/>
          <a:p>
            <a:r>
              <a:rPr lang="en-US" dirty="0"/>
              <a:t>Challenge</a:t>
            </a:r>
          </a:p>
        </p:txBody>
      </p:sp>
      <p:sp>
        <p:nvSpPr>
          <p:cNvPr id="4" name="Date Placeholder 3">
            <a:extLst>
              <a:ext uri="{FF2B5EF4-FFF2-40B4-BE49-F238E27FC236}">
                <a16:creationId xmlns:a16="http://schemas.microsoft.com/office/drawing/2014/main" id="{FA009FF4-67D6-49BC-A0E5-170A185FE9E4}"/>
              </a:ext>
            </a:extLst>
          </p:cNvPr>
          <p:cNvSpPr>
            <a:spLocks noGrp="1"/>
          </p:cNvSpPr>
          <p:nvPr>
            <p:ph type="dt" sz="half" idx="10"/>
          </p:nvPr>
        </p:nvSpPr>
        <p:spPr/>
        <p:txBody>
          <a:bodyPr/>
          <a:lstStyle/>
          <a:p>
            <a:r>
              <a:rPr lang="en-US"/>
              <a:t>10/31/17</a:t>
            </a:r>
          </a:p>
        </p:txBody>
      </p:sp>
      <p:sp>
        <p:nvSpPr>
          <p:cNvPr id="5" name="Footer Placeholder 4">
            <a:extLst>
              <a:ext uri="{FF2B5EF4-FFF2-40B4-BE49-F238E27FC236}">
                <a16:creationId xmlns:a16="http://schemas.microsoft.com/office/drawing/2014/main" id="{6716B5B9-F58F-4D10-B672-5BDB24A82D77}"/>
              </a:ext>
            </a:extLst>
          </p:cNvPr>
          <p:cNvSpPr>
            <a:spLocks noGrp="1"/>
          </p:cNvSpPr>
          <p:nvPr>
            <p:ph type="ftr" sz="quarter" idx="11"/>
          </p:nvPr>
        </p:nvSpPr>
        <p:spPr/>
        <p:txBody>
          <a:bodyPr/>
          <a:lstStyle/>
          <a:p>
            <a:r>
              <a:rPr lang="en-US"/>
              <a:t>ASE 2017</a:t>
            </a:r>
          </a:p>
        </p:txBody>
      </p:sp>
      <p:sp>
        <p:nvSpPr>
          <p:cNvPr id="6" name="Slide Number Placeholder 5">
            <a:extLst>
              <a:ext uri="{FF2B5EF4-FFF2-40B4-BE49-F238E27FC236}">
                <a16:creationId xmlns:a16="http://schemas.microsoft.com/office/drawing/2014/main" id="{04511A36-9A23-4B16-A64E-41B77A1EB961}"/>
              </a:ext>
            </a:extLst>
          </p:cNvPr>
          <p:cNvSpPr>
            <a:spLocks noGrp="1"/>
          </p:cNvSpPr>
          <p:nvPr>
            <p:ph type="sldNum" sz="quarter" idx="12"/>
          </p:nvPr>
        </p:nvSpPr>
        <p:spPr/>
        <p:txBody>
          <a:bodyPr/>
          <a:lstStyle/>
          <a:p>
            <a:fld id="{906745D7-5DCD-445B-BDED-754FAF3E7806}" type="slidenum">
              <a:rPr lang="en-US" smtClean="0"/>
              <a:t>5</a:t>
            </a:fld>
            <a:endParaRPr lang="en-US"/>
          </a:p>
        </p:txBody>
      </p:sp>
      <p:sp>
        <p:nvSpPr>
          <p:cNvPr id="7" name="TextBox 6">
            <a:extLst>
              <a:ext uri="{FF2B5EF4-FFF2-40B4-BE49-F238E27FC236}">
                <a16:creationId xmlns:a16="http://schemas.microsoft.com/office/drawing/2014/main" id="{4AA17C75-3951-4506-BE7C-025178D5EDC8}"/>
              </a:ext>
            </a:extLst>
          </p:cNvPr>
          <p:cNvSpPr txBox="1"/>
          <p:nvPr/>
        </p:nvSpPr>
        <p:spPr>
          <a:xfrm>
            <a:off x="2438400" y="2086377"/>
            <a:ext cx="3889420" cy="523220"/>
          </a:xfrm>
          <a:prstGeom prst="rect">
            <a:avLst/>
          </a:prstGeom>
          <a:noFill/>
          <a:ln>
            <a:solidFill>
              <a:schemeClr val="tx1"/>
            </a:solidFill>
            <a:prstDash val="dash"/>
          </a:ln>
        </p:spPr>
        <p:txBody>
          <a:bodyPr wrap="square" rtlCol="0">
            <a:spAutoFit/>
          </a:bodyPr>
          <a:lstStyle/>
          <a:p>
            <a:r>
              <a:rPr lang="en-US" sz="2800" dirty="0"/>
              <a:t>Potentially diverse needs</a:t>
            </a:r>
          </a:p>
        </p:txBody>
      </p:sp>
      <p:sp>
        <p:nvSpPr>
          <p:cNvPr id="8" name="Rectangle 7">
            <a:extLst>
              <a:ext uri="{FF2B5EF4-FFF2-40B4-BE49-F238E27FC236}">
                <a16:creationId xmlns:a16="http://schemas.microsoft.com/office/drawing/2014/main" id="{6DBFA5B4-03BD-4B63-A47E-4DD3C27ADA06}"/>
              </a:ext>
            </a:extLst>
          </p:cNvPr>
          <p:cNvSpPr/>
          <p:nvPr/>
        </p:nvSpPr>
        <p:spPr>
          <a:xfrm>
            <a:off x="4263176" y="3997440"/>
            <a:ext cx="5776174" cy="1569660"/>
          </a:xfrm>
          <a:prstGeom prst="rect">
            <a:avLst/>
          </a:prstGeom>
          <a:ln w="38100">
            <a:solidFill>
              <a:schemeClr val="tx1"/>
            </a:solidFill>
          </a:ln>
        </p:spPr>
        <p:txBody>
          <a:bodyPr wrap="square">
            <a:spAutoFit/>
          </a:bodyPr>
          <a:lstStyle/>
          <a:p>
            <a:r>
              <a:rPr lang="en-US" sz="2400" dirty="0">
                <a:solidFill>
                  <a:srgbClr val="000000"/>
                </a:solidFill>
                <a:latin typeface="NimbusRomNo9L-Regu"/>
              </a:rPr>
              <a:t>App customization and personalization are prohibitively </a:t>
            </a:r>
            <a:r>
              <a:rPr lang="en-US" sz="2400" b="1" dirty="0">
                <a:solidFill>
                  <a:srgbClr val="000000"/>
                </a:solidFill>
                <a:latin typeface="NimbusRomNo9L-Regu"/>
              </a:rPr>
              <a:t>expensive</a:t>
            </a:r>
            <a:r>
              <a:rPr lang="en-US" sz="2400" dirty="0">
                <a:solidFill>
                  <a:srgbClr val="000000"/>
                </a:solidFill>
                <a:latin typeface="NimbusRomNo9L-Regu"/>
              </a:rPr>
              <a:t> in terms of human effort for the development team if no automatic tools are available.</a:t>
            </a:r>
            <a:r>
              <a:rPr lang="en-US" sz="2400" dirty="0"/>
              <a:t> </a:t>
            </a:r>
          </a:p>
        </p:txBody>
      </p:sp>
      <p:cxnSp>
        <p:nvCxnSpPr>
          <p:cNvPr id="10" name="Straight Arrow Connector 9">
            <a:extLst>
              <a:ext uri="{FF2B5EF4-FFF2-40B4-BE49-F238E27FC236}">
                <a16:creationId xmlns:a16="http://schemas.microsoft.com/office/drawing/2014/main" id="{BBB189B5-F7A9-49AF-91CD-61C1572D8858}"/>
              </a:ext>
            </a:extLst>
          </p:cNvPr>
          <p:cNvCxnSpPr/>
          <p:nvPr/>
        </p:nvCxnSpPr>
        <p:spPr>
          <a:xfrm>
            <a:off x="5387662" y="2609598"/>
            <a:ext cx="708338" cy="1387843"/>
          </a:xfrm>
          <a:prstGeom prst="straightConnector1">
            <a:avLst/>
          </a:prstGeom>
          <a:ln w="762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ACAB4F3B-DC49-4402-AE89-6C17578420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7430" y="973690"/>
            <a:ext cx="361621" cy="473848"/>
          </a:xfrm>
          <a:prstGeom prst="rect">
            <a:avLst/>
          </a:prstGeom>
        </p:spPr>
      </p:pic>
      <p:sp>
        <p:nvSpPr>
          <p:cNvPr id="12" name="Speech Bubble: Rectangle with Corners Rounded 11">
            <a:extLst>
              <a:ext uri="{FF2B5EF4-FFF2-40B4-BE49-F238E27FC236}">
                <a16:creationId xmlns:a16="http://schemas.microsoft.com/office/drawing/2014/main" id="{CFC76028-2970-4B97-8DD6-2455E7E1A278}"/>
              </a:ext>
            </a:extLst>
          </p:cNvPr>
          <p:cNvSpPr/>
          <p:nvPr/>
        </p:nvSpPr>
        <p:spPr>
          <a:xfrm>
            <a:off x="7847528" y="798490"/>
            <a:ext cx="2627290" cy="412124"/>
          </a:xfrm>
          <a:prstGeom prst="wedgeRoundRectCallout">
            <a:avLst>
              <a:gd name="adj1" fmla="val -60825"/>
              <a:gd name="adj2" fmla="val 50000"/>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 do NOT want feature A.</a:t>
            </a:r>
          </a:p>
        </p:txBody>
      </p:sp>
      <p:pic>
        <p:nvPicPr>
          <p:cNvPr id="13" name="Picture 12">
            <a:extLst>
              <a:ext uri="{FF2B5EF4-FFF2-40B4-BE49-F238E27FC236}">
                <a16:creationId xmlns:a16="http://schemas.microsoft.com/office/drawing/2014/main" id="{9FE04CF3-69A4-4B53-98F6-BAA26BD008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7430" y="1849453"/>
            <a:ext cx="361621" cy="473848"/>
          </a:xfrm>
          <a:prstGeom prst="rect">
            <a:avLst/>
          </a:prstGeom>
        </p:spPr>
      </p:pic>
      <p:pic>
        <p:nvPicPr>
          <p:cNvPr id="15" name="Picture 14">
            <a:extLst>
              <a:ext uri="{FF2B5EF4-FFF2-40B4-BE49-F238E27FC236}">
                <a16:creationId xmlns:a16="http://schemas.microsoft.com/office/drawing/2014/main" id="{0ED7CE95-F81B-49ED-922F-9C2A26AFAE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6145" y="2677531"/>
            <a:ext cx="361621" cy="473848"/>
          </a:xfrm>
          <a:prstGeom prst="rect">
            <a:avLst/>
          </a:prstGeom>
        </p:spPr>
      </p:pic>
      <p:sp>
        <p:nvSpPr>
          <p:cNvPr id="17" name="Speech Bubble: Oval 16">
            <a:extLst>
              <a:ext uri="{FF2B5EF4-FFF2-40B4-BE49-F238E27FC236}">
                <a16:creationId xmlns:a16="http://schemas.microsoft.com/office/drawing/2014/main" id="{E1EEC164-40F7-4924-B757-99458B158F1D}"/>
              </a:ext>
            </a:extLst>
          </p:cNvPr>
          <p:cNvSpPr/>
          <p:nvPr/>
        </p:nvSpPr>
        <p:spPr>
          <a:xfrm>
            <a:off x="7841843" y="2479941"/>
            <a:ext cx="2627290" cy="376763"/>
          </a:xfrm>
          <a:prstGeom prst="wedgeEllipseCallout">
            <a:avLst>
              <a:gd name="adj1" fmla="val -57108"/>
              <a:gd name="adj2" fmla="val 69336"/>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 hate feature C.</a:t>
            </a:r>
          </a:p>
        </p:txBody>
      </p:sp>
      <p:sp>
        <p:nvSpPr>
          <p:cNvPr id="19" name="Speech Bubble: Rectangle 18">
            <a:extLst>
              <a:ext uri="{FF2B5EF4-FFF2-40B4-BE49-F238E27FC236}">
                <a16:creationId xmlns:a16="http://schemas.microsoft.com/office/drawing/2014/main" id="{F05602AE-895C-4445-ACBD-E9E54A7CBC1E}"/>
              </a:ext>
            </a:extLst>
          </p:cNvPr>
          <p:cNvSpPr/>
          <p:nvPr/>
        </p:nvSpPr>
        <p:spPr>
          <a:xfrm>
            <a:off x="7981951" y="1716514"/>
            <a:ext cx="2487183" cy="401915"/>
          </a:xfrm>
          <a:prstGeom prst="wedgeRectCallout">
            <a:avLst>
              <a:gd name="adj1" fmla="val -63811"/>
              <a:gd name="adj2" fmla="val 43273"/>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 dislike feature B.</a:t>
            </a:r>
          </a:p>
        </p:txBody>
      </p:sp>
    </p:spTree>
    <p:extLst>
      <p:ext uri="{BB962C8B-B14F-4D97-AF65-F5344CB8AC3E}">
        <p14:creationId xmlns:p14="http://schemas.microsoft.com/office/powerpoint/2010/main" val="1444553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7F445-2DFB-49CC-8F53-342149D6C9B1}"/>
              </a:ext>
            </a:extLst>
          </p:cNvPr>
          <p:cNvSpPr>
            <a:spLocks noGrp="1"/>
          </p:cNvSpPr>
          <p:nvPr>
            <p:ph type="title"/>
          </p:nvPr>
        </p:nvSpPr>
        <p:spPr/>
        <p:txBody>
          <a:bodyPr/>
          <a:lstStyle/>
          <a:p>
            <a:r>
              <a:rPr lang="en-US" dirty="0"/>
              <a:t>Basic Idea</a:t>
            </a:r>
          </a:p>
        </p:txBody>
      </p:sp>
      <p:sp>
        <p:nvSpPr>
          <p:cNvPr id="3" name="Content Placeholder 2">
            <a:extLst>
              <a:ext uri="{FF2B5EF4-FFF2-40B4-BE49-F238E27FC236}">
                <a16:creationId xmlns:a16="http://schemas.microsoft.com/office/drawing/2014/main" id="{C13F5F2B-8143-4D22-87CD-E3AC995C6E92}"/>
              </a:ext>
            </a:extLst>
          </p:cNvPr>
          <p:cNvSpPr>
            <a:spLocks noGrp="1"/>
          </p:cNvSpPr>
          <p:nvPr>
            <p:ph idx="1"/>
          </p:nvPr>
        </p:nvSpPr>
        <p:spPr/>
        <p:txBody>
          <a:bodyPr/>
          <a:lstStyle/>
          <a:p>
            <a:r>
              <a:rPr lang="en-US" dirty="0"/>
              <a:t>To customize an app to meet different user needs by specifying </a:t>
            </a:r>
            <a:r>
              <a:rPr lang="en-US" b="1" dirty="0">
                <a:solidFill>
                  <a:srgbClr val="FF0000"/>
                </a:solidFill>
              </a:rPr>
              <a:t>what features are not needed on the UI</a:t>
            </a:r>
            <a:r>
              <a:rPr lang="en-US" dirty="0"/>
              <a:t>.</a:t>
            </a:r>
          </a:p>
          <a:p>
            <a:pPr lvl="1"/>
            <a:r>
              <a:rPr lang="en-US" dirty="0"/>
              <a:t>The user interface provides a way to the users for specifying unwanted features.</a:t>
            </a:r>
          </a:p>
        </p:txBody>
      </p:sp>
      <p:sp>
        <p:nvSpPr>
          <p:cNvPr id="4" name="Date Placeholder 3">
            <a:extLst>
              <a:ext uri="{FF2B5EF4-FFF2-40B4-BE49-F238E27FC236}">
                <a16:creationId xmlns:a16="http://schemas.microsoft.com/office/drawing/2014/main" id="{60F2A900-2062-4DA7-BE82-28E8A7B0778A}"/>
              </a:ext>
            </a:extLst>
          </p:cNvPr>
          <p:cNvSpPr>
            <a:spLocks noGrp="1"/>
          </p:cNvSpPr>
          <p:nvPr>
            <p:ph type="dt" sz="half" idx="10"/>
          </p:nvPr>
        </p:nvSpPr>
        <p:spPr/>
        <p:txBody>
          <a:bodyPr/>
          <a:lstStyle/>
          <a:p>
            <a:r>
              <a:rPr lang="en-US"/>
              <a:t>10/31/17</a:t>
            </a:r>
          </a:p>
        </p:txBody>
      </p:sp>
      <p:sp>
        <p:nvSpPr>
          <p:cNvPr id="5" name="Footer Placeholder 4">
            <a:extLst>
              <a:ext uri="{FF2B5EF4-FFF2-40B4-BE49-F238E27FC236}">
                <a16:creationId xmlns:a16="http://schemas.microsoft.com/office/drawing/2014/main" id="{792C2F31-DE80-4591-AAA2-4B4573951C5F}"/>
              </a:ext>
            </a:extLst>
          </p:cNvPr>
          <p:cNvSpPr>
            <a:spLocks noGrp="1"/>
          </p:cNvSpPr>
          <p:nvPr>
            <p:ph type="ftr" sz="quarter" idx="11"/>
          </p:nvPr>
        </p:nvSpPr>
        <p:spPr/>
        <p:txBody>
          <a:bodyPr/>
          <a:lstStyle/>
          <a:p>
            <a:r>
              <a:rPr lang="en-US"/>
              <a:t>ASE 2017</a:t>
            </a:r>
          </a:p>
        </p:txBody>
      </p:sp>
      <p:sp>
        <p:nvSpPr>
          <p:cNvPr id="6" name="Slide Number Placeholder 5">
            <a:extLst>
              <a:ext uri="{FF2B5EF4-FFF2-40B4-BE49-F238E27FC236}">
                <a16:creationId xmlns:a16="http://schemas.microsoft.com/office/drawing/2014/main" id="{3F83BE7F-6186-4C5F-A1FC-028496149F87}"/>
              </a:ext>
            </a:extLst>
          </p:cNvPr>
          <p:cNvSpPr>
            <a:spLocks noGrp="1"/>
          </p:cNvSpPr>
          <p:nvPr>
            <p:ph type="sldNum" sz="quarter" idx="12"/>
          </p:nvPr>
        </p:nvSpPr>
        <p:spPr/>
        <p:txBody>
          <a:bodyPr/>
          <a:lstStyle/>
          <a:p>
            <a:fld id="{906745D7-5DCD-445B-BDED-754FAF3E7806}" type="slidenum">
              <a:rPr lang="en-US" smtClean="0"/>
              <a:t>6</a:t>
            </a:fld>
            <a:endParaRPr lang="en-US"/>
          </a:p>
        </p:txBody>
      </p:sp>
      <p:pic>
        <p:nvPicPr>
          <p:cNvPr id="7" name="Picture 6">
            <a:extLst>
              <a:ext uri="{FF2B5EF4-FFF2-40B4-BE49-F238E27FC236}">
                <a16:creationId xmlns:a16="http://schemas.microsoft.com/office/drawing/2014/main" id="{D14446CB-41D2-4AA9-B863-9E75ADBB45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1723" y="4031596"/>
            <a:ext cx="1257476" cy="2002816"/>
          </a:xfrm>
          <a:prstGeom prst="rect">
            <a:avLst/>
          </a:prstGeom>
        </p:spPr>
      </p:pic>
      <p:sp>
        <p:nvSpPr>
          <p:cNvPr id="8" name="Rectangle: Rounded Corners 7">
            <a:extLst>
              <a:ext uri="{FF2B5EF4-FFF2-40B4-BE49-F238E27FC236}">
                <a16:creationId xmlns:a16="http://schemas.microsoft.com/office/drawing/2014/main" id="{62BC56C0-FCA8-4A9E-9A4B-56ED92900746}"/>
              </a:ext>
            </a:extLst>
          </p:cNvPr>
          <p:cNvSpPr/>
          <p:nvPr/>
        </p:nvSpPr>
        <p:spPr bwMode="auto">
          <a:xfrm>
            <a:off x="4120239" y="5113774"/>
            <a:ext cx="1551214" cy="408623"/>
          </a:xfrm>
          <a:prstGeom prst="roundRect">
            <a:avLst/>
          </a:prstGeom>
          <a:noFill/>
          <a:ln w="38100">
            <a:solidFill>
              <a:srgbClr val="FF0000"/>
            </a:solidFill>
            <a:headEnd type="none" w="med" len="med"/>
            <a:tailEnd type="none" w="med" len="med"/>
          </a:ln>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wrap="square" rtlCol="0" anchor="ctr">
            <a:spAutoFit/>
          </a:bodyPr>
          <a:lstStyle/>
          <a:p>
            <a:pPr algn="ctr" eaLnBrk="0" hangingPunct="0"/>
            <a:endParaRPr lang="en-US">
              <a:effectLst>
                <a:outerShdw blurRad="38100" dist="38100" dir="2700000" algn="tl">
                  <a:srgbClr val="000000">
                    <a:alpha val="43137"/>
                  </a:srgbClr>
                </a:outerShdw>
              </a:effectLst>
            </a:endParaRPr>
          </a:p>
        </p:txBody>
      </p:sp>
      <p:pic>
        <p:nvPicPr>
          <p:cNvPr id="9" name="Picture 8">
            <a:extLst>
              <a:ext uri="{FF2B5EF4-FFF2-40B4-BE49-F238E27FC236}">
                <a16:creationId xmlns:a16="http://schemas.microsoft.com/office/drawing/2014/main" id="{00251F65-F28C-4595-AD1E-677C813F74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38001" y="3986156"/>
            <a:ext cx="1152144" cy="2048256"/>
          </a:xfrm>
          <a:prstGeom prst="rect">
            <a:avLst/>
          </a:prstGeom>
        </p:spPr>
      </p:pic>
      <p:sp>
        <p:nvSpPr>
          <p:cNvPr id="10" name="Rectangle: Rounded Corners 9">
            <a:extLst>
              <a:ext uri="{FF2B5EF4-FFF2-40B4-BE49-F238E27FC236}">
                <a16:creationId xmlns:a16="http://schemas.microsoft.com/office/drawing/2014/main" id="{E68FEAFF-93AC-40E6-B9ED-97F97ABD493A}"/>
              </a:ext>
            </a:extLst>
          </p:cNvPr>
          <p:cNvSpPr/>
          <p:nvPr/>
        </p:nvSpPr>
        <p:spPr bwMode="auto">
          <a:xfrm>
            <a:off x="6936600" y="4798835"/>
            <a:ext cx="1367849" cy="1005840"/>
          </a:xfrm>
          <a:prstGeom prst="roundRect">
            <a:avLst/>
          </a:prstGeom>
          <a:noFill/>
          <a:ln w="38100">
            <a:solidFill>
              <a:srgbClr val="FF0000"/>
            </a:solidFill>
            <a:headEnd type="none" w="med" len="med"/>
            <a:tailEnd type="none" w="med" len="med"/>
          </a:ln>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wrap="none" rtlCol="0" anchor="ctr">
            <a:noAutofit/>
          </a:bodyPr>
          <a:lstStyle/>
          <a:p>
            <a:pPr algn="ctr" eaLnBrk="0" hangingPunct="0"/>
            <a:endParaRPr lang="en-US">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42772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845AA-6AC5-4F87-A59B-20014F769DA4}"/>
              </a:ext>
            </a:extLst>
          </p:cNvPr>
          <p:cNvSpPr>
            <a:spLocks noGrp="1"/>
          </p:cNvSpPr>
          <p:nvPr>
            <p:ph type="title"/>
          </p:nvPr>
        </p:nvSpPr>
        <p:spPr/>
        <p:txBody>
          <a:bodyPr/>
          <a:lstStyle/>
          <a:p>
            <a:r>
              <a:rPr lang="en-US" dirty="0"/>
              <a:t>Motivating Example</a:t>
            </a:r>
          </a:p>
        </p:txBody>
      </p:sp>
      <p:sp>
        <p:nvSpPr>
          <p:cNvPr id="3" name="Content Placeholder 2">
            <a:extLst>
              <a:ext uri="{FF2B5EF4-FFF2-40B4-BE49-F238E27FC236}">
                <a16:creationId xmlns:a16="http://schemas.microsoft.com/office/drawing/2014/main" id="{AE739FF6-8BF7-4BAA-A9B0-35B96F49537B}"/>
              </a:ext>
            </a:extLst>
          </p:cNvPr>
          <p:cNvSpPr>
            <a:spLocks noGrp="1"/>
          </p:cNvSpPr>
          <p:nvPr>
            <p:ph idx="1"/>
          </p:nvPr>
        </p:nvSpPr>
        <p:spPr>
          <a:xfrm>
            <a:off x="838200" y="1825625"/>
            <a:ext cx="4456471" cy="4351338"/>
          </a:xfrm>
        </p:spPr>
        <p:txBody>
          <a:bodyPr/>
          <a:lstStyle/>
          <a:p>
            <a:r>
              <a:rPr lang="en-US" dirty="0"/>
              <a:t>App: WeatherBug</a:t>
            </a:r>
          </a:p>
          <a:p>
            <a:pPr lvl="1"/>
            <a:r>
              <a:rPr lang="en-US" dirty="0"/>
              <a:t>A popular Android app.</a:t>
            </a:r>
          </a:p>
          <a:p>
            <a:pPr lvl="1"/>
            <a:r>
              <a:rPr lang="en-US" dirty="0"/>
              <a:t>Real-time weather conditions, weather news, photos, closest spark strike, …</a:t>
            </a:r>
          </a:p>
          <a:p>
            <a:pPr lvl="1"/>
            <a:endParaRPr lang="en-US" dirty="0"/>
          </a:p>
          <a:p>
            <a:pPr lvl="1"/>
            <a:r>
              <a:rPr lang="en-US" dirty="0"/>
              <a:t>Users may not want the features other than real-time weather conditions.</a:t>
            </a:r>
          </a:p>
        </p:txBody>
      </p:sp>
      <p:sp>
        <p:nvSpPr>
          <p:cNvPr id="4" name="Date Placeholder 3">
            <a:extLst>
              <a:ext uri="{FF2B5EF4-FFF2-40B4-BE49-F238E27FC236}">
                <a16:creationId xmlns:a16="http://schemas.microsoft.com/office/drawing/2014/main" id="{222AAB2B-46C2-43ED-A7E7-94A0883FC7B6}"/>
              </a:ext>
            </a:extLst>
          </p:cNvPr>
          <p:cNvSpPr>
            <a:spLocks noGrp="1"/>
          </p:cNvSpPr>
          <p:nvPr>
            <p:ph type="dt" sz="half" idx="10"/>
          </p:nvPr>
        </p:nvSpPr>
        <p:spPr/>
        <p:txBody>
          <a:bodyPr/>
          <a:lstStyle/>
          <a:p>
            <a:r>
              <a:rPr lang="en-US"/>
              <a:t>10/31/17</a:t>
            </a:r>
          </a:p>
        </p:txBody>
      </p:sp>
      <p:sp>
        <p:nvSpPr>
          <p:cNvPr id="5" name="Footer Placeholder 4">
            <a:extLst>
              <a:ext uri="{FF2B5EF4-FFF2-40B4-BE49-F238E27FC236}">
                <a16:creationId xmlns:a16="http://schemas.microsoft.com/office/drawing/2014/main" id="{66765971-2B21-452A-AF1D-95B0679EC98C}"/>
              </a:ext>
            </a:extLst>
          </p:cNvPr>
          <p:cNvSpPr>
            <a:spLocks noGrp="1"/>
          </p:cNvSpPr>
          <p:nvPr>
            <p:ph type="ftr" sz="quarter" idx="11"/>
          </p:nvPr>
        </p:nvSpPr>
        <p:spPr/>
        <p:txBody>
          <a:bodyPr/>
          <a:lstStyle/>
          <a:p>
            <a:r>
              <a:rPr lang="en-US"/>
              <a:t>ASE 2017</a:t>
            </a:r>
          </a:p>
        </p:txBody>
      </p:sp>
      <p:sp>
        <p:nvSpPr>
          <p:cNvPr id="6" name="Slide Number Placeholder 5">
            <a:extLst>
              <a:ext uri="{FF2B5EF4-FFF2-40B4-BE49-F238E27FC236}">
                <a16:creationId xmlns:a16="http://schemas.microsoft.com/office/drawing/2014/main" id="{536ACD5C-DA46-413B-AE68-98C880F4CD8F}"/>
              </a:ext>
            </a:extLst>
          </p:cNvPr>
          <p:cNvSpPr>
            <a:spLocks noGrp="1"/>
          </p:cNvSpPr>
          <p:nvPr>
            <p:ph type="sldNum" sz="quarter" idx="12"/>
          </p:nvPr>
        </p:nvSpPr>
        <p:spPr/>
        <p:txBody>
          <a:bodyPr/>
          <a:lstStyle/>
          <a:p>
            <a:fld id="{906745D7-5DCD-445B-BDED-754FAF3E7806}" type="slidenum">
              <a:rPr lang="en-US" smtClean="0"/>
              <a:t>7</a:t>
            </a:fld>
            <a:endParaRPr lang="en-US"/>
          </a:p>
        </p:txBody>
      </p:sp>
      <p:pic>
        <p:nvPicPr>
          <p:cNvPr id="7" name="Picture 6">
            <a:extLst>
              <a:ext uri="{FF2B5EF4-FFF2-40B4-BE49-F238E27FC236}">
                <a16:creationId xmlns:a16="http://schemas.microsoft.com/office/drawing/2014/main" id="{01168975-4278-41C7-A5E7-69C151C00374}"/>
              </a:ext>
            </a:extLst>
          </p:cNvPr>
          <p:cNvPicPr>
            <a:picLocks noChangeAspect="1"/>
          </p:cNvPicPr>
          <p:nvPr/>
        </p:nvPicPr>
        <p:blipFill>
          <a:blip r:embed="rId3"/>
          <a:stretch>
            <a:fillRect/>
          </a:stretch>
        </p:blipFill>
        <p:spPr>
          <a:xfrm>
            <a:off x="5670236" y="1000082"/>
            <a:ext cx="3019425" cy="4438650"/>
          </a:xfrm>
          <a:prstGeom prst="rect">
            <a:avLst/>
          </a:prstGeom>
        </p:spPr>
      </p:pic>
      <p:sp>
        <p:nvSpPr>
          <p:cNvPr id="8" name="Speech Bubble: Rectangle 7">
            <a:extLst>
              <a:ext uri="{FF2B5EF4-FFF2-40B4-BE49-F238E27FC236}">
                <a16:creationId xmlns:a16="http://schemas.microsoft.com/office/drawing/2014/main" id="{4862F65D-F8C4-4F0C-BE04-9E578DB5EC04}"/>
              </a:ext>
            </a:extLst>
          </p:cNvPr>
          <p:cNvSpPr/>
          <p:nvPr/>
        </p:nvSpPr>
        <p:spPr>
          <a:xfrm>
            <a:off x="8799922" y="1760874"/>
            <a:ext cx="1974068" cy="759854"/>
          </a:xfrm>
          <a:prstGeom prst="wedgeRectCallout">
            <a:avLst>
              <a:gd name="adj1" fmla="val -58824"/>
              <a:gd name="adj2" fmla="val 8263"/>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Real-time Weather Condition</a:t>
            </a:r>
          </a:p>
        </p:txBody>
      </p:sp>
      <p:sp>
        <p:nvSpPr>
          <p:cNvPr id="9" name="Speech Bubble: Rectangle 8">
            <a:extLst>
              <a:ext uri="{FF2B5EF4-FFF2-40B4-BE49-F238E27FC236}">
                <a16:creationId xmlns:a16="http://schemas.microsoft.com/office/drawing/2014/main" id="{01ADC8A0-7140-49AB-BF27-A3545F244C09}"/>
              </a:ext>
            </a:extLst>
          </p:cNvPr>
          <p:cNvSpPr/>
          <p:nvPr/>
        </p:nvSpPr>
        <p:spPr>
          <a:xfrm>
            <a:off x="8799922" y="3860131"/>
            <a:ext cx="1974068" cy="746974"/>
          </a:xfrm>
          <a:prstGeom prst="wedgeRectCallout">
            <a:avLst>
              <a:gd name="adj1" fmla="val -60571"/>
              <a:gd name="adj2" fmla="val 10776"/>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WEATHER NEWS</a:t>
            </a:r>
          </a:p>
        </p:txBody>
      </p:sp>
      <p:sp>
        <p:nvSpPr>
          <p:cNvPr id="10" name="Speech Bubble: Rectangle 9">
            <a:extLst>
              <a:ext uri="{FF2B5EF4-FFF2-40B4-BE49-F238E27FC236}">
                <a16:creationId xmlns:a16="http://schemas.microsoft.com/office/drawing/2014/main" id="{1DDE59C5-15DC-422C-AFBA-1EA4ADD10C76}"/>
              </a:ext>
            </a:extLst>
          </p:cNvPr>
          <p:cNvSpPr/>
          <p:nvPr/>
        </p:nvSpPr>
        <p:spPr>
          <a:xfrm>
            <a:off x="8799922" y="4903318"/>
            <a:ext cx="1974068" cy="1043189"/>
          </a:xfrm>
          <a:prstGeom prst="wedgeRectCallout">
            <a:avLst>
              <a:gd name="adj1" fmla="val -60033"/>
              <a:gd name="adj2"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Banner Ad;</a:t>
            </a:r>
          </a:p>
          <a:p>
            <a:r>
              <a:rPr lang="en-US" dirty="0"/>
              <a:t>And More Features after Scrolling down.</a:t>
            </a:r>
          </a:p>
        </p:txBody>
      </p:sp>
      <p:pic>
        <p:nvPicPr>
          <p:cNvPr id="11" name="Picture 10">
            <a:extLst>
              <a:ext uri="{FF2B5EF4-FFF2-40B4-BE49-F238E27FC236}">
                <a16:creationId xmlns:a16="http://schemas.microsoft.com/office/drawing/2014/main" id="{D78AD3C6-0E66-4BDE-8532-CDAC0459B7C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60449" y="2488709"/>
            <a:ext cx="361621" cy="473848"/>
          </a:xfrm>
          <a:prstGeom prst="rect">
            <a:avLst/>
          </a:prstGeom>
        </p:spPr>
      </p:pic>
      <p:sp>
        <p:nvSpPr>
          <p:cNvPr id="12" name="Speech Bubble: Rectangle 11">
            <a:extLst>
              <a:ext uri="{FF2B5EF4-FFF2-40B4-BE49-F238E27FC236}">
                <a16:creationId xmlns:a16="http://schemas.microsoft.com/office/drawing/2014/main" id="{3BDDE6F9-6391-4072-BEAF-9F3CA2A97B4A}"/>
              </a:ext>
            </a:extLst>
          </p:cNvPr>
          <p:cNvSpPr/>
          <p:nvPr/>
        </p:nvSpPr>
        <p:spPr>
          <a:xfrm>
            <a:off x="9212070" y="3404385"/>
            <a:ext cx="2429190" cy="615280"/>
          </a:xfrm>
          <a:prstGeom prst="wedgeRectCallout">
            <a:avLst>
              <a:gd name="adj1" fmla="val 41304"/>
              <a:gd name="adj2" fmla="val -132968"/>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 want to remove WEATHER NEWS.</a:t>
            </a:r>
          </a:p>
        </p:txBody>
      </p:sp>
    </p:spTree>
    <p:extLst>
      <p:ext uri="{BB962C8B-B14F-4D97-AF65-F5344CB8AC3E}">
        <p14:creationId xmlns:p14="http://schemas.microsoft.com/office/powerpoint/2010/main" val="3713772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21717-2885-40BD-B39D-FC6E012C8D41}"/>
              </a:ext>
            </a:extLst>
          </p:cNvPr>
          <p:cNvSpPr>
            <a:spLocks noGrp="1"/>
          </p:cNvSpPr>
          <p:nvPr>
            <p:ph type="title"/>
          </p:nvPr>
        </p:nvSpPr>
        <p:spPr/>
        <p:txBody>
          <a:bodyPr/>
          <a:lstStyle/>
          <a:p>
            <a:r>
              <a:rPr lang="en-US" dirty="0"/>
              <a:t>Results After Code Reduction</a:t>
            </a:r>
          </a:p>
        </p:txBody>
      </p:sp>
      <p:sp>
        <p:nvSpPr>
          <p:cNvPr id="4" name="Date Placeholder 3">
            <a:extLst>
              <a:ext uri="{FF2B5EF4-FFF2-40B4-BE49-F238E27FC236}">
                <a16:creationId xmlns:a16="http://schemas.microsoft.com/office/drawing/2014/main" id="{854FB8FC-02E6-454E-85AB-E9579CA8793B}"/>
              </a:ext>
            </a:extLst>
          </p:cNvPr>
          <p:cNvSpPr>
            <a:spLocks noGrp="1"/>
          </p:cNvSpPr>
          <p:nvPr>
            <p:ph type="dt" sz="half" idx="10"/>
          </p:nvPr>
        </p:nvSpPr>
        <p:spPr/>
        <p:txBody>
          <a:bodyPr/>
          <a:lstStyle/>
          <a:p>
            <a:r>
              <a:rPr lang="en-US"/>
              <a:t>10/31/17</a:t>
            </a:r>
          </a:p>
        </p:txBody>
      </p:sp>
      <p:sp>
        <p:nvSpPr>
          <p:cNvPr id="5" name="Footer Placeholder 4">
            <a:extLst>
              <a:ext uri="{FF2B5EF4-FFF2-40B4-BE49-F238E27FC236}">
                <a16:creationId xmlns:a16="http://schemas.microsoft.com/office/drawing/2014/main" id="{75C04E3B-8AC9-4240-9DB4-3F56E1501A4B}"/>
              </a:ext>
            </a:extLst>
          </p:cNvPr>
          <p:cNvSpPr>
            <a:spLocks noGrp="1"/>
          </p:cNvSpPr>
          <p:nvPr>
            <p:ph type="ftr" sz="quarter" idx="11"/>
          </p:nvPr>
        </p:nvSpPr>
        <p:spPr/>
        <p:txBody>
          <a:bodyPr/>
          <a:lstStyle/>
          <a:p>
            <a:r>
              <a:rPr lang="en-US"/>
              <a:t>ASE 2017</a:t>
            </a:r>
          </a:p>
        </p:txBody>
      </p:sp>
      <p:sp>
        <p:nvSpPr>
          <p:cNvPr id="6" name="Slide Number Placeholder 5">
            <a:extLst>
              <a:ext uri="{FF2B5EF4-FFF2-40B4-BE49-F238E27FC236}">
                <a16:creationId xmlns:a16="http://schemas.microsoft.com/office/drawing/2014/main" id="{B5CB9864-4405-4975-B4C1-84CBFC9B3076}"/>
              </a:ext>
            </a:extLst>
          </p:cNvPr>
          <p:cNvSpPr>
            <a:spLocks noGrp="1"/>
          </p:cNvSpPr>
          <p:nvPr>
            <p:ph type="sldNum" sz="quarter" idx="12"/>
          </p:nvPr>
        </p:nvSpPr>
        <p:spPr/>
        <p:txBody>
          <a:bodyPr/>
          <a:lstStyle/>
          <a:p>
            <a:fld id="{906745D7-5DCD-445B-BDED-754FAF3E7806}" type="slidenum">
              <a:rPr lang="en-US" smtClean="0"/>
              <a:t>8</a:t>
            </a:fld>
            <a:endParaRPr lang="en-US"/>
          </a:p>
        </p:txBody>
      </p:sp>
      <p:pic>
        <p:nvPicPr>
          <p:cNvPr id="7" name="Picture 6">
            <a:extLst>
              <a:ext uri="{FF2B5EF4-FFF2-40B4-BE49-F238E27FC236}">
                <a16:creationId xmlns:a16="http://schemas.microsoft.com/office/drawing/2014/main" id="{951696DB-E375-465F-AFF1-5914D7EDC193}"/>
              </a:ext>
            </a:extLst>
          </p:cNvPr>
          <p:cNvPicPr>
            <a:picLocks noChangeAspect="1"/>
          </p:cNvPicPr>
          <p:nvPr/>
        </p:nvPicPr>
        <p:blipFill>
          <a:blip r:embed="rId3"/>
          <a:stretch>
            <a:fillRect/>
          </a:stretch>
        </p:blipFill>
        <p:spPr>
          <a:xfrm>
            <a:off x="2152651" y="1690689"/>
            <a:ext cx="3019425" cy="4438650"/>
          </a:xfrm>
          <a:prstGeom prst="rect">
            <a:avLst/>
          </a:prstGeom>
        </p:spPr>
      </p:pic>
      <p:sp>
        <p:nvSpPr>
          <p:cNvPr id="8" name="Rectangle: Rounded Corners 7">
            <a:extLst>
              <a:ext uri="{FF2B5EF4-FFF2-40B4-BE49-F238E27FC236}">
                <a16:creationId xmlns:a16="http://schemas.microsoft.com/office/drawing/2014/main" id="{8A63439B-FC39-4538-A122-13900F57FD9F}"/>
              </a:ext>
            </a:extLst>
          </p:cNvPr>
          <p:cNvSpPr/>
          <p:nvPr/>
        </p:nvSpPr>
        <p:spPr>
          <a:xfrm>
            <a:off x="2052034" y="4159876"/>
            <a:ext cx="3245476" cy="153258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87102DA-D27C-4309-BEAF-AC5334FC489D}"/>
              </a:ext>
            </a:extLst>
          </p:cNvPr>
          <p:cNvPicPr>
            <a:picLocks noChangeAspect="1"/>
          </p:cNvPicPr>
          <p:nvPr/>
        </p:nvPicPr>
        <p:blipFill>
          <a:blip r:embed="rId4"/>
          <a:stretch>
            <a:fillRect/>
          </a:stretch>
        </p:blipFill>
        <p:spPr>
          <a:xfrm>
            <a:off x="7342367" y="2166536"/>
            <a:ext cx="3019425" cy="638175"/>
          </a:xfrm>
          <a:prstGeom prst="rect">
            <a:avLst/>
          </a:prstGeom>
        </p:spPr>
      </p:pic>
      <p:sp>
        <p:nvSpPr>
          <p:cNvPr id="10" name="Rectangle: Rounded Corners 9">
            <a:extLst>
              <a:ext uri="{FF2B5EF4-FFF2-40B4-BE49-F238E27FC236}">
                <a16:creationId xmlns:a16="http://schemas.microsoft.com/office/drawing/2014/main" id="{D5E3EEB3-7EC8-4EA1-AC62-ACD4BCEA5232}"/>
              </a:ext>
            </a:extLst>
          </p:cNvPr>
          <p:cNvSpPr/>
          <p:nvPr/>
        </p:nvSpPr>
        <p:spPr>
          <a:xfrm>
            <a:off x="7306614" y="2356835"/>
            <a:ext cx="1506828" cy="24469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36659244-ADC4-4465-A963-BE81066AFCC7}"/>
              </a:ext>
            </a:extLst>
          </p:cNvPr>
          <p:cNvCxnSpPr>
            <a:stCxn id="8" idx="3"/>
            <a:endCxn id="10" idx="1"/>
          </p:cNvCxnSpPr>
          <p:nvPr/>
        </p:nvCxnSpPr>
        <p:spPr>
          <a:xfrm flipV="1">
            <a:off x="5297510" y="2479185"/>
            <a:ext cx="2009104" cy="244698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3EF85362-1395-4C7C-B452-903C4C379213}"/>
              </a:ext>
            </a:extLst>
          </p:cNvPr>
          <p:cNvSpPr txBox="1"/>
          <p:nvPr/>
        </p:nvSpPr>
        <p:spPr>
          <a:xfrm>
            <a:off x="6302062" y="3724485"/>
            <a:ext cx="3737288" cy="923330"/>
          </a:xfrm>
          <a:prstGeom prst="rect">
            <a:avLst/>
          </a:prstGeom>
          <a:noFill/>
          <a:ln>
            <a:solidFill>
              <a:schemeClr val="tx1"/>
            </a:solidFill>
            <a:prstDash val="dash"/>
          </a:ln>
        </p:spPr>
        <p:txBody>
          <a:bodyPr wrap="square" rtlCol="0">
            <a:spAutoFit/>
          </a:bodyPr>
          <a:lstStyle/>
          <a:p>
            <a:r>
              <a:rPr lang="en-US" dirty="0"/>
              <a:t>Replace the inflated view with a simple </a:t>
            </a:r>
            <a:r>
              <a:rPr lang="en-US" dirty="0" err="1"/>
              <a:t>TextView</a:t>
            </a:r>
            <a:r>
              <a:rPr lang="en-US" dirty="0"/>
              <a:t> with text “WEATHER NEWS Removed”</a:t>
            </a:r>
          </a:p>
        </p:txBody>
      </p:sp>
      <p:graphicFrame>
        <p:nvGraphicFramePr>
          <p:cNvPr id="3" name="Table 2">
            <a:extLst>
              <a:ext uri="{FF2B5EF4-FFF2-40B4-BE49-F238E27FC236}">
                <a16:creationId xmlns:a16="http://schemas.microsoft.com/office/drawing/2014/main" id="{B0AC331A-2513-41D1-ACD6-EDD6ED0DB1A7}"/>
              </a:ext>
            </a:extLst>
          </p:cNvPr>
          <p:cNvGraphicFramePr>
            <a:graphicFrameLocks noGrp="1"/>
          </p:cNvGraphicFramePr>
          <p:nvPr>
            <p:extLst>
              <p:ext uri="{D42A27DB-BD31-4B8C-83A1-F6EECF244321}">
                <p14:modId xmlns:p14="http://schemas.microsoft.com/office/powerpoint/2010/main" val="870335328"/>
              </p:ext>
            </p:extLst>
          </p:nvPr>
        </p:nvGraphicFramePr>
        <p:xfrm>
          <a:off x="7616512" y="5151435"/>
          <a:ext cx="3737288" cy="741680"/>
        </p:xfrm>
        <a:graphic>
          <a:graphicData uri="http://schemas.openxmlformats.org/drawingml/2006/table">
            <a:tbl>
              <a:tblPr firstRow="1" bandRow="1">
                <a:tableStyleId>{5C22544A-7EE6-4342-B048-85BDC9FD1C3A}</a:tableStyleId>
              </a:tblPr>
              <a:tblGrid>
                <a:gridCol w="1287565">
                  <a:extLst>
                    <a:ext uri="{9D8B030D-6E8A-4147-A177-3AD203B41FA5}">
                      <a16:colId xmlns:a16="http://schemas.microsoft.com/office/drawing/2014/main" val="1453000043"/>
                    </a:ext>
                  </a:extLst>
                </a:gridCol>
                <a:gridCol w="2449723">
                  <a:extLst>
                    <a:ext uri="{9D8B030D-6E8A-4147-A177-3AD203B41FA5}">
                      <a16:colId xmlns:a16="http://schemas.microsoft.com/office/drawing/2014/main" val="2152064647"/>
                    </a:ext>
                  </a:extLst>
                </a:gridCol>
              </a:tblGrid>
              <a:tr h="370840">
                <a:tc>
                  <a:txBody>
                    <a:bodyPr/>
                    <a:lstStyle/>
                    <a:p>
                      <a:r>
                        <a:rPr lang="en-US" dirty="0"/>
                        <a:t>Data Usage</a:t>
                      </a:r>
                    </a:p>
                  </a:txBody>
                  <a:tcPr/>
                </a:tc>
                <a:tc>
                  <a:txBody>
                    <a:bodyPr/>
                    <a:lstStyle/>
                    <a:p>
                      <a:r>
                        <a:rPr lang="en-US" dirty="0"/>
                        <a:t>Computed Power Use</a:t>
                      </a:r>
                    </a:p>
                  </a:txBody>
                  <a:tcPr/>
                </a:tc>
                <a:extLst>
                  <a:ext uri="{0D108BD9-81ED-4DB2-BD59-A6C34878D82A}">
                    <a16:rowId xmlns:a16="http://schemas.microsoft.com/office/drawing/2014/main" val="3720349853"/>
                  </a:ext>
                </a:extLst>
              </a:tr>
              <a:tr h="370840">
                <a:tc>
                  <a:txBody>
                    <a:bodyPr/>
                    <a:lstStyle/>
                    <a:p>
                      <a:pPr algn="r"/>
                      <a:r>
                        <a:rPr lang="en-US" dirty="0"/>
                        <a:t>9.0%</a:t>
                      </a:r>
                    </a:p>
                  </a:txBody>
                  <a:tcPr/>
                </a:tc>
                <a:tc>
                  <a:txBody>
                    <a:bodyPr/>
                    <a:lstStyle/>
                    <a:p>
                      <a:pPr algn="r"/>
                      <a:r>
                        <a:rPr lang="en-US" dirty="0"/>
                        <a:t>20.0%</a:t>
                      </a:r>
                    </a:p>
                  </a:txBody>
                  <a:tcPr/>
                </a:tc>
                <a:extLst>
                  <a:ext uri="{0D108BD9-81ED-4DB2-BD59-A6C34878D82A}">
                    <a16:rowId xmlns:a16="http://schemas.microsoft.com/office/drawing/2014/main" val="1458011358"/>
                  </a:ext>
                </a:extLst>
              </a:tr>
            </a:tbl>
          </a:graphicData>
        </a:graphic>
      </p:graphicFrame>
      <p:sp>
        <p:nvSpPr>
          <p:cNvPr id="11" name="TextBox 10">
            <a:extLst>
              <a:ext uri="{FF2B5EF4-FFF2-40B4-BE49-F238E27FC236}">
                <a16:creationId xmlns:a16="http://schemas.microsoft.com/office/drawing/2014/main" id="{BD2F0F66-1D4F-4308-A6CA-53286BD9B360}"/>
              </a:ext>
            </a:extLst>
          </p:cNvPr>
          <p:cNvSpPr txBox="1"/>
          <p:nvPr/>
        </p:nvSpPr>
        <p:spPr>
          <a:xfrm>
            <a:off x="7968343" y="5893115"/>
            <a:ext cx="2988128" cy="369332"/>
          </a:xfrm>
          <a:prstGeom prst="rect">
            <a:avLst/>
          </a:prstGeom>
          <a:noFill/>
        </p:spPr>
        <p:txBody>
          <a:bodyPr wrap="square" rtlCol="0">
            <a:spAutoFit/>
          </a:bodyPr>
          <a:lstStyle/>
          <a:p>
            <a:pPr algn="ctr"/>
            <a:r>
              <a:rPr lang="en-US" dirty="0"/>
              <a:t>Resource Savings</a:t>
            </a:r>
          </a:p>
        </p:txBody>
      </p:sp>
    </p:spTree>
    <p:extLst>
      <p:ext uri="{BB962C8B-B14F-4D97-AF65-F5344CB8AC3E}">
        <p14:creationId xmlns:p14="http://schemas.microsoft.com/office/powerpoint/2010/main" val="849212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9"/>
                                          </p:stCondLst>
                                        </p:cTn>
                                        <p:tgtEl>
                                          <p:spTgt spid="3"/>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1"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athena xmlns="http://schemas.microsoft.com/edu/athena" version="0.1.3885.0">
  <media streamable="true" recordStart="35138" recordEnd="44571" recordLength="67942" audioOnly="true" start="35138" end="44571" audioFormat="{00001610-0000-0010-8000-00AA00389B71}" audioRate="44100" muted="false" volume="0.8" fadeIn="0" fadeOut="0" videoFormat="{34363248-0000-0010-8000-00AA00389B71}" videoRate="15" videoWidth="256" videoHeight="256"/>
</athena>
</file>

<file path=customXml/item2.xml><?xml version="1.0" encoding="utf-8"?>
<athena xmlns="http://schemas.microsoft.com/edu/athena" version="0.1.3885.0">
  <media streamable="true" recordStart="23032" recordEnd="35138" recordLength="67942" audioOnly="true" start="23032" end="35138" audioFormat="{00001610-0000-0010-8000-00AA00389B71}" audioRate="44100" muted="false" volume="0.8" fadeIn="0" fadeOut="0" videoFormat="{34363248-0000-0010-8000-00AA00389B71}" videoRate="15" videoWidth="256" videoHeight="256"/>
</athena>
</file>

<file path=customXml/item3.xml><?xml version="1.0" encoding="utf-8"?>
<athena xmlns="http://schemas.microsoft.com/edu/athena" version="0.1.3885.0">
  <media streamable="true" recordStart="44571" recordEnd="55987" recordLength="67942" audioOnly="true" start="44571" end="55987" audioFormat="{00001610-0000-0010-8000-00AA00389B71}" audioRate="44100" muted="false" volume="0.8" fadeIn="0" fadeOut="0" videoFormat="{34363248-0000-0010-8000-00AA00389B71}" videoRate="15" videoWidth="256" videoHeight="256"/>
</athena>
</file>

<file path=customXml/item4.xml><?xml version="1.0" encoding="utf-8"?>
<athena xmlns="http://schemas.microsoft.com/edu/athena" version="0.1.3885.0">
  <media streamable="true" recordStart="9786" recordEnd="23032" recordLength="67942" audioOnly="true" start="9786" end="23032" audioFormat="{00001610-0000-0010-8000-00AA00389B71}" audioRate="44100" muted="false" volume="0.8" fadeIn="0" fadeOut="0" videoFormat="{34363248-0000-0010-8000-00AA00389B71}" videoRate="15" videoWidth="256" videoHeight="256"/>
</athena>
</file>

<file path=customXml/itemProps1.xml><?xml version="1.0" encoding="utf-8"?>
<ds:datastoreItem xmlns:ds="http://schemas.openxmlformats.org/officeDocument/2006/customXml" ds:itemID="{16DE95B8-13A9-4B25-BE16-A43731E7DE7B}">
  <ds:schemaRefs>
    <ds:schemaRef ds:uri="http://schemas.microsoft.com/edu/athena"/>
  </ds:schemaRefs>
</ds:datastoreItem>
</file>

<file path=customXml/itemProps2.xml><?xml version="1.0" encoding="utf-8"?>
<ds:datastoreItem xmlns:ds="http://schemas.openxmlformats.org/officeDocument/2006/customXml" ds:itemID="{6B3AB564-0432-44BD-89BC-4EC8C184AA7F}">
  <ds:schemaRefs>
    <ds:schemaRef ds:uri="http://schemas.microsoft.com/edu/athena"/>
  </ds:schemaRefs>
</ds:datastoreItem>
</file>

<file path=customXml/itemProps3.xml><?xml version="1.0" encoding="utf-8"?>
<ds:datastoreItem xmlns:ds="http://schemas.openxmlformats.org/officeDocument/2006/customXml" ds:itemID="{B7708499-CC11-4AFC-99F6-4488272688A4}">
  <ds:schemaRefs>
    <ds:schemaRef ds:uri="http://schemas.microsoft.com/edu/athena"/>
  </ds:schemaRefs>
</ds:datastoreItem>
</file>

<file path=customXml/itemProps4.xml><?xml version="1.0" encoding="utf-8"?>
<ds:datastoreItem xmlns:ds="http://schemas.openxmlformats.org/officeDocument/2006/customXml" ds:itemID="{573A68ED-0FC4-4CD2-BFB8-B1A82C1CF77A}">
  <ds:schemaRefs>
    <ds:schemaRef ds:uri="http://schemas.microsoft.com/edu/athena"/>
  </ds:schemaRefs>
</ds:datastoreItem>
</file>

<file path=docProps/app.xml><?xml version="1.0" encoding="utf-8"?>
<Properties xmlns="http://schemas.openxmlformats.org/officeDocument/2006/extended-properties" xmlns:vt="http://schemas.openxmlformats.org/officeDocument/2006/docPropsVTypes">
  <Template>Office Theme</Template>
  <TotalTime>2811</TotalTime>
  <Words>5387</Words>
  <Application>Microsoft Office PowerPoint</Application>
  <PresentationFormat>Widescreen</PresentationFormat>
  <Paragraphs>761</Paragraphs>
  <Slides>42</Slides>
  <Notes>42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42</vt:i4>
      </vt:variant>
    </vt:vector>
  </HeadingPairs>
  <TitlesOfParts>
    <vt:vector size="51" baseType="lpstr">
      <vt:lpstr>NimbusRomNo9L-Regu</vt:lpstr>
      <vt:lpstr>Arial</vt:lpstr>
      <vt:lpstr>Calibri</vt:lpstr>
      <vt:lpstr>Calibri Light</vt:lpstr>
      <vt:lpstr>Cambria Math</vt:lpstr>
      <vt:lpstr>Courier New</vt:lpstr>
      <vt:lpstr>Times New Roman</vt:lpstr>
      <vt:lpstr>Wingdings</vt:lpstr>
      <vt:lpstr>Office Theme</vt:lpstr>
      <vt:lpstr>UI Driven Android Application Reduction </vt:lpstr>
      <vt:lpstr>Background</vt:lpstr>
      <vt:lpstr>PowerPoint Presentation</vt:lpstr>
      <vt:lpstr>Bad Effect</vt:lpstr>
      <vt:lpstr>Need of App Customization</vt:lpstr>
      <vt:lpstr>Challenge</vt:lpstr>
      <vt:lpstr>Basic Idea</vt:lpstr>
      <vt:lpstr>Motivating Example</vt:lpstr>
      <vt:lpstr>Results After Code Reduction</vt:lpstr>
      <vt:lpstr>Technique Overview</vt:lpstr>
      <vt:lpstr>Design</vt:lpstr>
      <vt:lpstr>Code Example</vt:lpstr>
      <vt:lpstr>UI Element Discovery</vt:lpstr>
      <vt:lpstr>PowerPoint Presentation</vt:lpstr>
      <vt:lpstr>UI Element Tracking</vt:lpstr>
      <vt:lpstr>PowerPoint Presentation</vt:lpstr>
      <vt:lpstr>Putting Data To UI</vt:lpstr>
      <vt:lpstr>PowerPoint Presentation</vt:lpstr>
      <vt:lpstr>Backward Data Tracking</vt:lpstr>
      <vt:lpstr>PowerPoint Presentation</vt:lpstr>
      <vt:lpstr>Forward Data Tracking</vt:lpstr>
      <vt:lpstr>PowerPoint Presentation</vt:lpstr>
      <vt:lpstr>PowerPoint Presentation</vt:lpstr>
      <vt:lpstr>PowerPoint Presentation</vt:lpstr>
      <vt:lpstr>PowerPoint Presentation</vt:lpstr>
      <vt:lpstr>PowerPoint Presentation</vt:lpstr>
      <vt:lpstr>PowerPoint Presentation</vt:lpstr>
      <vt:lpstr>Code Removal</vt:lpstr>
      <vt:lpstr>PowerPoint Presentation</vt:lpstr>
      <vt:lpstr>PowerPoint Presentation</vt:lpstr>
      <vt:lpstr>PowerPoint Presentation</vt:lpstr>
      <vt:lpstr>Trigger Removal</vt:lpstr>
      <vt:lpstr>PowerPoint Presentation</vt:lpstr>
      <vt:lpstr>Example Results</vt:lpstr>
      <vt:lpstr>Evaluation</vt:lpstr>
      <vt:lpstr>Results of Reduction Savings</vt:lpstr>
      <vt:lpstr>Performance</vt:lpstr>
      <vt:lpstr>Discussion</vt:lpstr>
      <vt:lpstr>Discussion</vt:lpstr>
      <vt:lpstr>Related Work</vt:lpstr>
      <vt:lpstr>Conclusion</vt:lpstr>
      <vt:lpstr>END &amp; 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huangjj</dc:creator>
  <cp:lastModifiedBy>Jianjun Huang</cp:lastModifiedBy>
  <cp:revision>1639</cp:revision>
  <dcterms:created xsi:type="dcterms:W3CDTF">2015-08-02T13:58:23Z</dcterms:created>
  <dcterms:modified xsi:type="dcterms:W3CDTF">2017-10-31T20:52:22Z</dcterms:modified>
</cp:coreProperties>
</file>